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4" cy="1850959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Пастернак Борис Леонідович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4000" dirty="0" smtClean="0"/>
              <a:t>Життя та творчість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2104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На </a:t>
            </a:r>
            <a:r>
              <a:rPr lang="ru-RU" sz="2400" dirty="0" err="1">
                <a:latin typeface="Monotype Corsiva" panose="03010101010201010101" pitchFamily="66" charset="0"/>
              </a:rPr>
              <a:t>межі</a:t>
            </a:r>
            <a:r>
              <a:rPr lang="ru-RU" sz="2400" dirty="0">
                <a:latin typeface="Monotype Corsiva" panose="03010101010201010101" pitchFamily="66" charset="0"/>
              </a:rPr>
              <a:t> 1920-их — 1930-их </a:t>
            </a:r>
            <a:r>
              <a:rPr lang="ru-RU" sz="2400" dirty="0" err="1">
                <a:latin typeface="Monotype Corsiva" panose="03010101010201010101" pitchFamily="66" charset="0"/>
              </a:rPr>
              <a:t>років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були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створені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збірка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поезій</a:t>
            </a:r>
            <a:r>
              <a:rPr lang="ru-RU" sz="2400" dirty="0">
                <a:latin typeface="Monotype Corsiva" panose="03010101010201010101" pitchFamily="66" charset="0"/>
              </a:rPr>
              <a:t> «Друге </a:t>
            </a:r>
            <a:r>
              <a:rPr lang="ru-RU" sz="2400" dirty="0" err="1">
                <a:latin typeface="Monotype Corsiva" panose="03010101010201010101" pitchFamily="66" charset="0"/>
              </a:rPr>
              <a:t>народження</a:t>
            </a:r>
            <a:r>
              <a:rPr lang="ru-RU" sz="2400" dirty="0">
                <a:latin typeface="Monotype Corsiva" panose="03010101010201010101" pitchFamily="66" charset="0"/>
              </a:rPr>
              <a:t>» та </a:t>
            </a:r>
            <a:r>
              <a:rPr lang="ru-RU" sz="2400" dirty="0" err="1">
                <a:latin typeface="Monotype Corsiva" panose="03010101010201010101" pitchFamily="66" charset="0"/>
              </a:rPr>
              <a:t>прозові</a:t>
            </a:r>
            <a:r>
              <a:rPr lang="ru-RU" sz="2400" dirty="0">
                <a:latin typeface="Monotype Corsiva" panose="03010101010201010101" pitchFamily="66" charset="0"/>
              </a:rPr>
              <a:t> твори «</a:t>
            </a:r>
            <a:r>
              <a:rPr lang="ru-RU" sz="2400" dirty="0" err="1">
                <a:latin typeface="Monotype Corsiva" panose="03010101010201010101" pitchFamily="66" charset="0"/>
              </a:rPr>
              <a:t>Охоронна</a:t>
            </a:r>
            <a:r>
              <a:rPr lang="ru-RU" sz="2400" dirty="0">
                <a:latin typeface="Monotype Corsiva" panose="03010101010201010101" pitchFamily="66" charset="0"/>
              </a:rPr>
              <a:t> грамота» і «</a:t>
            </a:r>
            <a:r>
              <a:rPr lang="ru-RU" sz="2400" dirty="0" err="1">
                <a:latin typeface="Monotype Corsiva" panose="03010101010201010101" pitchFamily="66" charset="0"/>
              </a:rPr>
              <a:t>Повість</a:t>
            </a:r>
            <a:r>
              <a:rPr lang="ru-RU" sz="2400" dirty="0">
                <a:latin typeface="Monotype Corsiva" panose="03010101010201010101" pitchFamily="66" charset="0"/>
              </a:rPr>
              <a:t>». 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35" y="2325073"/>
            <a:ext cx="2609081" cy="347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97" y="2325073"/>
            <a:ext cx="2359262" cy="35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7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Monotype Corsiva" panose="03010101010201010101" pitchFamily="66" charset="0"/>
              </a:rPr>
              <a:t>Наприкінці 1930-х років Пастернак звертається до прози та перекладів, які у 1940-х роках стають основним джерелом його заробітку. Саме у цей період створено переклади, які стали класикою: Шекспірівські трагедії, «Фауст» Ґете, «Марія Стюарт» Шиллера, твори Рільке, </a:t>
            </a:r>
            <a:r>
              <a:rPr lang="uk-UA" sz="2400" dirty="0" smtClean="0">
                <a:latin typeface="Monotype Corsiva" panose="03010101010201010101" pitchFamily="66" charset="0"/>
              </a:rPr>
              <a:t>Верлена, </a:t>
            </a:r>
            <a:r>
              <a:rPr lang="uk-UA" sz="2400" dirty="0">
                <a:latin typeface="Monotype Corsiva" panose="03010101010201010101" pitchFamily="66" charset="0"/>
              </a:rPr>
              <a:t>грузинських поетів та інших авторів.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89235"/>
            <a:ext cx="1444901" cy="19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49" y="3605080"/>
            <a:ext cx="1350509" cy="19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89234"/>
            <a:ext cx="1464201" cy="20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67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1943 року </a:t>
            </a:r>
            <a:r>
              <a:rPr lang="ru-RU" sz="2800" dirty="0" err="1">
                <a:latin typeface="Monotype Corsiva" panose="03010101010201010101" pitchFamily="66" charset="0"/>
              </a:rPr>
              <a:t>вийшла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його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поетична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збірка</a:t>
            </a:r>
            <a:r>
              <a:rPr lang="ru-RU" sz="2800" dirty="0">
                <a:latin typeface="Monotype Corsiva" panose="03010101010201010101" pitchFamily="66" charset="0"/>
              </a:rPr>
              <a:t> «На </a:t>
            </a:r>
            <a:r>
              <a:rPr lang="ru-RU" sz="2800" dirty="0" err="1">
                <a:latin typeface="Monotype Corsiva" panose="03010101010201010101" pitchFamily="66" charset="0"/>
              </a:rPr>
              <a:t>ранніх</a:t>
            </a:r>
            <a:r>
              <a:rPr lang="ru-RU" sz="2800" dirty="0">
                <a:latin typeface="Monotype Corsiva" panose="03010101010201010101" pitchFamily="66" charset="0"/>
              </a:rPr>
              <a:t> потягах».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57" y="2150859"/>
            <a:ext cx="2475686" cy="34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9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268760"/>
            <a:ext cx="4355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latin typeface="Monotype Corsiva" panose="03010101010201010101" pitchFamily="66" charset="0"/>
              </a:rPr>
              <a:t>«Доктор </a:t>
            </a:r>
            <a:r>
              <a:rPr lang="uk-UA" sz="4800" dirty="0" err="1">
                <a:latin typeface="Monotype Corsiva" panose="03010101010201010101" pitchFamily="66" charset="0"/>
              </a:rPr>
              <a:t>Живаго</a:t>
            </a:r>
            <a:r>
              <a:rPr lang="uk-UA" sz="4800" dirty="0"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2623"/>
            <a:ext cx="2392660" cy="37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2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1456" y="1340768"/>
            <a:ext cx="3906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dirty="0">
                <a:latin typeface="Monotype Corsiva" panose="03010101010201010101" pitchFamily="66" charset="0"/>
              </a:rPr>
              <a:t>Нобелівська премія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483" y="263691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Monotype Corsiva" panose="03010101010201010101" pitchFamily="66" charset="0"/>
              </a:rPr>
              <a:t>1958 року торішній нобелівський лауреат Альбер Камю висунув кандидатуру </a:t>
            </a:r>
            <a:r>
              <a:rPr lang="uk-UA" sz="2400" dirty="0" err="1">
                <a:latin typeface="Monotype Corsiva" panose="03010101010201010101" pitchFamily="66" charset="0"/>
              </a:rPr>
              <a:t>Пастернака</a:t>
            </a:r>
            <a:r>
              <a:rPr lang="uk-UA" sz="2400" dirty="0">
                <a:latin typeface="Monotype Corsiva" panose="03010101010201010101" pitchFamily="66" charset="0"/>
              </a:rPr>
              <a:t> для нагородження літературною Нобелівською премією, і Пастернак став другим російським письменником (після Буніна), якому була присуджена ця почесна нагорода.</a:t>
            </a:r>
          </a:p>
        </p:txBody>
      </p:sp>
    </p:spTree>
    <p:extLst>
      <p:ext uri="{BB962C8B-B14F-4D97-AF65-F5344CB8AC3E}">
        <p14:creationId xmlns:p14="http://schemas.microsoft.com/office/powerpoint/2010/main" val="164542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412776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Помер </a:t>
            </a:r>
            <a:r>
              <a:rPr lang="ru-RU" sz="3200" dirty="0" err="1" smtClean="0">
                <a:latin typeface="Monotype Corsiva" panose="03010101010201010101" pitchFamily="66" charset="0"/>
              </a:rPr>
              <a:t>письменник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uk-UA" sz="3200" dirty="0">
                <a:latin typeface="Monotype Corsiva" panose="03010101010201010101" pitchFamily="66" charset="0"/>
              </a:rPr>
              <a:t>30 травня 1960 </a:t>
            </a:r>
            <a:r>
              <a:rPr lang="uk-UA" sz="3200" dirty="0" smtClean="0">
                <a:latin typeface="Monotype Corsiva" panose="03010101010201010101" pitchFamily="66" charset="0"/>
              </a:rPr>
              <a:t>р. у місті </a:t>
            </a:r>
            <a:r>
              <a:rPr lang="uk-UA" sz="3200" dirty="0" err="1" smtClean="0">
                <a:latin typeface="Monotype Corsiva" panose="03010101010201010101" pitchFamily="66" charset="0"/>
              </a:rPr>
              <a:t>Передєлкіно</a:t>
            </a:r>
            <a:r>
              <a:rPr lang="uk-UA" sz="3200" dirty="0" smtClean="0">
                <a:latin typeface="Monotype Corsiva" panose="03010101010201010101" pitchFamily="66" charset="0"/>
              </a:rPr>
              <a:t>, Росія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88359"/>
            <a:ext cx="5514023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8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96" y="1372847"/>
            <a:ext cx="2625080" cy="393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61876" y="1916832"/>
            <a:ext cx="4166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Monotype Corsiva" panose="03010101010201010101" pitchFamily="66" charset="0"/>
              </a:rPr>
              <a:t>Борис Леонідович Пастернак народився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29 </a:t>
            </a:r>
            <a:r>
              <a:rPr lang="ru-RU" sz="3600" dirty="0" err="1">
                <a:latin typeface="Monotype Corsiva" panose="03010101010201010101" pitchFamily="66" charset="0"/>
              </a:rPr>
              <a:t>січня</a:t>
            </a:r>
            <a:r>
              <a:rPr lang="ru-RU" sz="3600" dirty="0">
                <a:latin typeface="Monotype Corsiva" panose="03010101010201010101" pitchFamily="66" charset="0"/>
              </a:rPr>
              <a:t> (10 лютого) </a:t>
            </a:r>
            <a:r>
              <a:rPr lang="ru-RU" sz="3600" dirty="0" smtClean="0">
                <a:latin typeface="Monotype Corsiva" panose="03010101010201010101" pitchFamily="66" charset="0"/>
              </a:rPr>
              <a:t>1890 у </a:t>
            </a:r>
            <a:r>
              <a:rPr lang="ru-RU" sz="3600" dirty="0" err="1" smtClean="0">
                <a:latin typeface="Monotype Corsiva" panose="03010101010201010101" pitchFamily="66" charset="0"/>
              </a:rPr>
              <a:t>Москві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2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266" y="112474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Monotype Corsiva" panose="03010101010201010101" pitchFamily="66" charset="0"/>
              </a:rPr>
              <a:t>Російський </a:t>
            </a:r>
            <a:r>
              <a:rPr lang="uk-UA" sz="2400" dirty="0">
                <a:latin typeface="Monotype Corsiva" panose="03010101010201010101" pitchFamily="66" charset="0"/>
              </a:rPr>
              <a:t>поет, прозаїк, перекладач, лауреат Нобелівської премії 1958 року. Майстер філософської та пейзажної лірики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34736"/>
            <a:ext cx="2202642" cy="32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8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486" y="1124744"/>
            <a:ext cx="6289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/>
              <a:t>Біографія та творчість</a:t>
            </a:r>
            <a:endParaRPr lang="uk-UA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88840"/>
            <a:ext cx="3222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Monotype Corsiva" panose="03010101010201010101" pitchFamily="66" charset="0"/>
              </a:rPr>
              <a:t>Народився 10 лютого 1890 року в Москві. Батьки Бориса </a:t>
            </a:r>
            <a:r>
              <a:rPr lang="uk-UA" sz="2800" dirty="0" err="1">
                <a:latin typeface="Monotype Corsiva" panose="03010101010201010101" pitchFamily="66" charset="0"/>
              </a:rPr>
              <a:t>Пастернака</a:t>
            </a:r>
            <a:r>
              <a:rPr lang="uk-UA" sz="2800" dirty="0">
                <a:latin typeface="Monotype Corsiva" panose="03010101010201010101" pitchFamily="66" charset="0"/>
              </a:rPr>
              <a:t> — одеські </a:t>
            </a:r>
            <a:r>
              <a:rPr lang="uk-UA" sz="2800" dirty="0" smtClean="0">
                <a:latin typeface="Monotype Corsiva" panose="03010101010201010101" pitchFamily="66" charset="0"/>
              </a:rPr>
              <a:t>євреї. Вони переїхали </a:t>
            </a:r>
            <a:r>
              <a:rPr lang="uk-UA" sz="2800" dirty="0">
                <a:latin typeface="Monotype Corsiva" panose="03010101010201010101" pitchFamily="66" charset="0"/>
              </a:rPr>
              <a:t>з Одеси до Петербурга 1889 року.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800687" cy="3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0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У 1903—1909 роках </a:t>
            </a:r>
            <a:r>
              <a:rPr lang="ru-RU" sz="2400" dirty="0" err="1">
                <a:latin typeface="Monotype Corsiva" panose="03010101010201010101" pitchFamily="66" charset="0"/>
              </a:rPr>
              <a:t>займався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музикою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під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керівництвом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визначних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авторитетів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вивчав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теорію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композиції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44" y="2276872"/>
            <a:ext cx="2488512" cy="324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8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1909 року вступив на </a:t>
            </a:r>
            <a:r>
              <a:rPr lang="ru-RU" sz="2400" dirty="0" err="1">
                <a:latin typeface="Monotype Corsiva" panose="03010101010201010101" pitchFamily="66" charset="0"/>
              </a:rPr>
              <a:t>історико-філологічний</a:t>
            </a:r>
            <a:r>
              <a:rPr lang="ru-RU" sz="2400" dirty="0">
                <a:latin typeface="Monotype Corsiva" panose="03010101010201010101" pitchFamily="66" charset="0"/>
              </a:rPr>
              <a:t> факультет </a:t>
            </a:r>
            <a:r>
              <a:rPr lang="ru-RU" sz="2400" dirty="0" err="1">
                <a:latin typeface="Monotype Corsiva" panose="03010101010201010101" pitchFamily="66" charset="0"/>
              </a:rPr>
              <a:t>Московського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університету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040560" cy="29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02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7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1912 року </a:t>
            </a:r>
            <a:r>
              <a:rPr lang="ru-RU" sz="2400" dirty="0" err="1">
                <a:latin typeface="Monotype Corsiva" panose="03010101010201010101" pitchFamily="66" charset="0"/>
              </a:rPr>
              <a:t>студіював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філософію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Марбурзькому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університеті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Німеччина</a:t>
            </a:r>
            <a:r>
              <a:rPr lang="ru-RU" sz="2400" dirty="0">
                <a:latin typeface="Monotype Corsiva" panose="03010101010201010101" pitchFamily="66" charset="0"/>
              </a:rPr>
              <a:t>).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1764"/>
            <a:ext cx="4824535" cy="344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9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883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1913 року Пастернак </a:t>
            </a:r>
            <a:r>
              <a:rPr lang="ru-RU" sz="2800" dirty="0" err="1">
                <a:latin typeface="Monotype Corsiva" panose="03010101010201010101" pitchFamily="66" charset="0"/>
              </a:rPr>
              <a:t>залишив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заняття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філософією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зосередився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літературній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праці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Приєднався</a:t>
            </a:r>
            <a:r>
              <a:rPr lang="ru-RU" sz="2800" dirty="0">
                <a:latin typeface="Monotype Corsiva" panose="03010101010201010101" pitchFamily="66" charset="0"/>
              </a:rPr>
              <a:t> до </a:t>
            </a:r>
            <a:r>
              <a:rPr lang="ru-RU" sz="2800" dirty="0" err="1">
                <a:latin typeface="Monotype Corsiva" panose="03010101010201010101" pitchFamily="66" charset="0"/>
              </a:rPr>
              <a:t>футуристичного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угрупування</a:t>
            </a:r>
            <a:r>
              <a:rPr lang="ru-RU" sz="2800" dirty="0">
                <a:latin typeface="Monotype Corsiva" panose="03010101010201010101" pitchFamily="66" charset="0"/>
              </a:rPr>
              <a:t> «Центрифуга». В </a:t>
            </a:r>
            <a:r>
              <a:rPr lang="ru-RU" sz="2800" dirty="0" err="1">
                <a:latin typeface="Monotype Corsiva" panose="03010101010201010101" pitchFamily="66" charset="0"/>
              </a:rPr>
              <a:t>цей</a:t>
            </a:r>
            <a:r>
              <a:rPr lang="ru-RU" sz="2800" dirty="0">
                <a:latin typeface="Monotype Corsiva" panose="03010101010201010101" pitchFamily="66" charset="0"/>
              </a:rPr>
              <a:t> час </a:t>
            </a:r>
            <a:r>
              <a:rPr lang="ru-RU" sz="2800" dirty="0" err="1">
                <a:latin typeface="Monotype Corsiva" panose="03010101010201010101" pitchFamily="66" charset="0"/>
              </a:rPr>
              <a:t>вийшли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друком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перші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його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поетичні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збірки</a:t>
            </a:r>
            <a:r>
              <a:rPr lang="ru-RU" sz="2800" dirty="0">
                <a:latin typeface="Monotype Corsiva" panose="03010101010201010101" pitchFamily="66" charset="0"/>
              </a:rPr>
              <a:t>: «</a:t>
            </a:r>
            <a:r>
              <a:rPr lang="ru-RU" sz="2800" dirty="0" err="1">
                <a:latin typeface="Monotype Corsiva" panose="03010101010201010101" pitchFamily="66" charset="0"/>
              </a:rPr>
              <a:t>Близнюк</a:t>
            </a:r>
            <a:r>
              <a:rPr lang="ru-RU" sz="2800" dirty="0"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latin typeface="Monotype Corsiva" panose="03010101010201010101" pitchFamily="66" charset="0"/>
              </a:rPr>
              <a:t>хмарах</a:t>
            </a:r>
            <a:r>
              <a:rPr lang="ru-RU" sz="2800" dirty="0">
                <a:latin typeface="Monotype Corsiva" panose="03010101010201010101" pitchFamily="66" charset="0"/>
              </a:rPr>
              <a:t>» (1914), «Поверх </a:t>
            </a:r>
            <a:r>
              <a:rPr lang="ru-RU" sz="2800" dirty="0" err="1">
                <a:latin typeface="Monotype Corsiva" panose="03010101010201010101" pitchFamily="66" charset="0"/>
              </a:rPr>
              <a:t>бар'єрів</a:t>
            </a:r>
            <a:r>
              <a:rPr lang="ru-RU" sz="2800" dirty="0">
                <a:latin typeface="Monotype Corsiva" panose="03010101010201010101" pitchFamily="66" charset="0"/>
              </a:rPr>
              <a:t>» (1917).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19271"/>
            <a:ext cx="2782201" cy="37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1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110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Monotype Corsiva" panose="03010101010201010101" pitchFamily="66" charset="0"/>
              </a:rPr>
              <a:t>У 1920-ті роки у Бориса </a:t>
            </a:r>
            <a:r>
              <a:rPr lang="uk-UA" sz="2400" dirty="0" err="1">
                <a:latin typeface="Monotype Corsiva" panose="03010101010201010101" pitchFamily="66" charset="0"/>
              </a:rPr>
              <a:t>Пастернака</a:t>
            </a:r>
            <a:r>
              <a:rPr lang="uk-UA" sz="2400" dirty="0">
                <a:latin typeface="Monotype Corsiva" panose="03010101010201010101" pitchFamily="66" charset="0"/>
              </a:rPr>
              <a:t> почався період зрілої творчості. Тоді він опублікував збірку «Сестра моя — життя» (</a:t>
            </a:r>
            <a:r>
              <a:rPr lang="uk-UA" sz="2400" dirty="0" smtClean="0">
                <a:latin typeface="Monotype Corsiva" panose="03010101010201010101" pitchFamily="66" charset="0"/>
              </a:rPr>
              <a:t>1922). </a:t>
            </a:r>
            <a:r>
              <a:rPr lang="uk-UA" sz="2400" dirty="0">
                <a:latin typeface="Monotype Corsiva" panose="03010101010201010101" pitchFamily="66" charset="0"/>
              </a:rPr>
              <a:t>П</a:t>
            </a:r>
            <a:r>
              <a:rPr lang="uk-UA" sz="2400" dirty="0" smtClean="0">
                <a:latin typeface="Monotype Corsiva" panose="03010101010201010101" pitchFamily="66" charset="0"/>
              </a:rPr>
              <a:t>рацював </a:t>
            </a:r>
            <a:r>
              <a:rPr lang="uk-UA" sz="2400" dirty="0">
                <a:latin typeface="Monotype Corsiva" panose="03010101010201010101" pitchFamily="66" charset="0"/>
              </a:rPr>
              <a:t>над </a:t>
            </a:r>
            <a:r>
              <a:rPr lang="uk-UA" sz="2400" dirty="0" err="1">
                <a:latin typeface="Monotype Corsiva" panose="03010101010201010101" pitchFamily="66" charset="0"/>
              </a:rPr>
              <a:t>історико-революційними</a:t>
            </a:r>
            <a:r>
              <a:rPr lang="uk-UA" sz="2400" dirty="0">
                <a:latin typeface="Monotype Corsiva" panose="03010101010201010101" pitchFamily="66" charset="0"/>
              </a:rPr>
              <a:t> поемами «Дев'ятсот п'ятий рік», «Лейтенант Шмідт», романом у віршах «</a:t>
            </a:r>
            <a:r>
              <a:rPr lang="uk-UA" sz="2400" dirty="0" err="1">
                <a:latin typeface="Monotype Corsiva" panose="03010101010201010101" pitchFamily="66" charset="0"/>
              </a:rPr>
              <a:t>Спекторський</a:t>
            </a:r>
            <a:r>
              <a:rPr lang="uk-UA" sz="2400" dirty="0">
                <a:latin typeface="Monotype Corsiva" panose="03010101010201010101" pitchFamily="66" charset="0"/>
              </a:rPr>
              <a:t>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1" y="3505076"/>
            <a:ext cx="1622673" cy="222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3551"/>
            <a:ext cx="1901033" cy="229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5076"/>
            <a:ext cx="1567822" cy="222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47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</TotalTime>
  <Words>326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Пастернак Борис Леонідович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Пастернак Борис Леонідович</dc:title>
  <dc:creator>Кучеренко</dc:creator>
  <cp:lastModifiedBy>Кучеренко</cp:lastModifiedBy>
  <cp:revision>6</cp:revision>
  <dcterms:created xsi:type="dcterms:W3CDTF">2015-01-19T18:29:51Z</dcterms:created>
  <dcterms:modified xsi:type="dcterms:W3CDTF">2015-01-19T19:35:41Z</dcterms:modified>
</cp:coreProperties>
</file>