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9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4C71EC6-210F-42DE-9C53-41977AD35B3D}" type="datetimeFigureOut">
              <a:rPr lang="ru-RU" smtClean="0"/>
              <a:t>09.04.2014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8649" y="170442"/>
            <a:ext cx="7543800" cy="1792610"/>
          </a:xfrm>
        </p:spPr>
        <p:txBody>
          <a:bodyPr/>
          <a:lstStyle/>
          <a:p>
            <a:pPr algn="ctr"/>
            <a:r>
              <a:rPr lang="uk-UA" sz="5400" dirty="0" err="1" smtClean="0"/>
              <a:t>Милорад</a:t>
            </a:r>
            <a:r>
              <a:rPr lang="uk-UA" sz="5400" dirty="0" smtClean="0"/>
              <a:t> Павич</a:t>
            </a:r>
            <a:br>
              <a:rPr lang="uk-UA" sz="5400" dirty="0" smtClean="0"/>
            </a:br>
            <a:r>
              <a:rPr lang="uk-UA" sz="5400" dirty="0" smtClean="0"/>
              <a:t>(1929 – 2009)</a:t>
            </a:r>
            <a:endParaRPr lang="ru-RU" sz="5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716016" y="3272585"/>
            <a:ext cx="403244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 smtClean="0"/>
              <a:t>Що</a:t>
            </a:r>
            <a:r>
              <a:rPr lang="ru-RU" sz="2800" dirty="0" smtClean="0"/>
              <a:t> </a:t>
            </a:r>
            <a:r>
              <a:rPr lang="ru-RU" sz="2800" dirty="0" err="1" smtClean="0"/>
              <a:t>таке</a:t>
            </a:r>
            <a:r>
              <a:rPr lang="ru-RU" sz="2800" dirty="0" smtClean="0"/>
              <a:t> </a:t>
            </a:r>
            <a:r>
              <a:rPr lang="ru-RU" sz="2800" dirty="0" err="1" smtClean="0"/>
              <a:t>людина</a:t>
            </a:r>
            <a:r>
              <a:rPr lang="ru-RU" sz="2800" dirty="0" smtClean="0"/>
              <a:t>? </a:t>
            </a:r>
            <a:r>
              <a:rPr lang="ru-RU" sz="2800" dirty="0"/>
              <a:t>Наполовину ангел, наполовину </a:t>
            </a:r>
            <a:r>
              <a:rPr lang="ru-RU" sz="2800" dirty="0" err="1" smtClean="0"/>
              <a:t>звір</a:t>
            </a:r>
            <a:r>
              <a:rPr lang="ru-RU" sz="2800" dirty="0" smtClean="0"/>
              <a:t>.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1" t="2587" r="4591" b="2799"/>
          <a:stretch/>
        </p:blipFill>
        <p:spPr>
          <a:xfrm>
            <a:off x="827584" y="1950475"/>
            <a:ext cx="3546941" cy="4828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45978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9816" y="181744"/>
            <a:ext cx="8892480" cy="2095127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2400" dirty="0" smtClean="0"/>
              <a:t>	</a:t>
            </a:r>
            <a:r>
              <a:rPr lang="ru-RU" sz="2400" dirty="0" err="1">
                <a:effectLst/>
              </a:rPr>
              <a:t>Був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одружений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Ясміною</a:t>
            </a:r>
            <a:r>
              <a:rPr lang="ru-RU" sz="2400" dirty="0">
                <a:effectLst/>
              </a:rPr>
              <a:t> Михайлович, </a:t>
            </a:r>
            <a:r>
              <a:rPr lang="ru-RU" sz="2400" dirty="0" err="1">
                <a:effectLst/>
              </a:rPr>
              <a:t>письменницею</a:t>
            </a:r>
            <a:r>
              <a:rPr lang="ru-RU" sz="2400" dirty="0">
                <a:effectLst/>
              </a:rPr>
              <a:t> й </a:t>
            </a:r>
            <a:r>
              <a:rPr lang="ru-RU" sz="2400" dirty="0" err="1">
                <a:effectLst/>
              </a:rPr>
              <a:t>літературним</a:t>
            </a:r>
            <a:r>
              <a:rPr lang="ru-RU" sz="2400" dirty="0">
                <a:effectLst/>
              </a:rPr>
              <a:t> критиком.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003973"/>
            <a:ext cx="6624736" cy="44164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455473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124744"/>
            <a:ext cx="4665712" cy="3657599"/>
          </a:xfrm>
        </p:spPr>
        <p:txBody>
          <a:bodyPr/>
          <a:lstStyle/>
          <a:p>
            <a:pPr marL="18288" indent="0">
              <a:buNone/>
            </a:pPr>
            <a:r>
              <a:rPr lang="uk-UA" dirty="0" smtClean="0"/>
              <a:t>	</a:t>
            </a:r>
            <a:r>
              <a:rPr lang="ru-RU" dirty="0">
                <a:effectLst/>
              </a:rPr>
              <a:t>Помер у </a:t>
            </a:r>
            <a:r>
              <a:rPr lang="ru-RU" dirty="0" err="1">
                <a:effectLst/>
              </a:rPr>
              <a:t>віці</a:t>
            </a:r>
            <a:r>
              <a:rPr lang="ru-RU" dirty="0">
                <a:effectLst/>
              </a:rPr>
              <a:t> 80 </a:t>
            </a:r>
            <a:r>
              <a:rPr lang="ru-RU" dirty="0" err="1" smtClean="0">
                <a:effectLst/>
              </a:rPr>
              <a:t>років</a:t>
            </a:r>
            <a:r>
              <a:rPr lang="ru-RU" dirty="0">
                <a:effectLst/>
              </a:rPr>
              <a:t> </a:t>
            </a:r>
            <a:r>
              <a:rPr lang="ru-RU" dirty="0" err="1" smtClean="0">
                <a:effectLst/>
              </a:rPr>
              <a:t>від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інфаркту</a:t>
            </a:r>
            <a:r>
              <a:rPr lang="ru-RU" dirty="0">
                <a:effectLst/>
              </a:rPr>
              <a:t> </a:t>
            </a:r>
            <a:r>
              <a:rPr lang="ru-RU" dirty="0" err="1">
                <a:effectLst/>
              </a:rPr>
              <a:t>міокарда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983" y="890139"/>
            <a:ext cx="3384376" cy="508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36778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88640"/>
            <a:ext cx="8136904" cy="6120680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sz="3200" dirty="0" smtClean="0"/>
              <a:t>Найвідоміші твори:</a:t>
            </a:r>
          </a:p>
          <a:p>
            <a:r>
              <a:rPr lang="ru-RU" dirty="0" err="1">
                <a:effectLst/>
              </a:rPr>
              <a:t>Залізна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завіса</a:t>
            </a:r>
            <a:r>
              <a:rPr lang="ru-RU" dirty="0">
                <a:effectLst/>
              </a:rPr>
              <a:t> (</a:t>
            </a:r>
            <a:r>
              <a:rPr lang="ru-RU" i="1" dirty="0" err="1">
                <a:effectLst/>
              </a:rPr>
              <a:t>Гвоздена</a:t>
            </a:r>
            <a:r>
              <a:rPr lang="ru-RU" i="1" dirty="0">
                <a:effectLst/>
              </a:rPr>
              <a:t> завеса</a:t>
            </a:r>
            <a:r>
              <a:rPr lang="ru-RU" dirty="0">
                <a:effectLst/>
              </a:rPr>
              <a:t>) 1973</a:t>
            </a:r>
          </a:p>
          <a:p>
            <a:r>
              <a:rPr lang="ru-RU" dirty="0" err="1">
                <a:effectLst/>
              </a:rPr>
              <a:t>Хозарський</a:t>
            </a:r>
            <a:r>
              <a:rPr lang="ru-RU" dirty="0">
                <a:effectLst/>
              </a:rPr>
              <a:t> словник (</a:t>
            </a:r>
            <a:r>
              <a:rPr lang="ru-RU" i="1" dirty="0" err="1">
                <a:effectLst/>
              </a:rPr>
              <a:t>Хазарски</a:t>
            </a:r>
            <a:r>
              <a:rPr lang="ru-RU" i="1" dirty="0">
                <a:effectLst/>
              </a:rPr>
              <a:t> речник</a:t>
            </a:r>
            <a:r>
              <a:rPr lang="ru-RU" dirty="0">
                <a:effectLst/>
              </a:rPr>
              <a:t>) 1984</a:t>
            </a:r>
          </a:p>
          <a:p>
            <a:r>
              <a:rPr lang="ru-RU" dirty="0">
                <a:effectLst/>
              </a:rPr>
              <a:t>Пейзаж, </a:t>
            </a:r>
            <a:r>
              <a:rPr lang="ru-RU" dirty="0" err="1">
                <a:effectLst/>
              </a:rPr>
              <a:t>намальований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чаєм</a:t>
            </a:r>
            <a:r>
              <a:rPr lang="ru-RU" dirty="0">
                <a:effectLst/>
              </a:rPr>
              <a:t> (</a:t>
            </a:r>
            <a:r>
              <a:rPr lang="ru-RU" i="1" dirty="0" err="1">
                <a:effectLst/>
              </a:rPr>
              <a:t>Предео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сликан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чајем</a:t>
            </a:r>
            <a:r>
              <a:rPr lang="ru-RU" dirty="0">
                <a:effectLst/>
              </a:rPr>
              <a:t>) 1988</a:t>
            </a:r>
          </a:p>
          <a:p>
            <a:r>
              <a:rPr lang="ru-RU" dirty="0" err="1">
                <a:effectLst/>
              </a:rPr>
              <a:t>Внутрішня</a:t>
            </a:r>
            <a:r>
              <a:rPr lang="ru-RU" dirty="0">
                <a:effectLst/>
              </a:rPr>
              <a:t> сторона </a:t>
            </a:r>
            <a:r>
              <a:rPr lang="ru-RU" dirty="0" err="1">
                <a:effectLst/>
              </a:rPr>
              <a:t>вітру</a:t>
            </a:r>
            <a:r>
              <a:rPr lang="ru-RU" dirty="0">
                <a:effectLst/>
              </a:rPr>
              <a:t> (</a:t>
            </a:r>
            <a:r>
              <a:rPr lang="ru-RU" i="1" dirty="0" err="1">
                <a:effectLst/>
              </a:rPr>
              <a:t>Унутрашња</a:t>
            </a:r>
            <a:r>
              <a:rPr lang="ru-RU" i="1" dirty="0">
                <a:effectLst/>
              </a:rPr>
              <a:t> страна ветра</a:t>
            </a:r>
            <a:r>
              <a:rPr lang="ru-RU" dirty="0">
                <a:effectLst/>
              </a:rPr>
              <a:t>) 1991</a:t>
            </a:r>
          </a:p>
          <a:p>
            <a:r>
              <a:rPr lang="ru-RU" dirty="0" err="1">
                <a:effectLst/>
              </a:rPr>
              <a:t>Вивернута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рукавиця</a:t>
            </a:r>
            <a:r>
              <a:rPr lang="ru-RU" dirty="0">
                <a:effectLst/>
              </a:rPr>
              <a:t> (</a:t>
            </a:r>
            <a:r>
              <a:rPr lang="ru-RU" i="1" dirty="0" err="1">
                <a:effectLst/>
              </a:rPr>
              <a:t>Изврнута</a:t>
            </a:r>
            <a:r>
              <a:rPr lang="ru-RU" i="1" dirty="0">
                <a:effectLst/>
              </a:rPr>
              <a:t> рукавица</a:t>
            </a:r>
            <a:r>
              <a:rPr lang="ru-RU" dirty="0">
                <a:effectLst/>
              </a:rPr>
              <a:t>) 1993</a:t>
            </a:r>
          </a:p>
          <a:p>
            <a:r>
              <a:rPr lang="ru-RU" dirty="0" err="1">
                <a:effectLst/>
              </a:rPr>
              <a:t>Остання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любов</a:t>
            </a:r>
            <a:r>
              <a:rPr lang="ru-RU" dirty="0">
                <a:effectLst/>
              </a:rPr>
              <a:t> у </a:t>
            </a:r>
            <a:r>
              <a:rPr lang="ru-RU" dirty="0" err="1">
                <a:effectLst/>
              </a:rPr>
              <a:t>Царгороді</a:t>
            </a:r>
            <a:r>
              <a:rPr lang="ru-RU" dirty="0">
                <a:effectLst/>
              </a:rPr>
              <a:t> (</a:t>
            </a:r>
            <a:r>
              <a:rPr lang="ru-RU" i="1" dirty="0" err="1">
                <a:effectLst/>
              </a:rPr>
              <a:t>Последња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љубав</a:t>
            </a:r>
            <a:r>
              <a:rPr lang="ru-RU" i="1" dirty="0">
                <a:effectLst/>
              </a:rPr>
              <a:t> у </a:t>
            </a:r>
            <a:r>
              <a:rPr lang="ru-RU" i="1" dirty="0" err="1">
                <a:effectLst/>
              </a:rPr>
              <a:t>Цариграду</a:t>
            </a:r>
            <a:r>
              <a:rPr lang="ru-RU" dirty="0">
                <a:effectLst/>
              </a:rPr>
              <a:t>) 1994</a:t>
            </a:r>
          </a:p>
          <a:p>
            <a:r>
              <a:rPr lang="ru-RU" dirty="0" err="1">
                <a:effectLst/>
              </a:rPr>
              <a:t>Зоряна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мантія</a:t>
            </a:r>
            <a:r>
              <a:rPr lang="ru-RU" dirty="0">
                <a:effectLst/>
              </a:rPr>
              <a:t> (</a:t>
            </a:r>
            <a:r>
              <a:rPr lang="ru-RU" i="1" dirty="0" err="1">
                <a:effectLst/>
              </a:rPr>
              <a:t>Звездани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плашт</a:t>
            </a:r>
            <a:r>
              <a:rPr lang="ru-RU" dirty="0">
                <a:effectLst/>
              </a:rPr>
              <a:t>) 2000</a:t>
            </a:r>
          </a:p>
          <a:p>
            <a:r>
              <a:rPr lang="ru-RU" dirty="0" err="1">
                <a:effectLst/>
              </a:rPr>
              <a:t>Сім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смертних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гріхів</a:t>
            </a:r>
            <a:r>
              <a:rPr lang="ru-RU" dirty="0">
                <a:effectLst/>
              </a:rPr>
              <a:t> (</a:t>
            </a:r>
            <a:r>
              <a:rPr lang="ru-RU" i="1" dirty="0" err="1">
                <a:effectLst/>
              </a:rPr>
              <a:t>Седам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смртних</a:t>
            </a:r>
            <a:r>
              <a:rPr lang="ru-RU" i="1" dirty="0">
                <a:effectLst/>
              </a:rPr>
              <a:t> </a:t>
            </a:r>
            <a:r>
              <a:rPr lang="ru-RU" i="1" dirty="0" err="1">
                <a:effectLst/>
              </a:rPr>
              <a:t>грехова</a:t>
            </a:r>
            <a:r>
              <a:rPr lang="ru-RU" dirty="0">
                <a:effectLst/>
              </a:rPr>
              <a:t>) 2002</a:t>
            </a:r>
          </a:p>
          <a:p>
            <a:r>
              <a:rPr lang="ru-RU" dirty="0" err="1">
                <a:effectLst/>
              </a:rPr>
              <a:t>Унікат</a:t>
            </a:r>
            <a:r>
              <a:rPr lang="ru-RU" dirty="0">
                <a:effectLst/>
              </a:rPr>
              <a:t> (</a:t>
            </a:r>
            <a:r>
              <a:rPr lang="ru-RU" i="1" dirty="0" err="1">
                <a:effectLst/>
              </a:rPr>
              <a:t>Уникат</a:t>
            </a:r>
            <a:r>
              <a:rPr lang="ru-RU" dirty="0">
                <a:effectLst/>
              </a:rPr>
              <a:t>) 2004</a:t>
            </a:r>
          </a:p>
          <a:p>
            <a:r>
              <a:rPr lang="ru-RU" dirty="0" err="1">
                <a:effectLst/>
              </a:rPr>
              <a:t>Інше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тіло</a:t>
            </a:r>
            <a:r>
              <a:rPr lang="ru-RU" dirty="0">
                <a:effectLst/>
              </a:rPr>
              <a:t> (</a:t>
            </a:r>
            <a:r>
              <a:rPr lang="ru-RU" i="1" dirty="0" err="1">
                <a:effectLst/>
              </a:rPr>
              <a:t>Друго</a:t>
            </a:r>
            <a:r>
              <a:rPr lang="ru-RU" i="1" dirty="0">
                <a:effectLst/>
              </a:rPr>
              <a:t> тело</a:t>
            </a:r>
            <a:r>
              <a:rPr lang="ru-RU" dirty="0">
                <a:effectLst/>
              </a:rPr>
              <a:t>) 2006</a:t>
            </a:r>
          </a:p>
          <a:p>
            <a:endParaRPr lang="uk-UA" b="1" dirty="0" smtClean="0"/>
          </a:p>
        </p:txBody>
      </p:sp>
    </p:spTree>
    <p:extLst>
      <p:ext uri="{BB962C8B-B14F-4D97-AF65-F5344CB8AC3E}">
        <p14:creationId xmlns:p14="http://schemas.microsoft.com/office/powerpoint/2010/main" val="35377816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2920" y="404664"/>
            <a:ext cx="8698160" cy="2671191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	</a:t>
            </a:r>
            <a:r>
              <a:rPr lang="ru-RU" sz="2800" dirty="0" err="1" smtClean="0">
                <a:effectLst/>
              </a:rPr>
              <a:t>Милорад</a:t>
            </a:r>
            <a:r>
              <a:rPr lang="ru-RU" sz="2800" dirty="0" smtClean="0">
                <a:effectLst/>
              </a:rPr>
              <a:t> </a:t>
            </a:r>
            <a:r>
              <a:rPr lang="ru-RU" sz="2800" dirty="0" err="1" smtClean="0">
                <a:effectLst/>
              </a:rPr>
              <a:t>Павич</a:t>
            </a:r>
            <a:r>
              <a:rPr lang="ru-RU" sz="2800" dirty="0" smtClean="0">
                <a:effectLst/>
              </a:rPr>
              <a:t> - </a:t>
            </a:r>
            <a:r>
              <a:rPr lang="ru-RU" sz="2800" dirty="0">
                <a:effectLst/>
              </a:rPr>
              <a:t> </a:t>
            </a:r>
            <a:r>
              <a:rPr lang="ru-RU" sz="2800" dirty="0" err="1">
                <a:effectLst/>
              </a:rPr>
              <a:t>сербський</a:t>
            </a:r>
            <a:r>
              <a:rPr lang="ru-RU" sz="2800" dirty="0">
                <a:effectLst/>
              </a:rPr>
              <a:t> поет, </a:t>
            </a:r>
            <a:r>
              <a:rPr lang="ru-RU" sz="2800" dirty="0" err="1">
                <a:effectLst/>
              </a:rPr>
              <a:t>прозаїк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літературознавець</a:t>
            </a:r>
            <a:r>
              <a:rPr lang="ru-RU" sz="2800" dirty="0">
                <a:effectLst/>
              </a:rPr>
              <a:t>, </a:t>
            </a:r>
            <a:r>
              <a:rPr lang="ru-RU" sz="2800" dirty="0" err="1">
                <a:effectLst/>
              </a:rPr>
              <a:t>перекладач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фахівець</a:t>
            </a:r>
            <a:r>
              <a:rPr lang="ru-RU" sz="2800" dirty="0">
                <a:effectLst/>
              </a:rPr>
              <a:t> з </a:t>
            </a:r>
            <a:r>
              <a:rPr lang="ru-RU" sz="2800" dirty="0" err="1">
                <a:effectLst/>
              </a:rPr>
              <a:t>історії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сербської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літератури</a:t>
            </a:r>
            <a:r>
              <a:rPr lang="ru-RU" sz="2800" dirty="0">
                <a:effectLst/>
              </a:rPr>
              <a:t> </a:t>
            </a:r>
            <a:r>
              <a:rPr lang="en-US" sz="2800" dirty="0">
                <a:effectLst/>
              </a:rPr>
              <a:t>XVII—XIX </a:t>
            </a:r>
            <a:r>
              <a:rPr lang="ru-RU" sz="2800" dirty="0" err="1">
                <a:effectLst/>
              </a:rPr>
              <a:t>ст.ст</a:t>
            </a:r>
            <a:r>
              <a:rPr lang="ru-RU" sz="2800" dirty="0">
                <a:effectLst/>
              </a:rPr>
              <a:t>., </a:t>
            </a:r>
            <a:r>
              <a:rPr lang="ru-RU" sz="2800" dirty="0" err="1">
                <a:effectLst/>
              </a:rPr>
              <a:t>сербського</a:t>
            </a:r>
            <a:r>
              <a:rPr lang="ru-RU" sz="2800" dirty="0">
                <a:effectLst/>
              </a:rPr>
              <a:t> </a:t>
            </a:r>
            <a:r>
              <a:rPr lang="ru-RU" sz="2800" dirty="0" err="1">
                <a:effectLst/>
              </a:rPr>
              <a:t>бароко</a:t>
            </a:r>
            <a:r>
              <a:rPr lang="ru-RU" sz="2800" dirty="0">
                <a:effectLst/>
              </a:rPr>
              <a:t> та </a:t>
            </a:r>
            <a:r>
              <a:rPr lang="ru-RU" sz="2800" dirty="0" err="1">
                <a:effectLst/>
              </a:rPr>
              <a:t>поезії</a:t>
            </a:r>
            <a:r>
              <a:rPr lang="ru-RU" sz="2800" dirty="0">
                <a:effectLst/>
              </a:rPr>
              <a:t> </a:t>
            </a:r>
            <a:r>
              <a:rPr lang="ru-RU" sz="2800" dirty="0" err="1">
                <a:effectLst/>
              </a:rPr>
              <a:t>символізму</a:t>
            </a:r>
            <a:r>
              <a:rPr lang="ru-RU" sz="2800" dirty="0">
                <a:effectLst/>
              </a:rPr>
              <a:t>. Один з </a:t>
            </a:r>
            <a:r>
              <a:rPr lang="ru-RU" sz="2800" dirty="0" err="1">
                <a:effectLst/>
              </a:rPr>
              <a:t>найчитаніших</a:t>
            </a:r>
            <a:r>
              <a:rPr lang="ru-RU" sz="2800" dirty="0">
                <a:effectLst/>
              </a:rPr>
              <a:t> </a:t>
            </a:r>
            <a:r>
              <a:rPr lang="ru-RU" sz="2800" dirty="0" err="1">
                <a:effectLst/>
              </a:rPr>
              <a:t>письменників</a:t>
            </a:r>
            <a:r>
              <a:rPr lang="ru-RU" sz="2800" dirty="0">
                <a:effectLst/>
              </a:rPr>
              <a:t> </a:t>
            </a:r>
            <a:r>
              <a:rPr lang="ru-RU" sz="2800" dirty="0" err="1">
                <a:effectLst/>
              </a:rPr>
              <a:t>екс-Югославії</a:t>
            </a:r>
            <a:r>
              <a:rPr lang="ru-RU" sz="2800" dirty="0">
                <a:effectLst/>
              </a:rPr>
              <a:t> ХХ </a:t>
            </a:r>
            <a:r>
              <a:rPr lang="ru-RU" sz="2800" dirty="0" err="1">
                <a:effectLst/>
              </a:rPr>
              <a:t>століття</a:t>
            </a:r>
            <a:r>
              <a:rPr lang="ru-RU" sz="2800" dirty="0">
                <a:effectLst/>
              </a:rPr>
              <a:t>, </a:t>
            </a:r>
            <a:r>
              <a:rPr lang="ru-RU" sz="2800" dirty="0" err="1">
                <a:effectLst/>
              </a:rPr>
              <a:t>його</a:t>
            </a:r>
            <a:r>
              <a:rPr lang="ru-RU" sz="2800" dirty="0">
                <a:effectLst/>
              </a:rPr>
              <a:t> твори </a:t>
            </a:r>
            <a:r>
              <a:rPr lang="ru-RU" sz="2800" dirty="0" err="1">
                <a:effectLst/>
              </a:rPr>
              <a:t>перекладено</a:t>
            </a:r>
            <a:r>
              <a:rPr lang="ru-RU" sz="2800" dirty="0">
                <a:effectLst/>
              </a:rPr>
              <a:t> 30 </a:t>
            </a:r>
            <a:r>
              <a:rPr lang="ru-RU" sz="2800" dirty="0" err="1">
                <a:effectLst/>
              </a:rPr>
              <a:t>мовами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7664" y="3068960"/>
            <a:ext cx="6048672" cy="3669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956965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684"/>
          <a:stretch/>
        </p:blipFill>
        <p:spPr>
          <a:xfrm>
            <a:off x="1043608" y="2356100"/>
            <a:ext cx="6840760" cy="4430846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7404" y="25121"/>
            <a:ext cx="9073008" cy="3417734"/>
          </a:xfrm>
        </p:spPr>
        <p:txBody>
          <a:bodyPr>
            <a:noAutofit/>
          </a:bodyPr>
          <a:lstStyle/>
          <a:p>
            <a:pPr marL="18288" indent="0">
              <a:buNone/>
            </a:pPr>
            <a:r>
              <a:rPr lang="ru-RU" sz="2400" dirty="0" smtClean="0">
                <a:effectLst/>
              </a:rPr>
              <a:t>	</a:t>
            </a:r>
            <a:r>
              <a:rPr lang="ru-RU" sz="2400" dirty="0" err="1" smtClean="0">
                <a:effectLst/>
              </a:rPr>
              <a:t>Милорад</a:t>
            </a:r>
            <a:r>
              <a:rPr lang="ru-RU" sz="2400" dirty="0" smtClean="0">
                <a:effectLst/>
              </a:rPr>
              <a:t> </a:t>
            </a:r>
            <a:r>
              <a:rPr lang="ru-RU" sz="2400" dirty="0" err="1">
                <a:effectLst/>
              </a:rPr>
              <a:t>Павич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народився</a:t>
            </a:r>
            <a:r>
              <a:rPr lang="ru-RU" sz="2400" dirty="0">
                <a:effectLst/>
              </a:rPr>
              <a:t> 15 </a:t>
            </a:r>
            <a:r>
              <a:rPr lang="ru-RU" sz="2400" dirty="0" err="1">
                <a:effectLst/>
              </a:rPr>
              <a:t>жовтня</a:t>
            </a:r>
            <a:r>
              <a:rPr lang="ru-RU" sz="2400" dirty="0">
                <a:effectLst/>
              </a:rPr>
              <a:t> 1929 року в </a:t>
            </a:r>
            <a:r>
              <a:rPr lang="ru-RU" sz="2400" dirty="0" err="1">
                <a:effectLst/>
              </a:rPr>
              <a:t>Белграді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батько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був</a:t>
            </a:r>
            <a:r>
              <a:rPr lang="ru-RU" sz="2400" dirty="0">
                <a:effectLst/>
              </a:rPr>
              <a:t> скульптором і походив з </a:t>
            </a:r>
            <a:r>
              <a:rPr lang="ru-RU" sz="2400" dirty="0" err="1">
                <a:effectLst/>
              </a:rPr>
              <a:t>інтелігентної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сім'ї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мати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викладала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філософію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була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знавцем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сербського</a:t>
            </a:r>
            <a:r>
              <a:rPr lang="ru-RU" sz="2400" dirty="0">
                <a:effectLst/>
              </a:rPr>
              <a:t> фольклору. </a:t>
            </a:r>
            <a:r>
              <a:rPr lang="ru-RU" sz="2400" dirty="0" err="1">
                <a:effectLst/>
              </a:rPr>
              <a:t>Писати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Павич</a:t>
            </a:r>
            <a:r>
              <a:rPr lang="ru-RU" sz="2400" dirty="0">
                <a:effectLst/>
              </a:rPr>
              <a:t> почав з </a:t>
            </a:r>
            <a:r>
              <a:rPr lang="ru-RU" sz="2400" dirty="0" err="1">
                <a:effectLst/>
              </a:rPr>
              <a:t>раннього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віку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завжди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вважав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літературу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своїм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родовим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покликанням</a:t>
            </a:r>
            <a:r>
              <a:rPr lang="ru-RU" sz="2400" dirty="0">
                <a:effectLst/>
              </a:rPr>
              <a:t> — </a:t>
            </a:r>
            <a:r>
              <a:rPr lang="ru-RU" sz="2400" dirty="0" err="1">
                <a:effectLst/>
              </a:rPr>
              <a:t>серед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родичів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предків</a:t>
            </a:r>
            <a:r>
              <a:rPr lang="ru-RU" sz="2400" dirty="0">
                <a:effectLst/>
              </a:rPr>
              <a:t> по </a:t>
            </a:r>
            <a:r>
              <a:rPr lang="ru-RU" sz="2400" dirty="0" err="1">
                <a:effectLst/>
              </a:rPr>
              <a:t>лінії</a:t>
            </a:r>
            <a:r>
              <a:rPr lang="ru-RU" sz="2400" dirty="0">
                <a:effectLst/>
              </a:rPr>
              <a:t> батька </a:t>
            </a:r>
            <a:r>
              <a:rPr lang="ru-RU" sz="2400" dirty="0" err="1">
                <a:effectLst/>
              </a:rPr>
              <a:t>були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письменники</a:t>
            </a:r>
            <a:r>
              <a:rPr lang="ru-RU" sz="2400" dirty="0">
                <a:effectLst/>
              </a:rPr>
              <a:t>, і </a:t>
            </a:r>
            <a:r>
              <a:rPr lang="ru-RU" sz="2400" dirty="0" err="1">
                <a:effectLst/>
              </a:rPr>
              <a:t>Павич</a:t>
            </a:r>
            <a:r>
              <a:rPr lang="ru-RU" sz="2400" dirty="0">
                <a:effectLst/>
              </a:rPr>
              <a:t> у </a:t>
            </a:r>
            <a:r>
              <a:rPr lang="ru-RU" sz="2400" dirty="0" err="1">
                <a:effectLst/>
              </a:rPr>
              <a:t>своїх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інтерв'ю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віддавав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їм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належне</a:t>
            </a:r>
            <a:r>
              <a:rPr lang="ru-RU" sz="2400" dirty="0">
                <a:effectLst/>
              </a:rPr>
              <a:t>.</a:t>
            </a:r>
            <a:endParaRPr lang="ru-RU" sz="240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757789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27984" y="188640"/>
            <a:ext cx="4608512" cy="6408712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uk-UA" dirty="0" smtClean="0"/>
              <a:t>	</a:t>
            </a:r>
            <a:r>
              <a:rPr lang="ru-RU" sz="2200" dirty="0" err="1">
                <a:effectLst/>
              </a:rPr>
              <a:t>Дитинство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Павича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прийшлося</a:t>
            </a:r>
            <a:r>
              <a:rPr lang="ru-RU" sz="2200" dirty="0">
                <a:effectLst/>
              </a:rPr>
              <a:t> на </a:t>
            </a:r>
            <a:r>
              <a:rPr lang="ru-RU" sz="2200" dirty="0" err="1">
                <a:effectLst/>
              </a:rPr>
              <a:t>німецьку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окупацію</a:t>
            </a:r>
            <a:r>
              <a:rPr lang="ru-RU" sz="2200" dirty="0">
                <a:effectLst/>
              </a:rPr>
              <a:t>. Переживши два </a:t>
            </a:r>
            <a:r>
              <a:rPr lang="ru-RU" sz="2200" dirty="0" err="1">
                <a:effectLst/>
              </a:rPr>
              <a:t>бомбардування</a:t>
            </a:r>
            <a:r>
              <a:rPr lang="ru-RU" sz="2200" dirty="0">
                <a:effectLst/>
              </a:rPr>
              <a:t> Белграда, при </a:t>
            </a:r>
            <a:r>
              <a:rPr lang="ru-RU" sz="2200" dirty="0" err="1">
                <a:effectLst/>
              </a:rPr>
              <a:t>яких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загинули</a:t>
            </a:r>
            <a:r>
              <a:rPr lang="ru-RU" sz="2200" dirty="0">
                <a:effectLst/>
              </a:rPr>
              <a:t> 25 </a:t>
            </a:r>
            <a:r>
              <a:rPr lang="ru-RU" sz="2200" dirty="0" err="1">
                <a:effectLst/>
              </a:rPr>
              <a:t>тисяч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чоловік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письменник</a:t>
            </a:r>
            <a:r>
              <a:rPr lang="ru-RU" sz="2200" dirty="0">
                <a:effectLst/>
              </a:rPr>
              <a:t> одного разу мало не </a:t>
            </a:r>
            <a:r>
              <a:rPr lang="ru-RU" sz="2200" dirty="0" err="1">
                <a:effectLst/>
              </a:rPr>
              <a:t>загинув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від</a:t>
            </a:r>
            <a:r>
              <a:rPr lang="ru-RU" sz="2200" dirty="0">
                <a:effectLst/>
              </a:rPr>
              <a:t> рук </a:t>
            </a:r>
            <a:r>
              <a:rPr lang="ru-RU" sz="2200" dirty="0" err="1">
                <a:effectLst/>
              </a:rPr>
              <a:t>німецьких</a:t>
            </a:r>
            <a:r>
              <a:rPr lang="ru-RU" sz="2200" dirty="0">
                <a:effectLst/>
              </a:rPr>
              <a:t> солдат: </a:t>
            </a:r>
            <a:r>
              <a:rPr lang="ru-RU" sz="2200" dirty="0" err="1">
                <a:effectLst/>
              </a:rPr>
              <a:t>його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зупинив</a:t>
            </a:r>
            <a:r>
              <a:rPr lang="ru-RU" sz="2200" dirty="0">
                <a:effectLst/>
              </a:rPr>
              <a:t> патруль, але </a:t>
            </a:r>
            <a:r>
              <a:rPr lang="ru-RU" sz="2200" dirty="0" err="1">
                <a:effectLst/>
              </a:rPr>
              <a:t>крім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учнівського</a:t>
            </a:r>
            <a:r>
              <a:rPr lang="ru-RU" sz="2200" dirty="0">
                <a:effectLst/>
              </a:rPr>
              <a:t> квитка </a:t>
            </a:r>
            <a:r>
              <a:rPr lang="ru-RU" sz="2200" dirty="0" err="1">
                <a:effectLst/>
              </a:rPr>
              <a:t>ніяких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документів</a:t>
            </a:r>
            <a:r>
              <a:rPr lang="ru-RU" sz="2200" dirty="0">
                <a:effectLst/>
              </a:rPr>
              <a:t> у 15-річного </a:t>
            </a:r>
            <a:r>
              <a:rPr lang="ru-RU" sz="2200" dirty="0" err="1">
                <a:effectLst/>
              </a:rPr>
              <a:t>Павича</a:t>
            </a:r>
            <a:r>
              <a:rPr lang="ru-RU" sz="2200" dirty="0">
                <a:effectLst/>
              </a:rPr>
              <a:t> не </a:t>
            </a:r>
            <a:r>
              <a:rPr lang="ru-RU" sz="2200" dirty="0" err="1">
                <a:effectLst/>
              </a:rPr>
              <a:t>було</a:t>
            </a:r>
            <a:r>
              <a:rPr lang="ru-RU" sz="2200" dirty="0">
                <a:effectLst/>
              </a:rPr>
              <a:t>. Лише </a:t>
            </a:r>
            <a:r>
              <a:rPr lang="ru-RU" sz="2200" dirty="0" err="1">
                <a:effectLst/>
              </a:rPr>
              <a:t>завдяки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зусиллям</a:t>
            </a:r>
            <a:r>
              <a:rPr lang="ru-RU" sz="2200" dirty="0">
                <a:effectLst/>
              </a:rPr>
              <a:t> батька, </a:t>
            </a:r>
            <a:r>
              <a:rPr lang="ru-RU" sz="2200" dirty="0" err="1">
                <a:effectLst/>
              </a:rPr>
              <a:t>який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трохи</a:t>
            </a:r>
            <a:r>
              <a:rPr lang="ru-RU" sz="2200" dirty="0">
                <a:effectLst/>
              </a:rPr>
              <a:t> знав </a:t>
            </a:r>
            <a:r>
              <a:rPr lang="ru-RU" sz="2200" dirty="0" err="1">
                <a:effectLst/>
              </a:rPr>
              <a:t>німецьку</a:t>
            </a:r>
            <a:r>
              <a:rPr lang="ru-RU" sz="2200" dirty="0">
                <a:effectLst/>
              </a:rPr>
              <a:t> і </a:t>
            </a:r>
            <a:r>
              <a:rPr lang="ru-RU" sz="2200" dirty="0" err="1">
                <a:effectLst/>
              </a:rPr>
              <a:t>зумів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порозумітися</a:t>
            </a:r>
            <a:r>
              <a:rPr lang="ru-RU" sz="2200" dirty="0">
                <a:effectLst/>
              </a:rPr>
              <a:t> з солдатами, </a:t>
            </a:r>
            <a:r>
              <a:rPr lang="ru-RU" sz="2200" dirty="0" err="1">
                <a:effectLst/>
              </a:rPr>
              <a:t>Павича</a:t>
            </a:r>
            <a:r>
              <a:rPr lang="ru-RU" sz="2200" dirty="0">
                <a:effectLst/>
              </a:rPr>
              <a:t> не </a:t>
            </a:r>
            <a:r>
              <a:rPr lang="ru-RU" sz="2200" dirty="0" err="1">
                <a:effectLst/>
              </a:rPr>
              <a:t>розстріляли</a:t>
            </a:r>
            <a:r>
              <a:rPr lang="ru-RU" sz="2200" dirty="0">
                <a:effectLst/>
              </a:rPr>
              <a:t>. </a:t>
            </a:r>
            <a:r>
              <a:rPr lang="ru-RU" sz="2200" dirty="0" err="1">
                <a:effectLst/>
              </a:rPr>
              <a:t>Згодом</a:t>
            </a:r>
            <a:r>
              <a:rPr lang="ru-RU" sz="2200" dirty="0">
                <a:effectLst/>
              </a:rPr>
              <a:t>, у 1999-му, </a:t>
            </a:r>
            <a:r>
              <a:rPr lang="ru-RU" sz="2200" dirty="0" err="1">
                <a:effectLst/>
              </a:rPr>
              <a:t>письменнику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довелося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пережити</a:t>
            </a:r>
            <a:r>
              <a:rPr lang="ru-RU" sz="2200" dirty="0">
                <a:effectLst/>
              </a:rPr>
              <a:t> </a:t>
            </a:r>
            <a:r>
              <a:rPr lang="ru-RU" sz="2200" dirty="0" err="1" smtClean="0">
                <a:effectLst/>
              </a:rPr>
              <a:t>третє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>
                <a:effectLst/>
              </a:rPr>
              <a:t>в </a:t>
            </a:r>
            <a:r>
              <a:rPr lang="ru-RU" sz="2200" dirty="0" err="1">
                <a:effectLst/>
              </a:rPr>
              <a:t>його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житті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бомбардування</a:t>
            </a:r>
            <a:r>
              <a:rPr lang="ru-RU" sz="2200" dirty="0">
                <a:effectLst/>
              </a:rPr>
              <a:t> — </a:t>
            </a:r>
            <a:r>
              <a:rPr lang="ru-RU" sz="2200" dirty="0" err="1">
                <a:effectLst/>
              </a:rPr>
              <a:t>ці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враження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знайшли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відображення</a:t>
            </a:r>
            <a:r>
              <a:rPr lang="ru-RU" sz="2200" dirty="0">
                <a:effectLst/>
              </a:rPr>
              <a:t> в </a:t>
            </a:r>
            <a:r>
              <a:rPr lang="ru-RU" sz="2200" dirty="0" err="1">
                <a:effectLst/>
              </a:rPr>
              <a:t>його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романі</a:t>
            </a:r>
            <a:r>
              <a:rPr lang="ru-RU" sz="2200" dirty="0">
                <a:effectLst/>
              </a:rPr>
              <a:t> «</a:t>
            </a:r>
            <a:r>
              <a:rPr lang="ru-RU" sz="2200" dirty="0" err="1">
                <a:effectLst/>
              </a:rPr>
              <a:t>Зоряна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мантія</a:t>
            </a:r>
            <a:r>
              <a:rPr lang="ru-RU" sz="2200" dirty="0">
                <a:effectLst/>
              </a:rPr>
              <a:t>».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12408"/>
            <a:ext cx="4032448" cy="5912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5434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2524617"/>
            <a:ext cx="5753100" cy="4124325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88640"/>
            <a:ext cx="8892480" cy="2886001"/>
          </a:xfrm>
        </p:spPr>
        <p:txBody>
          <a:bodyPr/>
          <a:lstStyle/>
          <a:p>
            <a:pPr marL="18288" indent="0">
              <a:buNone/>
            </a:pPr>
            <a:r>
              <a:rPr lang="uk-UA" dirty="0" smtClean="0"/>
              <a:t>	</a:t>
            </a:r>
            <a:r>
              <a:rPr lang="ru-RU" sz="2200" dirty="0">
                <a:effectLst/>
              </a:rPr>
              <a:t>У </a:t>
            </a:r>
            <a:r>
              <a:rPr lang="ru-RU" sz="2200" dirty="0" smtClean="0">
                <a:effectLst/>
              </a:rPr>
              <a:t>1953</a:t>
            </a:r>
            <a:r>
              <a:rPr lang="ru-RU" sz="2200" dirty="0">
                <a:effectLst/>
              </a:rPr>
              <a:t> </a:t>
            </a:r>
            <a:r>
              <a:rPr lang="ru-RU" sz="2200" dirty="0" err="1" smtClean="0">
                <a:effectLst/>
              </a:rPr>
              <a:t>році</a:t>
            </a:r>
            <a:r>
              <a:rPr lang="ru-RU" sz="2200" dirty="0" smtClean="0">
                <a:effectLst/>
              </a:rPr>
              <a:t> </a:t>
            </a:r>
            <a:r>
              <a:rPr lang="ru-RU" sz="2200" dirty="0" err="1">
                <a:effectLst/>
              </a:rPr>
              <a:t>Павич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закінчив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філософський</a:t>
            </a:r>
            <a:r>
              <a:rPr lang="ru-RU" sz="2200" dirty="0">
                <a:effectLst/>
              </a:rPr>
              <a:t> факультет </a:t>
            </a:r>
            <a:r>
              <a:rPr lang="ru-RU" sz="2200" dirty="0" err="1">
                <a:effectLst/>
              </a:rPr>
              <a:t>Белградського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університету</a:t>
            </a:r>
            <a:r>
              <a:rPr lang="ru-RU" sz="2200" dirty="0">
                <a:effectLst/>
              </a:rPr>
              <a:t>, а </a:t>
            </a:r>
            <a:r>
              <a:rPr lang="ru-RU" sz="2200" dirty="0" err="1">
                <a:effectLst/>
              </a:rPr>
              <a:t>потім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отримав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докторський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ступінь</a:t>
            </a:r>
            <a:r>
              <a:rPr lang="ru-RU" sz="2200" dirty="0">
                <a:effectLst/>
              </a:rPr>
              <a:t> у </a:t>
            </a:r>
            <a:r>
              <a:rPr lang="ru-RU" sz="2200" dirty="0" err="1">
                <a:effectLst/>
              </a:rPr>
              <a:t>Загребському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університеті</a:t>
            </a:r>
            <a:r>
              <a:rPr lang="ru-RU" sz="2200" dirty="0">
                <a:effectLst/>
              </a:rPr>
              <a:t>. Попри те, </a:t>
            </a:r>
            <a:r>
              <a:rPr lang="ru-RU" sz="2200" dirty="0" err="1">
                <a:effectLst/>
              </a:rPr>
              <a:t>що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Павич</a:t>
            </a:r>
            <a:r>
              <a:rPr lang="ru-RU" sz="2200" dirty="0">
                <a:effectLst/>
              </a:rPr>
              <a:t> не </a:t>
            </a:r>
            <a:r>
              <a:rPr lang="ru-RU" sz="2200" dirty="0" err="1">
                <a:effectLst/>
              </a:rPr>
              <a:t>залишав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письменництва</a:t>
            </a:r>
            <a:r>
              <a:rPr lang="ru-RU" sz="2200" dirty="0">
                <a:effectLst/>
              </a:rPr>
              <a:t>, за видом </a:t>
            </a:r>
            <a:r>
              <a:rPr lang="ru-RU" sz="2200" dirty="0" err="1">
                <a:effectLst/>
              </a:rPr>
              <a:t>діяльності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він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залишався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вченим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літературознавцем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журналістом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перекладачем</a:t>
            </a:r>
            <a:r>
              <a:rPr lang="ru-RU" sz="2200" dirty="0">
                <a:effectLst/>
              </a:rPr>
              <a:t> і </a:t>
            </a:r>
            <a:r>
              <a:rPr lang="ru-RU" sz="2200" dirty="0" err="1">
                <a:effectLst/>
              </a:rPr>
              <a:t>викладачем</a:t>
            </a:r>
            <a:r>
              <a:rPr lang="ru-RU" sz="2200" dirty="0">
                <a:effectLst/>
              </a:rPr>
              <a:t> — ким </a:t>
            </a:r>
            <a:r>
              <a:rPr lang="ru-RU" sz="2200" dirty="0" err="1">
                <a:effectLst/>
              </a:rPr>
              <a:t>завгодно</a:t>
            </a:r>
            <a:r>
              <a:rPr lang="ru-RU" sz="2200" dirty="0">
                <a:effectLst/>
              </a:rPr>
              <a:t>, але не </a:t>
            </a:r>
            <a:r>
              <a:rPr lang="ru-RU" sz="2200" dirty="0" err="1">
                <a:effectLst/>
              </a:rPr>
              <a:t>письменником</a:t>
            </a:r>
            <a:r>
              <a:rPr lang="ru-RU" sz="2200" dirty="0">
                <a:effectLst/>
              </a:rPr>
              <a:t>. </a:t>
            </a:r>
            <a:endParaRPr lang="ru-RU" sz="2200" dirty="0"/>
          </a:p>
        </p:txBody>
      </p:sp>
    </p:spTree>
    <p:extLst>
      <p:ext uri="{BB962C8B-B14F-4D97-AF65-F5344CB8AC3E}">
        <p14:creationId xmlns:p14="http://schemas.microsoft.com/office/powerpoint/2010/main" val="11441320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48680"/>
            <a:ext cx="4968552" cy="5040560"/>
          </a:xfrm>
        </p:spPr>
        <p:txBody>
          <a:bodyPr/>
          <a:lstStyle/>
          <a:p>
            <a:pPr marL="18288" indent="0">
              <a:buNone/>
            </a:pPr>
            <a:r>
              <a:rPr lang="ru-RU" dirty="0" smtClean="0">
                <a:effectLst/>
              </a:rPr>
              <a:t>	</a:t>
            </a:r>
            <a:r>
              <a:rPr lang="ru-RU" sz="2400" dirty="0" smtClean="0">
                <a:effectLst/>
              </a:rPr>
              <a:t>Так </a:t>
            </a:r>
            <a:r>
              <a:rPr lang="ru-RU" sz="2400" dirty="0" err="1">
                <a:effectLst/>
              </a:rPr>
              <a:t>було</a:t>
            </a:r>
            <a:r>
              <a:rPr lang="ru-RU" sz="2400" dirty="0">
                <a:effectLst/>
              </a:rPr>
              <a:t> до 1973 року, коли в </a:t>
            </a:r>
            <a:r>
              <a:rPr lang="ru-RU" sz="2400" dirty="0" err="1">
                <a:effectLst/>
              </a:rPr>
              <a:t>Югославії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була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опублікована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перша книга — </a:t>
            </a:r>
            <a:r>
              <a:rPr lang="ru-RU" sz="2400" dirty="0" err="1">
                <a:effectLst/>
              </a:rPr>
              <a:t>збірка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оповідань</a:t>
            </a:r>
            <a:r>
              <a:rPr lang="ru-RU" sz="2400" dirty="0">
                <a:effectLst/>
              </a:rPr>
              <a:t> «</a:t>
            </a:r>
            <a:r>
              <a:rPr lang="ru-RU" sz="2400" dirty="0" err="1">
                <a:effectLst/>
              </a:rPr>
              <a:t>Залізна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завіса</a:t>
            </a:r>
            <a:r>
              <a:rPr lang="ru-RU" sz="2400" dirty="0">
                <a:effectLst/>
              </a:rPr>
              <a:t>». </a:t>
            </a:r>
            <a:r>
              <a:rPr lang="ru-RU" sz="2400" dirty="0" err="1">
                <a:effectLst/>
              </a:rPr>
              <a:t>Втім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навіть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після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цього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Павич</a:t>
            </a:r>
            <a:r>
              <a:rPr lang="ru-RU" sz="2400" dirty="0">
                <a:effectLst/>
              </a:rPr>
              <a:t>, як </a:t>
            </a:r>
            <a:r>
              <a:rPr lang="ru-RU" sz="2400" dirty="0" err="1">
                <a:effectLst/>
              </a:rPr>
              <a:t>він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скаже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пізніше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був</a:t>
            </a:r>
            <a:r>
              <a:rPr lang="ru-RU" sz="2400" dirty="0">
                <a:effectLst/>
              </a:rPr>
              <a:t> «</a:t>
            </a:r>
            <a:r>
              <a:rPr lang="ru-RU" sz="2400" dirty="0" err="1">
                <a:effectLst/>
              </a:rPr>
              <a:t>найнечитанішим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письменником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своєї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країни</a:t>
            </a:r>
            <a:r>
              <a:rPr lang="ru-RU" sz="2400" dirty="0">
                <a:effectLst/>
              </a:rPr>
              <a:t>».</a:t>
            </a:r>
            <a:endParaRPr lang="ru-RU" sz="2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6" y="692696"/>
            <a:ext cx="3539177" cy="5450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3789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0596" y="332656"/>
            <a:ext cx="9036496" cy="3657599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dirty="0" smtClean="0"/>
              <a:t>	</a:t>
            </a:r>
            <a:r>
              <a:rPr lang="ru-RU" dirty="0">
                <a:effectLst/>
              </a:rPr>
              <a:t>У </a:t>
            </a:r>
            <a:r>
              <a:rPr lang="ru-RU" dirty="0" err="1">
                <a:effectLst/>
              </a:rPr>
              <a:t>світову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літературу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Павич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увійшов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завдяки</a:t>
            </a:r>
            <a:r>
              <a:rPr lang="ru-RU" dirty="0">
                <a:effectLst/>
              </a:rPr>
              <a:t> роману «</a:t>
            </a:r>
            <a:r>
              <a:rPr lang="ru-RU" dirty="0" err="1">
                <a:effectLst/>
              </a:rPr>
              <a:t>Хозарський</a:t>
            </a:r>
            <a:r>
              <a:rPr lang="ru-RU" dirty="0">
                <a:effectLst/>
              </a:rPr>
              <a:t> словник»,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вийшов</a:t>
            </a:r>
            <a:r>
              <a:rPr lang="ru-RU" dirty="0">
                <a:effectLst/>
              </a:rPr>
              <a:t> в 1984 </a:t>
            </a:r>
            <a:r>
              <a:rPr lang="ru-RU" dirty="0" err="1">
                <a:effectLst/>
              </a:rPr>
              <a:t>році</a:t>
            </a:r>
            <a:r>
              <a:rPr lang="ru-RU" dirty="0">
                <a:effectLst/>
              </a:rPr>
              <a:t>. </a:t>
            </a:r>
            <a:r>
              <a:rPr lang="ru-RU" dirty="0" err="1">
                <a:effectLst/>
              </a:rPr>
              <a:t>Цей</a:t>
            </a:r>
            <a:r>
              <a:rPr lang="ru-RU" dirty="0">
                <a:effectLst/>
              </a:rPr>
              <a:t> роман, перший для </a:t>
            </a:r>
            <a:r>
              <a:rPr lang="ru-RU" dirty="0" err="1">
                <a:effectLst/>
              </a:rPr>
              <a:t>письменника</a:t>
            </a:r>
            <a:r>
              <a:rPr lang="ru-RU" dirty="0">
                <a:effectLst/>
              </a:rPr>
              <a:t>, став </a:t>
            </a:r>
            <a:r>
              <a:rPr lang="ru-RU" dirty="0" err="1">
                <a:effectLst/>
              </a:rPr>
              <a:t>європейським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відображенням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магічного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реалізму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гіпертекстовою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фантазією</a:t>
            </a:r>
            <a:r>
              <a:rPr lang="ru-RU" dirty="0">
                <a:effectLst/>
              </a:rPr>
              <a:t> на тему Борхеса. </a:t>
            </a:r>
            <a:r>
              <a:rPr lang="ru-RU" dirty="0" err="1">
                <a:effectLst/>
              </a:rPr>
              <a:t>Влаштований</a:t>
            </a:r>
            <a:r>
              <a:rPr lang="ru-RU" dirty="0">
                <a:effectLst/>
              </a:rPr>
              <a:t> так, </a:t>
            </a:r>
            <a:r>
              <a:rPr lang="ru-RU" dirty="0" err="1">
                <a:effectLst/>
              </a:rPr>
              <a:t>щоб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кожен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мав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читати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по-своєму</a:t>
            </a:r>
            <a:r>
              <a:rPr lang="ru-RU" dirty="0">
                <a:effectLst/>
              </a:rPr>
              <a:t>, роман без початку і </a:t>
            </a:r>
            <a:r>
              <a:rPr lang="ru-RU" dirty="0" err="1">
                <a:effectLst/>
              </a:rPr>
              <a:t>кінця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вийшов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ідеальним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втіленням</a:t>
            </a:r>
            <a:r>
              <a:rPr lang="ru-RU" dirty="0">
                <a:effectLst/>
              </a:rPr>
              <a:t> того, </a:t>
            </a:r>
            <a:r>
              <a:rPr lang="ru-RU" dirty="0" err="1">
                <a:effectLst/>
              </a:rPr>
              <a:t>що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передбачив</a:t>
            </a:r>
            <a:r>
              <a:rPr lang="ru-RU" dirty="0">
                <a:effectLst/>
              </a:rPr>
              <a:t> Борхес у </a:t>
            </a:r>
            <a:r>
              <a:rPr lang="ru-RU" dirty="0" err="1">
                <a:effectLst/>
              </a:rPr>
              <a:t>своєму</a:t>
            </a:r>
            <a:r>
              <a:rPr lang="ru-RU" dirty="0">
                <a:effectLst/>
              </a:rPr>
              <a:t> «</a:t>
            </a:r>
            <a:r>
              <a:rPr lang="ru-RU" dirty="0" err="1">
                <a:effectLst/>
              </a:rPr>
              <a:t>Саді</a:t>
            </a:r>
            <a:r>
              <a:rPr lang="ru-RU" dirty="0">
                <a:effectLst/>
              </a:rPr>
              <a:t>, де </a:t>
            </a:r>
            <a:r>
              <a:rPr lang="ru-RU" dirty="0" err="1">
                <a:effectLst/>
              </a:rPr>
              <a:t>розбігаються</a:t>
            </a:r>
            <a:r>
              <a:rPr lang="ru-RU" dirty="0">
                <a:effectLst/>
              </a:rPr>
              <a:t> стежки». Критики, не </a:t>
            </a:r>
            <a:r>
              <a:rPr lang="ru-RU" dirty="0" err="1">
                <a:effectLst/>
              </a:rPr>
              <a:t>чекали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появи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настільки</a:t>
            </a:r>
            <a:r>
              <a:rPr lang="ru-RU" dirty="0">
                <a:effectLst/>
              </a:rPr>
              <a:t> сильного автора в тому </a:t>
            </a:r>
            <a:r>
              <a:rPr lang="ru-RU" dirty="0" err="1">
                <a:effectLst/>
              </a:rPr>
              <a:t>місці</a:t>
            </a:r>
            <a:r>
              <a:rPr lang="ru-RU" dirty="0">
                <a:effectLst/>
              </a:rPr>
              <a:t>, де, </a:t>
            </a:r>
            <a:r>
              <a:rPr lang="ru-RU" dirty="0" err="1">
                <a:effectLst/>
              </a:rPr>
              <a:t>здавалося</a:t>
            </a:r>
            <a:r>
              <a:rPr lang="ru-RU" dirty="0">
                <a:effectLst/>
              </a:rPr>
              <a:t>, не </a:t>
            </a:r>
            <a:r>
              <a:rPr lang="ru-RU" dirty="0" err="1">
                <a:effectLst/>
              </a:rPr>
              <a:t>існувало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літературної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традиції</a:t>
            </a:r>
            <a:r>
              <a:rPr lang="ru-RU" dirty="0">
                <a:effectLst/>
              </a:rPr>
              <a:t>, </a:t>
            </a:r>
            <a:r>
              <a:rPr lang="ru-RU" dirty="0" err="1">
                <a:effectLst/>
              </a:rPr>
              <a:t>захоплено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прийняли</a:t>
            </a:r>
            <a:r>
              <a:rPr lang="ru-RU" dirty="0">
                <a:effectLst/>
              </a:rPr>
              <a:t> роман, назвавши </a:t>
            </a:r>
            <a:r>
              <a:rPr lang="ru-RU" dirty="0" err="1">
                <a:effectLst/>
              </a:rPr>
              <a:t>його</a:t>
            </a:r>
            <a:r>
              <a:rPr lang="ru-RU" dirty="0">
                <a:effectLst/>
              </a:rPr>
              <a:t> першим </a:t>
            </a:r>
            <a:r>
              <a:rPr lang="ru-RU" dirty="0" err="1">
                <a:effectLst/>
              </a:rPr>
              <a:t>зразком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нелінійної</a:t>
            </a:r>
            <a:r>
              <a:rPr lang="ru-RU" dirty="0">
                <a:effectLst/>
              </a:rPr>
              <a:t> </a:t>
            </a:r>
            <a:r>
              <a:rPr lang="ru-RU" dirty="0" err="1">
                <a:effectLst/>
              </a:rPr>
              <a:t>прози</a:t>
            </a:r>
            <a:r>
              <a:rPr lang="ru-RU" dirty="0">
                <a:effectLst/>
              </a:rPr>
              <a:t>, а самого </a:t>
            </a:r>
            <a:r>
              <a:rPr lang="ru-RU" dirty="0" err="1">
                <a:effectLst/>
              </a:rPr>
              <a:t>Павича</a:t>
            </a:r>
            <a:r>
              <a:rPr lang="ru-RU" dirty="0">
                <a:effectLst/>
              </a:rPr>
              <a:t> — першим </a:t>
            </a:r>
            <a:r>
              <a:rPr lang="ru-RU" dirty="0" err="1">
                <a:effectLst/>
              </a:rPr>
              <a:t>письменником</a:t>
            </a:r>
            <a:r>
              <a:rPr lang="ru-RU" dirty="0">
                <a:effectLst/>
              </a:rPr>
              <a:t> XXI </a:t>
            </a:r>
            <a:r>
              <a:rPr lang="ru-RU" dirty="0" err="1">
                <a:effectLst/>
              </a:rPr>
              <a:t>століття</a:t>
            </a:r>
            <a:r>
              <a:rPr lang="ru-RU" dirty="0">
                <a:effectLst/>
              </a:rPr>
              <a:t>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3933056"/>
            <a:ext cx="2012364" cy="26764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3933056"/>
            <a:ext cx="2111856" cy="2716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14286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635896" y="404664"/>
            <a:ext cx="4968552" cy="6192688"/>
          </a:xfrm>
        </p:spPr>
        <p:txBody>
          <a:bodyPr>
            <a:normAutofit lnSpcReduction="10000"/>
          </a:bodyPr>
          <a:lstStyle/>
          <a:p>
            <a:pPr marL="18288" indent="0">
              <a:buNone/>
            </a:pPr>
            <a:r>
              <a:rPr lang="uk-UA" dirty="0" smtClean="0"/>
              <a:t>	</a:t>
            </a:r>
            <a:r>
              <a:rPr lang="ru-RU" sz="2200" dirty="0">
                <a:effectLst/>
              </a:rPr>
              <a:t>Книги, </a:t>
            </a:r>
            <a:r>
              <a:rPr lang="ru-RU" sz="2200" dirty="0" err="1">
                <a:effectLst/>
              </a:rPr>
              <a:t>опубліковані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після</a:t>
            </a:r>
            <a:r>
              <a:rPr lang="ru-RU" sz="2200" dirty="0">
                <a:effectLst/>
              </a:rPr>
              <a:t> «</a:t>
            </a:r>
            <a:r>
              <a:rPr lang="ru-RU" sz="2200" dirty="0" err="1">
                <a:effectLst/>
              </a:rPr>
              <a:t>Хозарського</a:t>
            </a:r>
            <a:r>
              <a:rPr lang="ru-RU" sz="2200" dirty="0">
                <a:effectLst/>
              </a:rPr>
              <a:t> словника», не </a:t>
            </a:r>
            <a:r>
              <a:rPr lang="ru-RU" sz="2200" dirty="0" err="1">
                <a:effectLst/>
              </a:rPr>
              <a:t>мали</a:t>
            </a:r>
            <a:r>
              <a:rPr lang="ru-RU" sz="2200" dirty="0">
                <a:effectLst/>
              </a:rPr>
              <a:t> такого </a:t>
            </a:r>
            <a:r>
              <a:rPr lang="ru-RU" sz="2200" dirty="0" err="1">
                <a:effectLst/>
              </a:rPr>
              <a:t>успіху</a:t>
            </a:r>
            <a:r>
              <a:rPr lang="ru-RU" sz="2200" dirty="0">
                <a:effectLst/>
              </a:rPr>
              <a:t>, але й </a:t>
            </a:r>
            <a:r>
              <a:rPr lang="ru-RU" sz="2200" dirty="0" err="1">
                <a:effectLst/>
              </a:rPr>
              <a:t>письменником</a:t>
            </a:r>
            <a:r>
              <a:rPr lang="ru-RU" sz="2200" dirty="0">
                <a:effectLst/>
              </a:rPr>
              <a:t> одного роману </a:t>
            </a:r>
            <a:r>
              <a:rPr lang="ru-RU" sz="2200" dirty="0" err="1">
                <a:effectLst/>
              </a:rPr>
              <a:t>Павич</a:t>
            </a:r>
            <a:r>
              <a:rPr lang="ru-RU" sz="2200" dirty="0">
                <a:effectLst/>
              </a:rPr>
              <a:t> не став. </a:t>
            </a:r>
            <a:r>
              <a:rPr lang="ru-RU" sz="2200" dirty="0" err="1">
                <a:effectLst/>
              </a:rPr>
              <a:t>Постмодерні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експерименти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успішно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продовжилися</a:t>
            </a:r>
            <a:r>
              <a:rPr lang="ru-RU" sz="2200" dirty="0">
                <a:effectLst/>
              </a:rPr>
              <a:t> в </a:t>
            </a:r>
            <a:r>
              <a:rPr lang="ru-RU" sz="2200" dirty="0" err="1">
                <a:effectLst/>
              </a:rPr>
              <a:t>романі-клепсидрі</a:t>
            </a:r>
            <a:r>
              <a:rPr lang="ru-RU" sz="2200" dirty="0">
                <a:effectLst/>
              </a:rPr>
              <a:t> («</a:t>
            </a:r>
            <a:r>
              <a:rPr lang="ru-RU" sz="2200" dirty="0" err="1">
                <a:effectLst/>
              </a:rPr>
              <a:t>Повість</a:t>
            </a:r>
            <a:r>
              <a:rPr lang="ru-RU" sz="2200" dirty="0">
                <a:effectLst/>
              </a:rPr>
              <a:t> про </a:t>
            </a:r>
            <a:r>
              <a:rPr lang="ru-RU" sz="2200" dirty="0" err="1">
                <a:effectLst/>
              </a:rPr>
              <a:t>Геро</a:t>
            </a:r>
            <a:r>
              <a:rPr lang="ru-RU" sz="2200" dirty="0">
                <a:effectLst/>
              </a:rPr>
              <a:t> і </a:t>
            </a:r>
            <a:r>
              <a:rPr lang="ru-RU" sz="2200" dirty="0" err="1">
                <a:effectLst/>
              </a:rPr>
              <a:t>Леандро</a:t>
            </a:r>
            <a:r>
              <a:rPr lang="ru-RU" sz="2200" dirty="0">
                <a:effectLst/>
              </a:rPr>
              <a:t>»), </a:t>
            </a:r>
            <a:r>
              <a:rPr lang="ru-RU" sz="2200" dirty="0" err="1">
                <a:effectLst/>
              </a:rPr>
              <a:t>романі-кросворді</a:t>
            </a:r>
            <a:r>
              <a:rPr lang="ru-RU" sz="2200" dirty="0">
                <a:effectLst/>
              </a:rPr>
              <a:t> («Пейзаж, </a:t>
            </a:r>
            <a:r>
              <a:rPr lang="ru-RU" sz="2200" dirty="0" err="1">
                <a:effectLst/>
              </a:rPr>
              <a:t>намальований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чаєм</a:t>
            </a:r>
            <a:r>
              <a:rPr lang="ru-RU" sz="2200" dirty="0">
                <a:effectLst/>
              </a:rPr>
              <a:t>») та </a:t>
            </a:r>
            <a:r>
              <a:rPr lang="ru-RU" sz="2200" dirty="0" err="1">
                <a:effectLst/>
              </a:rPr>
              <a:t>романі-ворожінні</a:t>
            </a:r>
            <a:r>
              <a:rPr lang="ru-RU" sz="2200" dirty="0">
                <a:effectLst/>
              </a:rPr>
              <a:t> на картах Таро («</a:t>
            </a:r>
            <a:r>
              <a:rPr lang="ru-RU" sz="2200" dirty="0" err="1">
                <a:effectLst/>
              </a:rPr>
              <a:t>Остання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любов</a:t>
            </a:r>
            <a:r>
              <a:rPr lang="ru-RU" sz="2200" dirty="0">
                <a:effectLst/>
              </a:rPr>
              <a:t> у </a:t>
            </a:r>
            <a:r>
              <a:rPr lang="ru-RU" sz="2200" dirty="0" err="1">
                <a:effectLst/>
              </a:rPr>
              <a:t>Константинополі</a:t>
            </a:r>
            <a:r>
              <a:rPr lang="ru-RU" sz="2200" dirty="0">
                <a:effectLst/>
              </a:rPr>
              <a:t>»). </a:t>
            </a:r>
            <a:r>
              <a:rPr lang="ru-RU" sz="2200" dirty="0" err="1">
                <a:effectLst/>
              </a:rPr>
              <a:t>Зрештою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Павич</a:t>
            </a:r>
            <a:r>
              <a:rPr lang="ru-RU" sz="2200" dirty="0">
                <a:effectLst/>
              </a:rPr>
              <a:t> завернув </a:t>
            </a:r>
            <a:r>
              <a:rPr lang="ru-RU" sz="2200" dirty="0" err="1">
                <a:effectLst/>
              </a:rPr>
              <a:t>свій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творчий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досвід</a:t>
            </a:r>
            <a:r>
              <a:rPr lang="ru-RU" sz="2200" dirty="0">
                <a:effectLst/>
              </a:rPr>
              <a:t> в </a:t>
            </a:r>
            <a:r>
              <a:rPr lang="ru-RU" sz="2200" dirty="0" err="1">
                <a:effectLst/>
              </a:rPr>
              <a:t>ультимативну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літературну</a:t>
            </a:r>
            <a:r>
              <a:rPr lang="ru-RU" sz="2200" dirty="0">
                <a:effectLst/>
              </a:rPr>
              <a:t> форму — «</a:t>
            </a:r>
            <a:r>
              <a:rPr lang="ru-RU" sz="2200" dirty="0" err="1">
                <a:effectLst/>
              </a:rPr>
              <a:t>Унікальний</a:t>
            </a:r>
            <a:r>
              <a:rPr lang="ru-RU" sz="2200" dirty="0">
                <a:effectLst/>
              </a:rPr>
              <a:t> роман», детектив з сотнею </a:t>
            </a:r>
            <a:r>
              <a:rPr lang="ru-RU" sz="2200" dirty="0" err="1">
                <a:effectLst/>
              </a:rPr>
              <a:t>кінцівок</a:t>
            </a:r>
            <a:r>
              <a:rPr lang="ru-RU" sz="2200" dirty="0">
                <a:effectLst/>
              </a:rPr>
              <a:t>, </a:t>
            </a:r>
            <a:r>
              <a:rPr lang="ru-RU" sz="2200" dirty="0" err="1">
                <a:effectLst/>
              </a:rPr>
              <a:t>що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пропонує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читачеві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максимальну</a:t>
            </a:r>
            <a:r>
              <a:rPr lang="ru-RU" sz="2200" dirty="0">
                <a:effectLst/>
              </a:rPr>
              <a:t> участь у </a:t>
            </a:r>
            <a:r>
              <a:rPr lang="ru-RU" sz="2200" dirty="0" err="1">
                <a:effectLst/>
              </a:rPr>
              <a:t>вигляді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порожніх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сторінок</a:t>
            </a:r>
            <a:r>
              <a:rPr lang="ru-RU" sz="2200" dirty="0">
                <a:effectLst/>
              </a:rPr>
              <a:t>, на </a:t>
            </a:r>
            <a:r>
              <a:rPr lang="ru-RU" sz="2200" dirty="0" err="1">
                <a:effectLst/>
              </a:rPr>
              <a:t>яких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кожен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може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дописати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свій</a:t>
            </a:r>
            <a:r>
              <a:rPr lang="ru-RU" sz="2200" dirty="0">
                <a:effectLst/>
              </a:rPr>
              <a:t> </a:t>
            </a:r>
            <a:r>
              <a:rPr lang="ru-RU" sz="2200" dirty="0" err="1">
                <a:effectLst/>
              </a:rPr>
              <a:t>фінал</a:t>
            </a:r>
            <a:r>
              <a:rPr lang="ru-RU" sz="2200" dirty="0">
                <a:effectLst/>
              </a:rPr>
              <a:t>.</a:t>
            </a:r>
            <a:endParaRPr lang="ru-RU" sz="22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556142"/>
            <a:ext cx="1925942" cy="28889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3506331"/>
            <a:ext cx="1905000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86050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16632"/>
            <a:ext cx="4392488" cy="6408712"/>
          </a:xfrm>
        </p:spPr>
        <p:txBody>
          <a:bodyPr>
            <a:normAutofit/>
          </a:bodyPr>
          <a:lstStyle/>
          <a:p>
            <a:pPr marL="18288" indent="0">
              <a:buNone/>
            </a:pPr>
            <a:r>
              <a:rPr lang="uk-UA" dirty="0" smtClean="0"/>
              <a:t>	</a:t>
            </a:r>
            <a:r>
              <a:rPr lang="ru-RU" sz="2400" dirty="0" err="1">
                <a:effectLst/>
              </a:rPr>
              <a:t>Сербський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класик</a:t>
            </a:r>
            <a:r>
              <a:rPr lang="ru-RU" sz="2400" dirty="0">
                <a:effectLst/>
              </a:rPr>
              <a:t>, за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власним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визнанням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боявся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набриднути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читачеві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зумів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підкорити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читача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зробивши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його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співавтором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своїх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творів</a:t>
            </a:r>
            <a:r>
              <a:rPr lang="ru-RU" sz="2400" dirty="0">
                <a:effectLst/>
              </a:rPr>
              <a:t>. </a:t>
            </a:r>
            <a:r>
              <a:rPr lang="ru-RU" sz="2400" dirty="0" err="1">
                <a:effectLst/>
              </a:rPr>
              <a:t>Експерименти</a:t>
            </a:r>
            <a:r>
              <a:rPr lang="ru-RU" sz="2400" dirty="0">
                <a:effectLst/>
              </a:rPr>
              <a:t> з </a:t>
            </a:r>
            <a:r>
              <a:rPr lang="ru-RU" sz="2400" dirty="0" err="1">
                <a:effectLst/>
              </a:rPr>
              <a:t>інтерактивністю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персонажі</a:t>
            </a:r>
            <a:r>
              <a:rPr lang="ru-RU" sz="2400" dirty="0">
                <a:effectLst/>
              </a:rPr>
              <a:t> і </a:t>
            </a:r>
            <a:r>
              <a:rPr lang="ru-RU" sz="2400" dirty="0" err="1">
                <a:effectLst/>
              </a:rPr>
              <a:t>місця</a:t>
            </a:r>
            <a:r>
              <a:rPr lang="ru-RU" sz="2400" dirty="0">
                <a:effectLst/>
              </a:rPr>
              <a:t>, </a:t>
            </a:r>
            <a:r>
              <a:rPr lang="ru-RU" sz="2400" dirty="0" err="1">
                <a:effectLst/>
              </a:rPr>
              <a:t>що</a:t>
            </a:r>
            <a:r>
              <a:rPr lang="ru-RU" sz="2400" dirty="0">
                <a:effectLst/>
              </a:rPr>
              <a:t> час </a:t>
            </a:r>
            <a:r>
              <a:rPr lang="ru-RU" sz="2400" dirty="0" err="1">
                <a:effectLst/>
              </a:rPr>
              <a:t>від</a:t>
            </a:r>
            <a:r>
              <a:rPr lang="ru-RU" sz="2400" dirty="0">
                <a:effectLst/>
              </a:rPr>
              <a:t> часу </a:t>
            </a:r>
            <a:r>
              <a:rPr lang="ru-RU" sz="2400" dirty="0" err="1">
                <a:effectLst/>
              </a:rPr>
              <a:t>міняють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агрегатний</a:t>
            </a:r>
            <a:r>
              <a:rPr lang="ru-RU" sz="2400" dirty="0">
                <a:effectLst/>
              </a:rPr>
              <a:t> стан, де </a:t>
            </a:r>
            <a:r>
              <a:rPr lang="ru-RU" sz="2400" dirty="0" err="1">
                <a:effectLst/>
              </a:rPr>
              <a:t>розходяться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сюжетні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лінії</a:t>
            </a:r>
            <a:r>
              <a:rPr lang="ru-RU" sz="2400" dirty="0">
                <a:effectLst/>
              </a:rPr>
              <a:t> — у </a:t>
            </a:r>
            <a:r>
              <a:rPr lang="ru-RU" sz="2400" dirty="0" err="1">
                <a:effectLst/>
              </a:rPr>
              <a:t>своїх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творах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Павич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змішував</a:t>
            </a:r>
            <a:r>
              <a:rPr lang="ru-RU" sz="2400" dirty="0">
                <a:effectLst/>
              </a:rPr>
              <a:t> сон з </a:t>
            </a:r>
            <a:r>
              <a:rPr lang="ru-RU" sz="2400" dirty="0" err="1">
                <a:effectLst/>
              </a:rPr>
              <a:t>дійсністю</a:t>
            </a:r>
            <a:r>
              <a:rPr lang="ru-RU" sz="2400" dirty="0">
                <a:effectLst/>
              </a:rPr>
              <a:t>, не </a:t>
            </a:r>
            <a:r>
              <a:rPr lang="ru-RU" sz="2400" dirty="0" err="1">
                <a:effectLst/>
              </a:rPr>
              <a:t>намагався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робити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між</a:t>
            </a:r>
            <a:r>
              <a:rPr lang="ru-RU" sz="2400" dirty="0">
                <a:effectLst/>
              </a:rPr>
              <a:t> ними </a:t>
            </a:r>
            <a:r>
              <a:rPr lang="ru-RU" sz="2400" dirty="0" err="1">
                <a:effectLst/>
              </a:rPr>
              <a:t>відмінностей</a:t>
            </a:r>
            <a:r>
              <a:rPr lang="ru-RU" sz="2400" dirty="0">
                <a:effectLst/>
              </a:rPr>
              <a:t> і в </a:t>
            </a:r>
            <a:r>
              <a:rPr lang="ru-RU" sz="2400" dirty="0" err="1">
                <a:effectLst/>
              </a:rPr>
              <a:t>цьому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залишився</a:t>
            </a:r>
            <a:r>
              <a:rPr lang="ru-RU" sz="2400" dirty="0">
                <a:effectLst/>
              </a:rPr>
              <a:t> </a:t>
            </a:r>
            <a:r>
              <a:rPr lang="ru-RU" sz="2400" dirty="0" err="1">
                <a:effectLst/>
              </a:rPr>
              <a:t>неперевершений</a:t>
            </a:r>
            <a:r>
              <a:rPr lang="ru-RU" sz="2400" dirty="0">
                <a:effectLst/>
              </a:rPr>
              <a:t>.</a:t>
            </a:r>
            <a:endParaRPr lang="ru-RU" sz="2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234" y="1006980"/>
            <a:ext cx="4167638" cy="46085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52814013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52</TotalTime>
  <Words>21</Words>
  <Application>Microsoft Office PowerPoint</Application>
  <PresentationFormat>Экран (4:3)</PresentationFormat>
  <Paragraphs>23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Базовая</vt:lpstr>
      <vt:lpstr>Милорад Павич (1929 – 2009)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Милорад Павич (1929 – 2009)</dc:title>
  <dc:creator>Ваня</dc:creator>
  <cp:lastModifiedBy>Ваня</cp:lastModifiedBy>
  <cp:revision>6</cp:revision>
  <dcterms:created xsi:type="dcterms:W3CDTF">2014-04-09T14:37:15Z</dcterms:created>
  <dcterms:modified xsi:type="dcterms:W3CDTF">2014-04-09T15:42:46Z</dcterms:modified>
</cp:coreProperties>
</file>