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8" r:id="rId14"/>
    <p:sldId id="267" r:id="rId15"/>
    <p:sldId id="269" r:id="rId16"/>
    <p:sldId id="270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9BA5-9B8F-4AD9-85F5-F9D6D35E5557}" type="datetimeFigureOut">
              <a:rPr lang="uk-UA" smtClean="0"/>
              <a:pPr/>
              <a:t>23.01.2013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0F643E-04DD-493C-87DE-041D361332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9BA5-9B8F-4AD9-85F5-F9D6D35E5557}" type="datetimeFigureOut">
              <a:rPr lang="uk-UA" smtClean="0"/>
              <a:pPr/>
              <a:t>23.01.2013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0F643E-04DD-493C-87DE-041D361332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9BA5-9B8F-4AD9-85F5-F9D6D35E5557}" type="datetimeFigureOut">
              <a:rPr lang="uk-UA" smtClean="0"/>
              <a:pPr/>
              <a:t>23.01.2013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0F643E-04DD-493C-87DE-041D361332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9BA5-9B8F-4AD9-85F5-F9D6D35E5557}" type="datetimeFigureOut">
              <a:rPr lang="uk-UA" smtClean="0"/>
              <a:pPr/>
              <a:t>23.01.2013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0F643E-04DD-493C-87DE-041D361332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9BA5-9B8F-4AD9-85F5-F9D6D35E5557}" type="datetimeFigureOut">
              <a:rPr lang="uk-UA" smtClean="0"/>
              <a:pPr/>
              <a:t>23.01.2013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0F643E-04DD-493C-87DE-041D361332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9BA5-9B8F-4AD9-85F5-F9D6D35E5557}" type="datetimeFigureOut">
              <a:rPr lang="uk-UA" smtClean="0"/>
              <a:pPr/>
              <a:t>23.01.2013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0F643E-04DD-493C-87DE-041D361332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9BA5-9B8F-4AD9-85F5-F9D6D35E5557}" type="datetimeFigureOut">
              <a:rPr lang="uk-UA" smtClean="0"/>
              <a:pPr/>
              <a:t>23.01.2013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0F643E-04DD-493C-87DE-041D361332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9BA5-9B8F-4AD9-85F5-F9D6D35E5557}" type="datetimeFigureOut">
              <a:rPr lang="uk-UA" smtClean="0"/>
              <a:pPr/>
              <a:t>23.01.2013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0F643E-04DD-493C-87DE-041D361332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9BA5-9B8F-4AD9-85F5-F9D6D35E5557}" type="datetimeFigureOut">
              <a:rPr lang="uk-UA" smtClean="0"/>
              <a:pPr/>
              <a:t>23.01.2013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0F643E-04DD-493C-87DE-041D361332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9BA5-9B8F-4AD9-85F5-F9D6D35E5557}" type="datetimeFigureOut">
              <a:rPr lang="uk-UA" smtClean="0"/>
              <a:pPr/>
              <a:t>23.01.2013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0F643E-04DD-493C-87DE-041D3613324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9BA5-9B8F-4AD9-85F5-F9D6D35E5557}" type="datetimeFigureOut">
              <a:rPr lang="uk-UA" smtClean="0"/>
              <a:pPr/>
              <a:t>23.01.2013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0F643E-04DD-493C-87DE-041D3613324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E869BA5-9B8F-4AD9-85F5-F9D6D35E5557}" type="datetimeFigureOut">
              <a:rPr lang="uk-UA" smtClean="0"/>
              <a:pPr/>
              <a:t>23.01.2013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D0F643E-04DD-493C-87DE-041D3613324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ocmos\Desktop\1856._Л.Н.Толст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4518" y="1423110"/>
            <a:ext cx="4469482" cy="5434890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2" name="TextBox 1"/>
          <p:cNvSpPr txBox="1"/>
          <p:nvPr/>
        </p:nvSpPr>
        <p:spPr>
          <a:xfrm>
            <a:off x="251520" y="908720"/>
            <a:ext cx="6696064" cy="2677656"/>
          </a:xfrm>
          <a:prstGeom prst="rect">
            <a:avLst/>
          </a:prstGeom>
          <a:noFill/>
          <a:effectLst>
            <a:reflection blurRad="6350" stA="50000" endA="295" endPos="92000" dist="101600" dir="5400000" sy="-100000" algn="bl" rotWithShape="0"/>
          </a:effectLst>
        </p:spPr>
        <p:txBody>
          <a:bodyPr wrap="non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spc="-150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Л.М. ТОЛСТОЙ</a:t>
            </a:r>
            <a:endParaRPr lang="uk-UA" sz="4000" b="1" spc="-150" dirty="0" smtClean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itchFamily="49" charset="-127"/>
              <a:ea typeface="BatangChe" pitchFamily="49" charset="-127"/>
            </a:endParaRPr>
          </a:p>
          <a:p>
            <a:pPr algn="ctr"/>
            <a:r>
              <a:rPr lang="ru-RU" sz="4000" b="1" spc="-150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(1828-1910)</a:t>
            </a:r>
          </a:p>
          <a:p>
            <a:pPr algn="ctr"/>
            <a:r>
              <a:rPr lang="ru-RU" sz="4000" b="1" spc="-150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Пізня</a:t>
            </a:r>
            <a:r>
              <a:rPr lang="ru-RU" sz="4000" b="1" spc="-150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 </a:t>
            </a:r>
            <a:r>
              <a:rPr lang="ru-RU" sz="4000" b="1" spc="-150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творчість</a:t>
            </a:r>
            <a:endParaRPr lang="ru-RU" sz="4000" b="1" spc="-150" dirty="0" smtClean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itchFamily="49" charset="-127"/>
              <a:ea typeface="BatangChe" pitchFamily="49" charset="-127"/>
            </a:endParaRPr>
          </a:p>
          <a:p>
            <a:endParaRPr lang="uk-UA" sz="48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739" y="1340768"/>
            <a:ext cx="8686993" cy="3524042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spcAft>
                <a:spcPts val="1000"/>
              </a:spcAft>
            </a:pPr>
            <a:r>
              <a:rPr lang="ru-RU" sz="5400" b="1" dirty="0" smtClean="0">
                <a:ln w="50800">
                  <a:noFill/>
                </a:ln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BatangChe" pitchFamily="49" charset="-127"/>
                <a:ea typeface="BatangChe" pitchFamily="49" charset="-127"/>
              </a:rPr>
              <a:t>АННА КАРЕНИНА</a:t>
            </a:r>
          </a:p>
          <a:p>
            <a:pPr algn="ctr">
              <a:spcAft>
                <a:spcPts val="1000"/>
              </a:spcAft>
            </a:pPr>
            <a:r>
              <a:rPr lang="ru-RU" sz="4800" b="1" dirty="0" smtClean="0">
                <a:ln w="50800">
                  <a:noFill/>
                </a:ln>
                <a:solidFill>
                  <a:schemeClr val="bg1">
                    <a:shade val="50000"/>
                  </a:schemeClr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BatangChe" pitchFamily="49" charset="-127"/>
                <a:ea typeface="BatangChe" pitchFamily="49" charset="-127"/>
              </a:rPr>
              <a:t>РОМАНЪ</a:t>
            </a:r>
          </a:p>
          <a:p>
            <a:pPr algn="ctr">
              <a:spcAft>
                <a:spcPts val="1000"/>
              </a:spcAft>
            </a:pPr>
            <a:r>
              <a:rPr lang="ru-RU" sz="4000" b="1" dirty="0" smtClean="0">
                <a:ln w="50800">
                  <a:noFill/>
                </a:ln>
                <a:solidFill>
                  <a:schemeClr val="bg1">
                    <a:shade val="50000"/>
                  </a:schemeClr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BatangChe" pitchFamily="49" charset="-127"/>
                <a:ea typeface="BatangChe" pitchFamily="49" charset="-127"/>
              </a:rPr>
              <a:t>графа</a:t>
            </a:r>
          </a:p>
          <a:p>
            <a:pPr algn="ctr">
              <a:spcAft>
                <a:spcPts val="1000"/>
              </a:spcAft>
            </a:pPr>
            <a:r>
              <a:rPr lang="ru-RU" sz="4800" dirty="0" smtClean="0">
                <a:ln w="50800">
                  <a:noFill/>
                </a:ln>
                <a:solidFill>
                  <a:schemeClr val="bg1">
                    <a:shade val="50000"/>
                  </a:schemeClr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BatangChe" pitchFamily="49" charset="-127"/>
                <a:ea typeface="BatangChe" pitchFamily="49" charset="-127"/>
              </a:rPr>
              <a:t>Л.Н. </a:t>
            </a:r>
            <a:r>
              <a:rPr lang="ru-RU" sz="4800" dirty="0" err="1" smtClean="0">
                <a:ln w="50800">
                  <a:noFill/>
                </a:ln>
                <a:solidFill>
                  <a:schemeClr val="bg1">
                    <a:shade val="50000"/>
                  </a:schemeClr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BatangChe" pitchFamily="49" charset="-127"/>
                <a:ea typeface="BatangChe" pitchFamily="49" charset="-127"/>
              </a:rPr>
              <a:t>Толстаго</a:t>
            </a:r>
            <a:endParaRPr lang="ru-RU" sz="4800" dirty="0">
              <a:ln w="50800">
                <a:noFill/>
              </a:ln>
              <a:solidFill>
                <a:schemeClr val="bg1">
                  <a:shade val="50000"/>
                </a:schemeClr>
              </a:solidFill>
              <a:effectLst>
                <a:reflection blurRad="6350" stA="60000" endA="900" endPos="60000" dist="60007" dir="5400000" sy="-100000" algn="bl" rotWithShape="0"/>
              </a:effectLst>
              <a:latin typeface="BatangChe" pitchFamily="49" charset="-127"/>
              <a:ea typeface="BatangChe" pitchFamily="49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ocmos\Desktop\AnnaKarenina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88640"/>
            <a:ext cx="4223127" cy="6440933"/>
          </a:xfrm>
          <a:prstGeom prst="rect">
            <a:avLst/>
          </a:prstGeom>
          <a:noFill/>
          <a:scene3d>
            <a:camera prst="perspectiveLeft"/>
            <a:lightRig rig="threePt" dir="t"/>
          </a:scene3d>
          <a:sp3d>
            <a:bevelT w="139700" h="139700" prst="divot"/>
          </a:sp3d>
        </p:spPr>
      </p:pic>
      <p:sp>
        <p:nvSpPr>
          <p:cNvPr id="2" name="Прямоугольник 1"/>
          <p:cNvSpPr/>
          <p:nvPr/>
        </p:nvSpPr>
        <p:spPr>
          <a:xfrm>
            <a:off x="179512" y="2132856"/>
            <a:ext cx="48965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 pitchFamily="49" charset="-127"/>
              </a:rPr>
              <a:t>«Анна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 pitchFamily="49" charset="-127"/>
              </a:rPr>
              <a:t>Кареніна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 pitchFamily="49" charset="-127"/>
              </a:rPr>
              <a:t>» —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 pitchFamily="49" charset="-127"/>
              </a:rPr>
              <a:t>другий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 pitchFamily="49" charset="-127"/>
              </a:rPr>
              <a:t> роман Льва Толстого, 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BatangChe" pitchFamily="49" charset="-127"/>
            </a:endParaRP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 pitchFamily="49" charset="-127"/>
              </a:rPr>
              <a:t>завершений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 pitchFamily="49" charset="-127"/>
              </a:rPr>
              <a:t>1877 року (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 pitchFamily="49" charset="-127"/>
              </a:rPr>
              <a:t>опубліковано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 pitchFamily="49" charset="-127"/>
              </a:rPr>
              <a:t> в 1876—1877 роках).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BatangChe" pitchFamily="49" charset="-127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Художні особливості</a:t>
            </a:r>
          </a:p>
          <a:p>
            <a:r>
              <a:rPr lang="uk-UA" sz="2000" dirty="0" smtClean="0">
                <a:latin typeface="Candara" pitchFamily="34" charset="0"/>
              </a:rPr>
              <a:t>Характерними </a:t>
            </a:r>
            <a:r>
              <a:rPr lang="uk-UA" sz="2000" dirty="0" smtClean="0">
                <a:latin typeface="Candara" pitchFamily="34" charset="0"/>
              </a:rPr>
              <a:t>художніми особливостями роману є повтори ситуацій та образів, які прогнозують розвиток подій. В епізоді знайомства Анни та Олексія </a:t>
            </a:r>
            <a:r>
              <a:rPr lang="uk-UA" sz="2000" dirty="0" err="1" smtClean="0">
                <a:latin typeface="Candara" pitchFamily="34" charset="0"/>
              </a:rPr>
              <a:t>Вронського</a:t>
            </a:r>
            <a:r>
              <a:rPr lang="uk-UA" sz="2000" dirty="0" smtClean="0">
                <a:latin typeface="Candara" pitchFamily="34" charset="0"/>
              </a:rPr>
              <a:t> на залізничному вокзалі гине зчіплювач вагонів. На залізничній станції відбувається й освічення </a:t>
            </a:r>
            <a:r>
              <a:rPr lang="uk-UA" sz="2000" dirty="0" err="1" smtClean="0">
                <a:latin typeface="Candara" pitchFamily="34" charset="0"/>
              </a:rPr>
              <a:t>Вронського</a:t>
            </a:r>
            <a:r>
              <a:rPr lang="uk-UA" sz="2000" dirty="0" smtClean="0">
                <a:latin typeface="Candara" pitchFamily="34" charset="0"/>
              </a:rPr>
              <a:t> до Анни. Образ залізниці співвідноситься в романі з мотивами пристрасті, смертельної загрози. Смерть </a:t>
            </a:r>
            <a:r>
              <a:rPr lang="uk-UA" sz="2000" dirty="0" err="1" smtClean="0">
                <a:latin typeface="Candara" pitchFamily="34" charset="0"/>
              </a:rPr>
              <a:t>Кареніної</a:t>
            </a:r>
            <a:r>
              <a:rPr lang="uk-UA" sz="2000" dirty="0" smtClean="0">
                <a:latin typeface="Candara" pitchFamily="34" charset="0"/>
              </a:rPr>
              <a:t> і провина </a:t>
            </a:r>
            <a:r>
              <a:rPr lang="uk-UA" sz="2000" dirty="0" err="1" smtClean="0">
                <a:latin typeface="Candara" pitchFamily="34" charset="0"/>
              </a:rPr>
              <a:t>Вронського</a:t>
            </a:r>
            <a:r>
              <a:rPr lang="uk-UA" sz="2000" dirty="0" smtClean="0">
                <a:latin typeface="Candara" pitchFamily="34" charset="0"/>
              </a:rPr>
              <a:t> </a:t>
            </a:r>
            <a:r>
              <a:rPr lang="uk-UA" sz="2000" dirty="0" err="1" smtClean="0">
                <a:latin typeface="Candara" pitchFamily="34" charset="0"/>
              </a:rPr>
              <a:t>провіщуються</a:t>
            </a:r>
            <a:r>
              <a:rPr lang="uk-UA" sz="2000" dirty="0" smtClean="0">
                <a:latin typeface="Candara" pitchFamily="34" charset="0"/>
              </a:rPr>
              <a:t> на перегонах,де Олексій через незграбність ламає хребет своїй кобилі. Символічного значення набуває й сон Анни, в якому вона бачить чоловіка,що працює з залізом, він нагадує з образ залізничних службовців та овіяний загрозою і смертю</a:t>
            </a:r>
            <a:r>
              <a:rPr lang="uk-UA" sz="2000" dirty="0" smtClean="0">
                <a:latin typeface="Candara" pitchFamily="34" charset="0"/>
              </a:rPr>
              <a:t>.</a:t>
            </a:r>
            <a:endParaRPr lang="uk-UA" sz="2000" dirty="0" smtClean="0">
              <a:latin typeface="Candara" pitchFamily="34" charset="0"/>
            </a:endParaRPr>
          </a:p>
          <a:p>
            <a:r>
              <a:rPr lang="uk-UA" sz="2000" dirty="0" smtClean="0">
                <a:latin typeface="Candara" pitchFamily="34" charset="0"/>
              </a:rPr>
              <a:t>В «Анні </a:t>
            </a:r>
            <a:r>
              <a:rPr lang="uk-UA" sz="2000" dirty="0" err="1" smtClean="0">
                <a:latin typeface="Candara" pitchFamily="34" charset="0"/>
              </a:rPr>
              <a:t>Кареніній</a:t>
            </a:r>
            <a:r>
              <a:rPr lang="uk-UA" sz="2000" dirty="0" smtClean="0">
                <a:latin typeface="Candara" pitchFamily="34" charset="0"/>
              </a:rPr>
              <a:t>» Толстой неодноразово використовує прийом внутрішнього монологу, хаотичних спостережень, вражень від навколишнього світу та думок героїні. У «Анні </a:t>
            </a:r>
            <a:r>
              <a:rPr lang="uk-UA" sz="2000" dirty="0" err="1" smtClean="0">
                <a:latin typeface="Candara" pitchFamily="34" charset="0"/>
              </a:rPr>
              <a:t>Кареніній</a:t>
            </a:r>
            <a:r>
              <a:rPr lang="uk-UA" sz="2000" dirty="0" smtClean="0">
                <a:latin typeface="Candara" pitchFamily="34" charset="0"/>
              </a:rPr>
              <a:t>» сюжет і фабула не збігаються. Принцип концентричного розташування сюжетних кіл − характерна для Толстого форма виявлення внутрішньої єдності «широкого і вільного роману». Глави роману розташовані циклами, між якими існує тісний зв'язок і в тематичному, і в сюжетному планах. Кожна частина роману має свій «вузол ідеї». Опорними пунктами композиції є сюжетно-тематичні центри, які послідовно змінюють один одного...</a:t>
            </a:r>
            <a:endParaRPr lang="uk-UA" sz="2000" dirty="0">
              <a:latin typeface="Candara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8640"/>
            <a:ext cx="85689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Сюжет</a:t>
            </a:r>
          </a:p>
          <a:p>
            <a:r>
              <a:rPr lang="uk-UA" sz="2000" dirty="0" smtClean="0">
                <a:latin typeface="Candara" pitchFamily="34" charset="0"/>
              </a:rPr>
              <a:t>Основний </a:t>
            </a:r>
            <a:r>
              <a:rPr lang="uk-UA" sz="2000" dirty="0" smtClean="0">
                <a:latin typeface="Candara" pitchFamily="34" charset="0"/>
              </a:rPr>
              <a:t>конфлікт роману розвивається на прикладі кількох сімейних пар: Анна − </a:t>
            </a:r>
            <a:r>
              <a:rPr lang="uk-UA" sz="2000" dirty="0" err="1" smtClean="0">
                <a:latin typeface="Candara" pitchFamily="34" charset="0"/>
              </a:rPr>
              <a:t>Каренін</a:t>
            </a:r>
            <a:r>
              <a:rPr lang="uk-UA" sz="2000" dirty="0" smtClean="0">
                <a:latin typeface="Candara" pitchFamily="34" charset="0"/>
              </a:rPr>
              <a:t>, </a:t>
            </a:r>
            <a:r>
              <a:rPr lang="uk-UA" sz="2000" dirty="0" err="1" smtClean="0">
                <a:latin typeface="Candara" pitchFamily="34" charset="0"/>
              </a:rPr>
              <a:t>Доллі</a:t>
            </a:r>
            <a:r>
              <a:rPr lang="uk-UA" sz="2000" dirty="0" smtClean="0">
                <a:latin typeface="Candara" pitchFamily="34" charset="0"/>
              </a:rPr>
              <a:t> − </a:t>
            </a:r>
            <a:r>
              <a:rPr lang="uk-UA" sz="2000" dirty="0" err="1" smtClean="0">
                <a:latin typeface="Candara" pitchFamily="34" charset="0"/>
              </a:rPr>
              <a:t>Облонський</a:t>
            </a:r>
            <a:r>
              <a:rPr lang="uk-UA" sz="2000" dirty="0" smtClean="0">
                <a:latin typeface="Candara" pitchFamily="34" charset="0"/>
              </a:rPr>
              <a:t>, </a:t>
            </a:r>
            <a:r>
              <a:rPr lang="uk-UA" sz="2000" dirty="0" err="1" smtClean="0">
                <a:latin typeface="Candara" pitchFamily="34" charset="0"/>
              </a:rPr>
              <a:t>Кіті</a:t>
            </a:r>
            <a:r>
              <a:rPr lang="uk-UA" sz="2000" dirty="0" smtClean="0">
                <a:latin typeface="Candara" pitchFamily="34" charset="0"/>
              </a:rPr>
              <a:t> − </a:t>
            </a:r>
            <a:r>
              <a:rPr lang="uk-UA" sz="2000" dirty="0" err="1" smtClean="0">
                <a:latin typeface="Candara" pitchFamily="34" charset="0"/>
              </a:rPr>
              <a:t>Левін</a:t>
            </a:r>
            <a:r>
              <a:rPr lang="uk-UA" sz="2000" dirty="0" smtClean="0">
                <a:latin typeface="Candara" pitchFamily="34" charset="0"/>
              </a:rPr>
              <a:t>. У всіх випадках автор так і не знаходить відповіді на хвилюючі його питання: як живе людина в сім'ї і в суспільстві, чи можна обмежитися тільки рамками сім'ї? У чому секрет людського щастя?</a:t>
            </a:r>
          </a:p>
          <a:p>
            <a:r>
              <a:rPr lang="uk-UA" sz="2000" dirty="0" smtClean="0">
                <a:latin typeface="Candara" pitchFamily="34" charset="0"/>
              </a:rPr>
              <a:t>Головна </a:t>
            </a:r>
            <a:r>
              <a:rPr lang="uk-UA" sz="2000" dirty="0" smtClean="0">
                <a:latin typeface="Candara" pitchFamily="34" charset="0"/>
              </a:rPr>
              <a:t>героїня роману, Анна </a:t>
            </a:r>
            <a:r>
              <a:rPr lang="uk-UA" sz="2000" dirty="0" err="1" smtClean="0">
                <a:latin typeface="Candara" pitchFamily="34" charset="0"/>
              </a:rPr>
              <a:t>Кареніна—людина</a:t>
            </a:r>
            <a:r>
              <a:rPr lang="uk-UA" sz="2000" dirty="0" smtClean="0">
                <a:latin typeface="Candara" pitchFamily="34" charset="0"/>
              </a:rPr>
              <a:t> розумна та чесна, але її образ пов'язаний з обманом і зрадою. Сенс її </a:t>
            </a:r>
            <a:r>
              <a:rPr lang="uk-UA" sz="2000" dirty="0" err="1" smtClean="0">
                <a:latin typeface="Candara" pitchFamily="34" charset="0"/>
              </a:rPr>
              <a:t>життя—власне</a:t>
            </a:r>
            <a:r>
              <a:rPr lang="uk-UA" sz="2000" dirty="0" smtClean="0">
                <a:latin typeface="Candara" pitchFamily="34" charset="0"/>
              </a:rPr>
              <a:t> щастя. Обранцем Анни стає Олексій </a:t>
            </a:r>
            <a:r>
              <a:rPr lang="uk-UA" sz="2000" dirty="0" err="1" smtClean="0">
                <a:latin typeface="Candara" pitchFamily="34" charset="0"/>
              </a:rPr>
              <a:t>Вронський-представник</a:t>
            </a:r>
            <a:r>
              <a:rPr lang="uk-UA" sz="2000" dirty="0" smtClean="0">
                <a:latin typeface="Candara" pitchFamily="34" charset="0"/>
              </a:rPr>
              <a:t> петербурзької інтелігенції. Чоловік Анни, високопоставлений чиновник,який на перший погляд видається бездушним і черствим, але насправді здатний до високих почуттів.</a:t>
            </a:r>
          </a:p>
          <a:p>
            <a:r>
              <a:rPr lang="uk-UA" sz="2000" dirty="0" smtClean="0">
                <a:latin typeface="Candara" pitchFamily="34" charset="0"/>
              </a:rPr>
              <a:t>Три </a:t>
            </a:r>
            <a:r>
              <a:rPr lang="uk-UA" sz="2000" dirty="0" smtClean="0">
                <a:latin typeface="Candara" pitchFamily="34" charset="0"/>
              </a:rPr>
              <a:t>сюжетні лінії, які складають канву роману мають схожі та відмінні риси. Анна обирає кохання, руйнуючи родину. Дар'я, дружина її брата Степана </a:t>
            </a:r>
            <a:r>
              <a:rPr lang="uk-UA" sz="2000" dirty="0" err="1" smtClean="0">
                <a:latin typeface="Candara" pitchFamily="34" charset="0"/>
              </a:rPr>
              <a:t>Облонського</a:t>
            </a:r>
            <a:r>
              <a:rPr lang="uk-UA" sz="2000" dirty="0" smtClean="0">
                <a:latin typeface="Candara" pitchFamily="34" charset="0"/>
              </a:rPr>
              <a:t>, чинить навпаки. Заради щастя і благополуччя дітей пробачає зраду чоловіку. Костянтин </a:t>
            </a:r>
            <a:r>
              <a:rPr lang="uk-UA" sz="2000" dirty="0" err="1" smtClean="0">
                <a:latin typeface="Candara" pitchFamily="34" charset="0"/>
              </a:rPr>
              <a:t>Левін</a:t>
            </a:r>
            <a:r>
              <a:rPr lang="uk-UA" sz="2000" dirty="0" smtClean="0">
                <a:latin typeface="Candara" pitchFamily="34" charset="0"/>
              </a:rPr>
              <a:t>, одружившись з молодшою сестрою Дар'ї, </a:t>
            </a:r>
            <a:r>
              <a:rPr lang="uk-UA" sz="2000" dirty="0" err="1" smtClean="0">
                <a:latin typeface="Candara" pitchFamily="34" charset="0"/>
              </a:rPr>
              <a:t>Кіті</a:t>
            </a:r>
            <a:r>
              <a:rPr lang="uk-UA" sz="2000" dirty="0" smtClean="0">
                <a:latin typeface="Candara" pitchFamily="34" charset="0"/>
              </a:rPr>
              <a:t> </a:t>
            </a:r>
            <a:r>
              <a:rPr lang="uk-UA" sz="2000" dirty="0" err="1" smtClean="0">
                <a:latin typeface="Candara" pitchFamily="34" charset="0"/>
              </a:rPr>
              <a:t>Щербацькою</a:t>
            </a:r>
            <a:r>
              <a:rPr lang="uk-UA" sz="2000" dirty="0" smtClean="0">
                <a:latin typeface="Candara" pitchFamily="34" charset="0"/>
              </a:rPr>
              <a:t>, прагне духовного й чистого шлюбу. Історія одруження Костянтина і </a:t>
            </a:r>
            <a:r>
              <a:rPr lang="uk-UA" sz="2000" dirty="0" err="1" smtClean="0">
                <a:latin typeface="Candara" pitchFamily="34" charset="0"/>
              </a:rPr>
              <a:t>Кіті</a:t>
            </a:r>
            <a:r>
              <a:rPr lang="uk-UA" sz="2000" dirty="0" smtClean="0">
                <a:latin typeface="Candara" pitchFamily="34" charset="0"/>
              </a:rPr>
              <a:t>, духовні пошуки </a:t>
            </a:r>
            <a:r>
              <a:rPr lang="uk-UA" sz="2000" dirty="0" err="1" smtClean="0">
                <a:latin typeface="Candara" pitchFamily="34" charset="0"/>
              </a:rPr>
              <a:t>Левіна</a:t>
            </a:r>
            <a:r>
              <a:rPr lang="uk-UA" sz="2000" dirty="0" smtClean="0">
                <a:latin typeface="Candara" pitchFamily="34" charset="0"/>
              </a:rPr>
              <a:t> є автобіографічними, оскільки відтворюють епізоди одруження і сімейного життя Льва Миколайовича й Софії Андріївни.</a:t>
            </a:r>
            <a:endParaRPr lang="uk-UA" sz="2000" dirty="0">
              <a:latin typeface="Candara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806489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Образ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Анни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Карен</a:t>
            </a:r>
            <a:r>
              <a:rPr lang="uk-UA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іної</a:t>
            </a:r>
            <a:endParaRPr lang="ru-RU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2000" dirty="0" err="1" smtClean="0">
                <a:latin typeface="Candara" pitchFamily="34" charset="0"/>
              </a:rPr>
              <a:t>Осуджує</a:t>
            </a:r>
            <a:r>
              <a:rPr lang="ru-RU" sz="2000" dirty="0" smtClean="0">
                <a:latin typeface="Candara" pitchFamily="34" charset="0"/>
              </a:rPr>
              <a:t>, </a:t>
            </a:r>
            <a:r>
              <a:rPr lang="ru-RU" sz="2000" dirty="0" err="1" smtClean="0">
                <a:latin typeface="Candara" pitchFamily="34" charset="0"/>
              </a:rPr>
              <a:t>чи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оправдовує</a:t>
            </a:r>
            <a:r>
              <a:rPr lang="ru-RU" sz="2000" dirty="0" smtClean="0">
                <a:latin typeface="Candara" pitchFamily="34" charset="0"/>
              </a:rPr>
              <a:t> Толстой Анну </a:t>
            </a:r>
            <a:r>
              <a:rPr lang="ru-RU" sz="2000" dirty="0" err="1" smtClean="0">
                <a:latin typeface="Candara" pitchFamily="34" charset="0"/>
              </a:rPr>
              <a:t>Кареніну</a:t>
            </a:r>
            <a:r>
              <a:rPr lang="ru-RU" sz="2000" dirty="0" smtClean="0">
                <a:latin typeface="Candara" pitchFamily="34" charset="0"/>
              </a:rPr>
              <a:t>? І як </a:t>
            </a:r>
            <a:r>
              <a:rPr lang="ru-RU" sz="2000" dirty="0" err="1" smtClean="0">
                <a:latin typeface="Candara" pitchFamily="34" charset="0"/>
              </a:rPr>
              <a:t>слід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розуміти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таємничі</a:t>
            </a:r>
            <a:r>
              <a:rPr lang="ru-RU" sz="2000" dirty="0" smtClean="0">
                <a:latin typeface="Candara" pitchFamily="34" charset="0"/>
              </a:rPr>
              <a:t> слова </a:t>
            </a:r>
            <a:r>
              <a:rPr lang="ru-RU" sz="2000" dirty="0" err="1" smtClean="0">
                <a:latin typeface="Candara" pitchFamily="34" charset="0"/>
              </a:rPr>
              <a:t>епіграфа</a:t>
            </a:r>
            <a:r>
              <a:rPr lang="ru-RU" sz="2000" dirty="0" smtClean="0">
                <a:latin typeface="Candara" pitchFamily="34" charset="0"/>
              </a:rPr>
              <a:t>: "Мне отмщение, и Аз воздам"? </a:t>
            </a:r>
            <a:r>
              <a:rPr lang="ru-RU" sz="2000" dirty="0" err="1" smtClean="0">
                <a:latin typeface="Candara" pitchFamily="34" charset="0"/>
              </a:rPr>
              <a:t>Невже</a:t>
            </a:r>
            <a:r>
              <a:rPr lang="ru-RU" sz="2000" dirty="0" smtClean="0">
                <a:latin typeface="Candara" pitchFamily="34" charset="0"/>
              </a:rPr>
              <a:t> страшна смерть -</a:t>
            </a:r>
          </a:p>
          <a:p>
            <a:r>
              <a:rPr lang="ru-RU" sz="2000" dirty="0" smtClean="0">
                <a:latin typeface="Candara" pitchFamily="34" charset="0"/>
              </a:rPr>
              <a:t>заслужена кара </a:t>
            </a:r>
            <a:r>
              <a:rPr lang="ru-RU" sz="2000" dirty="0" err="1" smtClean="0">
                <a:latin typeface="Candara" pitchFamily="34" charset="0"/>
              </a:rPr>
              <a:t>цієї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жінки</a:t>
            </a:r>
            <a:r>
              <a:rPr lang="ru-RU" sz="2000" dirty="0" smtClean="0">
                <a:latin typeface="Candara" pitchFamily="34" charset="0"/>
              </a:rPr>
              <a:t>, </a:t>
            </a:r>
            <a:r>
              <a:rPr lang="ru-RU" sz="2000" dirty="0" err="1" smtClean="0">
                <a:latin typeface="Candara" pitchFamily="34" charset="0"/>
              </a:rPr>
              <a:t>що</a:t>
            </a:r>
            <a:r>
              <a:rPr lang="ru-RU" sz="2000" dirty="0" smtClean="0">
                <a:latin typeface="Candara" pitchFamily="34" charset="0"/>
              </a:rPr>
              <a:t> до самого </a:t>
            </a:r>
            <a:r>
              <a:rPr lang="ru-RU" sz="2000" dirty="0" err="1" smtClean="0">
                <a:latin typeface="Candara" pitchFamily="34" charset="0"/>
              </a:rPr>
              <a:t>кінця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залишається</a:t>
            </a:r>
            <a:r>
              <a:rPr lang="ru-RU" sz="2000" dirty="0" smtClean="0">
                <a:latin typeface="Candara" pitchFamily="34" charset="0"/>
              </a:rPr>
              <a:t> для </a:t>
            </a:r>
            <a:r>
              <a:rPr lang="ru-RU" sz="2000" dirty="0" err="1" smtClean="0">
                <a:latin typeface="Candara" pitchFamily="34" charset="0"/>
              </a:rPr>
              <a:t>читача</a:t>
            </a:r>
            <a:r>
              <a:rPr lang="ru-RU" sz="2000" dirty="0" smtClean="0">
                <a:latin typeface="Candara" pitchFamily="34" charset="0"/>
              </a:rPr>
              <a:t> чистою </a:t>
            </a:r>
            <a:r>
              <a:rPr lang="ru-RU" sz="2000" dirty="0" err="1" smtClean="0">
                <a:latin typeface="Candara" pitchFamily="34" charset="0"/>
              </a:rPr>
              <a:t>і</a:t>
            </a:r>
            <a:r>
              <a:rPr lang="ru-RU" sz="2000" dirty="0" smtClean="0">
                <a:latin typeface="Candara" pitchFamily="34" charset="0"/>
              </a:rPr>
              <a:t> прекрасною?</a:t>
            </a:r>
          </a:p>
          <a:p>
            <a:r>
              <a:rPr lang="ru-RU" sz="2000" dirty="0" smtClean="0">
                <a:latin typeface="Candara" pitchFamily="34" charset="0"/>
              </a:rPr>
              <a:t>    Герой </a:t>
            </a:r>
            <a:r>
              <a:rPr lang="ru-RU" sz="2000" dirty="0" err="1" smtClean="0">
                <a:latin typeface="Candara" pitchFamily="34" charset="0"/>
              </a:rPr>
              <a:t>трагедії</a:t>
            </a:r>
            <a:r>
              <a:rPr lang="ru-RU" sz="2000" dirty="0" smtClean="0">
                <a:latin typeface="Candara" pitchFamily="34" charset="0"/>
              </a:rPr>
              <a:t> не </a:t>
            </a:r>
            <a:r>
              <a:rPr lang="ru-RU" sz="2000" dirty="0" err="1" smtClean="0">
                <a:latin typeface="Candara" pitchFamily="34" charset="0"/>
              </a:rPr>
              <a:t>може</a:t>
            </a:r>
            <a:r>
              <a:rPr lang="ru-RU" sz="2000" dirty="0" smtClean="0">
                <a:latin typeface="Candara" pitchFamily="34" charset="0"/>
              </a:rPr>
              <a:t> бути </a:t>
            </a:r>
            <a:r>
              <a:rPr lang="ru-RU" sz="2000" dirty="0" err="1" smtClean="0">
                <a:latin typeface="Candara" pitchFamily="34" charset="0"/>
              </a:rPr>
              <a:t>людиною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з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нецільними</a:t>
            </a:r>
            <a:r>
              <a:rPr lang="ru-RU" sz="2000" dirty="0" smtClean="0">
                <a:latin typeface="Candara" pitchFamily="34" charset="0"/>
              </a:rPr>
              <a:t>, </a:t>
            </a:r>
            <a:r>
              <a:rPr lang="ru-RU" sz="2000" dirty="0" err="1" smtClean="0">
                <a:latin typeface="Candara" pitchFamily="34" charset="0"/>
              </a:rPr>
              <a:t>роздрібленими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почуттями</a:t>
            </a:r>
            <a:r>
              <a:rPr lang="ru-RU" sz="2000" dirty="0" smtClean="0">
                <a:latin typeface="Candara" pitchFamily="34" charset="0"/>
              </a:rPr>
              <a:t>. Людина </a:t>
            </a:r>
            <a:r>
              <a:rPr lang="ru-RU" sz="2000" dirty="0" err="1" smtClean="0">
                <a:latin typeface="Candara" pitchFamily="34" charset="0"/>
              </a:rPr>
              <a:t>з</a:t>
            </a:r>
            <a:r>
              <a:rPr lang="ru-RU" sz="2000" dirty="0" smtClean="0">
                <a:latin typeface="Candara" pitchFamily="34" charset="0"/>
              </a:rPr>
              <a:t> маленькими, </a:t>
            </a:r>
            <a:r>
              <a:rPr lang="ru-RU" sz="2000" dirty="0" err="1" smtClean="0">
                <a:latin typeface="Candara" pitchFamily="34" charset="0"/>
              </a:rPr>
              <a:t>почвертованими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почуттями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і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компромісними</a:t>
            </a:r>
            <a:r>
              <a:rPr lang="ru-RU" sz="2000" dirty="0" smtClean="0">
                <a:latin typeface="Candara" pitchFamily="34" charset="0"/>
              </a:rPr>
              <a:t> думками не </a:t>
            </a:r>
            <a:r>
              <a:rPr lang="ru-RU" sz="2000" dirty="0" err="1" smtClean="0">
                <a:latin typeface="Candara" pitchFamily="34" charset="0"/>
              </a:rPr>
              <a:t>може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охопити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своїми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чи</a:t>
            </a:r>
            <a:r>
              <a:rPr lang="ru-RU" sz="2000" dirty="0" smtClean="0">
                <a:latin typeface="Candara" pitchFamily="34" charset="0"/>
              </a:rPr>
              <a:t> думками, </a:t>
            </a:r>
            <a:r>
              <a:rPr lang="ru-RU" sz="2000" dirty="0" err="1" smtClean="0">
                <a:latin typeface="Candara" pitchFamily="34" charset="0"/>
              </a:rPr>
              <a:t>чи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почуттями</a:t>
            </a:r>
            <a:r>
              <a:rPr lang="ru-RU" sz="2000" dirty="0" smtClean="0">
                <a:latin typeface="Candara" pitchFamily="34" charset="0"/>
              </a:rPr>
              <a:t> всю </a:t>
            </a:r>
            <a:r>
              <a:rPr lang="ru-RU" sz="2000" dirty="0" err="1" smtClean="0">
                <a:latin typeface="Candara" pitchFamily="34" charset="0"/>
              </a:rPr>
              <a:t>реальність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і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зачіпити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саме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основне</a:t>
            </a:r>
            <a:r>
              <a:rPr lang="ru-RU" sz="2000" dirty="0" smtClean="0">
                <a:latin typeface="Candara" pitchFamily="34" charset="0"/>
              </a:rPr>
              <a:t>, не </a:t>
            </a:r>
            <a:r>
              <a:rPr lang="ru-RU" sz="2000" dirty="0" err="1" smtClean="0">
                <a:latin typeface="Candara" pitchFamily="34" charset="0"/>
              </a:rPr>
              <a:t>може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протистояти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цілому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світу</a:t>
            </a:r>
            <a:r>
              <a:rPr lang="ru-RU" sz="2000" dirty="0" smtClean="0">
                <a:latin typeface="Candara" pitchFamily="34" charset="0"/>
              </a:rPr>
              <a:t>, </a:t>
            </a:r>
            <a:r>
              <a:rPr lang="ru-RU" sz="2000" dirty="0" err="1" smtClean="0">
                <a:latin typeface="Candara" pitchFamily="34" charset="0"/>
              </a:rPr>
              <a:t>висуваючи</a:t>
            </a:r>
            <a:r>
              <a:rPr lang="ru-RU" sz="2000" dirty="0" smtClean="0">
                <a:latin typeface="Candara" pitchFamily="34" charset="0"/>
              </a:rPr>
              <a:t> до </a:t>
            </a:r>
            <a:r>
              <a:rPr lang="ru-RU" sz="2000" dirty="0" err="1" smtClean="0">
                <a:latin typeface="Candara" pitchFamily="34" charset="0"/>
              </a:rPr>
              <a:t>нього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високі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вимоги</a:t>
            </a:r>
            <a:r>
              <a:rPr lang="ru-RU" sz="2000" dirty="0" smtClean="0">
                <a:latin typeface="Candara" pitchFamily="34" charset="0"/>
              </a:rPr>
              <a:t>, </a:t>
            </a:r>
            <a:r>
              <a:rPr lang="ru-RU" sz="2000" dirty="0" err="1" smtClean="0">
                <a:latin typeface="Candara" pitchFamily="34" charset="0"/>
              </a:rPr>
              <a:t>ціною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власного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життя</a:t>
            </a:r>
            <a:r>
              <a:rPr lang="ru-RU" sz="2000" dirty="0" smtClean="0">
                <a:latin typeface="Candara" pitchFamily="34" charset="0"/>
              </a:rPr>
              <a:t>, не </a:t>
            </a:r>
            <a:r>
              <a:rPr lang="ru-RU" sz="2000" dirty="0" err="1" smtClean="0">
                <a:latin typeface="Candara" pitchFamily="34" charset="0"/>
              </a:rPr>
              <a:t>може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показати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справжнє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нещастя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багатьох</a:t>
            </a:r>
            <a:r>
              <a:rPr lang="ru-RU" sz="2000" dirty="0" smtClean="0">
                <a:latin typeface="Candara" pitchFamily="34" charset="0"/>
              </a:rPr>
              <a:t> людей. </a:t>
            </a:r>
            <a:r>
              <a:rPr lang="ru-RU" sz="2000" dirty="0" err="1" smtClean="0">
                <a:latin typeface="Candara" pitchFamily="34" charset="0"/>
              </a:rPr>
              <a:t>Це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і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зробила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героїня</a:t>
            </a:r>
            <a:r>
              <a:rPr lang="ru-RU" sz="2000" dirty="0" smtClean="0">
                <a:latin typeface="Candara" pitchFamily="34" charset="0"/>
              </a:rPr>
              <a:t> Толстого - Анна. </a:t>
            </a:r>
            <a:r>
              <a:rPr lang="ru-RU" sz="2000" dirty="0" err="1" smtClean="0">
                <a:latin typeface="Candara" pitchFamily="34" charset="0"/>
              </a:rPr>
              <a:t>Своєю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любов'ю</a:t>
            </a:r>
            <a:r>
              <a:rPr lang="ru-RU" sz="2000" dirty="0" smtClean="0">
                <a:latin typeface="Candara" pitchFamily="34" charset="0"/>
              </a:rPr>
              <a:t> вона </a:t>
            </a:r>
            <a:r>
              <a:rPr lang="ru-RU" sz="2000" dirty="0" err="1" smtClean="0">
                <a:latin typeface="Candara" pitchFamily="34" charset="0"/>
              </a:rPr>
              <a:t>хотіла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охопити</a:t>
            </a:r>
            <a:r>
              <a:rPr lang="ru-RU" sz="2000" dirty="0" smtClean="0">
                <a:latin typeface="Candara" pitchFamily="34" charset="0"/>
              </a:rPr>
              <a:t> весь </a:t>
            </a:r>
            <a:r>
              <a:rPr lang="ru-RU" sz="2000" dirty="0" err="1" smtClean="0">
                <a:latin typeface="Candara" pitchFamily="34" charset="0"/>
              </a:rPr>
              <a:t>світ</a:t>
            </a:r>
            <a:r>
              <a:rPr lang="ru-RU" sz="2000" dirty="0" smtClean="0">
                <a:latin typeface="Candara" pitchFamily="34" charset="0"/>
              </a:rPr>
              <a:t>. І </a:t>
            </a:r>
            <a:r>
              <a:rPr lang="ru-RU" sz="2000" dirty="0" err="1" smtClean="0">
                <a:latin typeface="Candara" pitchFamily="34" charset="0"/>
              </a:rPr>
              <a:t>холодний</a:t>
            </a:r>
            <a:r>
              <a:rPr lang="ru-RU" sz="2000" dirty="0" smtClean="0">
                <a:latin typeface="Candara" pitchFamily="34" charset="0"/>
              </a:rPr>
              <a:t>,  </a:t>
            </a:r>
            <a:r>
              <a:rPr lang="ru-RU" sz="2000" dirty="0" err="1" smtClean="0">
                <a:latin typeface="Candara" pitchFamily="34" charset="0"/>
              </a:rPr>
              <a:t>жорстокий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світ</a:t>
            </a:r>
            <a:r>
              <a:rPr lang="ru-RU" sz="2000" dirty="0" smtClean="0">
                <a:latin typeface="Candara" pitchFamily="34" charset="0"/>
              </a:rPr>
              <a:t>, </a:t>
            </a:r>
            <a:r>
              <a:rPr lang="ru-RU" sz="2000" dirty="0" err="1" smtClean="0">
                <a:latin typeface="Candara" pitchFamily="34" charset="0"/>
              </a:rPr>
              <a:t>який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оточував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її</a:t>
            </a:r>
            <a:r>
              <a:rPr lang="ru-RU" sz="2000" dirty="0" smtClean="0">
                <a:latin typeface="Candara" pitchFamily="34" charset="0"/>
              </a:rPr>
              <a:t>, не </a:t>
            </a:r>
            <a:r>
              <a:rPr lang="ru-RU" sz="2000" dirty="0" err="1" smtClean="0">
                <a:latin typeface="Candara" pitchFamily="34" charset="0"/>
              </a:rPr>
              <a:t>прийняв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її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світлу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любов</a:t>
            </a:r>
            <a:r>
              <a:rPr lang="ru-RU" sz="2000" dirty="0" smtClean="0">
                <a:latin typeface="Candara" pitchFamily="34" charset="0"/>
              </a:rPr>
              <a:t>.</a:t>
            </a:r>
          </a:p>
          <a:p>
            <a:r>
              <a:rPr lang="ru-RU" sz="2000" dirty="0" smtClean="0">
                <a:latin typeface="Candara" pitchFamily="34" charset="0"/>
              </a:rPr>
              <a:t>    В </a:t>
            </a:r>
            <a:r>
              <a:rPr lang="ru-RU" sz="2000" dirty="0" err="1" smtClean="0">
                <a:latin typeface="Candara" pitchFamily="34" charset="0"/>
              </a:rPr>
              <a:t>образі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Анни</a:t>
            </a:r>
            <a:r>
              <a:rPr lang="ru-RU" sz="2000" dirty="0" smtClean="0">
                <a:latin typeface="Candara" pitchFamily="34" charset="0"/>
              </a:rPr>
              <a:t>, Толстой </a:t>
            </a:r>
            <a:r>
              <a:rPr lang="ru-RU" sz="2000" dirty="0" err="1" smtClean="0">
                <a:latin typeface="Candara" pitchFamily="34" charset="0"/>
              </a:rPr>
              <a:t>показує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чарівну</a:t>
            </a:r>
            <a:r>
              <a:rPr lang="ru-RU" sz="2000" dirty="0" smtClean="0">
                <a:latin typeface="Candara" pitchFamily="34" charset="0"/>
              </a:rPr>
              <a:t> аристократку, а перш за все, </a:t>
            </a:r>
            <a:r>
              <a:rPr lang="ru-RU" sz="2000" dirty="0" err="1" smtClean="0">
                <a:latin typeface="Candara" pitchFamily="34" charset="0"/>
              </a:rPr>
              <a:t>ніжну</a:t>
            </a:r>
            <a:r>
              <a:rPr lang="ru-RU" sz="2000" dirty="0" smtClean="0">
                <a:latin typeface="Candara" pitchFamily="34" charset="0"/>
              </a:rPr>
              <a:t>,  </a:t>
            </a:r>
            <a:r>
              <a:rPr lang="ru-RU" sz="2000" dirty="0" err="1" smtClean="0">
                <a:latin typeface="Candara" pitchFamily="34" charset="0"/>
              </a:rPr>
              <a:t>жіночну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жінку</a:t>
            </a:r>
            <a:r>
              <a:rPr lang="ru-RU" sz="2000" dirty="0" smtClean="0">
                <a:latin typeface="Candara" pitchFamily="34" charset="0"/>
              </a:rPr>
              <a:t>, </a:t>
            </a:r>
            <a:r>
              <a:rPr lang="ru-RU" sz="2000" dirty="0" err="1" smtClean="0">
                <a:latin typeface="Candara" pitchFamily="34" charset="0"/>
              </a:rPr>
              <a:t>з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сумними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очима</a:t>
            </a:r>
            <a:r>
              <a:rPr lang="ru-RU" sz="2000" dirty="0" smtClean="0">
                <a:latin typeface="Candara" pitchFamily="34" charset="0"/>
              </a:rPr>
              <a:t>, </a:t>
            </a:r>
            <a:r>
              <a:rPr lang="ru-RU" sz="2000" dirty="0" err="1" smtClean="0">
                <a:latin typeface="Candara" pitchFamily="34" charset="0"/>
              </a:rPr>
              <a:t>що</a:t>
            </a:r>
            <a:r>
              <a:rPr lang="ru-RU" sz="2000" dirty="0" smtClean="0">
                <a:latin typeface="Candara" pitchFamily="34" charset="0"/>
              </a:rPr>
              <a:t> просили автора </a:t>
            </a:r>
            <a:r>
              <a:rPr lang="ru-RU" sz="2000" dirty="0" err="1" smtClean="0">
                <a:latin typeface="Candara" pitchFamily="34" charset="0"/>
              </a:rPr>
              <a:t>розгадати</a:t>
            </a:r>
            <a:r>
              <a:rPr lang="ru-RU" sz="2000" dirty="0" smtClean="0">
                <a:latin typeface="Candara" pitchFamily="34" charset="0"/>
              </a:rPr>
              <a:t> загадку </a:t>
            </a:r>
            <a:r>
              <a:rPr lang="ru-RU" sz="2000" dirty="0" err="1" smtClean="0">
                <a:latin typeface="Candara" pitchFamily="34" charset="0"/>
              </a:rPr>
              <a:t>людського</a:t>
            </a:r>
            <a:r>
              <a:rPr lang="ru-RU" sz="2000" dirty="0" smtClean="0">
                <a:latin typeface="Candara" pitchFamily="34" charset="0"/>
              </a:rPr>
              <a:t> </a:t>
            </a:r>
            <a:r>
              <a:rPr lang="ru-RU" sz="2000" dirty="0" err="1" smtClean="0">
                <a:latin typeface="Candara" pitchFamily="34" charset="0"/>
              </a:rPr>
              <a:t>життя</a:t>
            </a:r>
            <a:r>
              <a:rPr lang="ru-RU" sz="2000" dirty="0" smtClean="0">
                <a:latin typeface="Candara" pitchFamily="34" charset="0"/>
              </a:rPr>
              <a:t>.</a:t>
            </a:r>
            <a:endParaRPr lang="uk-UA" sz="2000" dirty="0">
              <a:latin typeface="Candara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94692"/>
            <a:ext cx="849694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Candara" pitchFamily="34" charset="0"/>
              </a:rPr>
              <a:t>Зустрівшись з </a:t>
            </a:r>
            <a:r>
              <a:rPr lang="uk-UA" sz="2000" dirty="0" err="1" smtClean="0">
                <a:latin typeface="Candara" pitchFamily="34" charset="0"/>
              </a:rPr>
              <a:t>Вронським</a:t>
            </a:r>
            <a:r>
              <a:rPr lang="uk-UA" sz="2000" dirty="0" smtClean="0">
                <a:latin typeface="Candara" pitchFamily="34" charset="0"/>
              </a:rPr>
              <a:t> у вагоні в Анни було відчуття бурі в її життя - передчуття "забороненого" щастя. В ній кипіла сила життя, а таке бажання справжнього життя, було рівносильне цій </a:t>
            </a:r>
            <a:r>
              <a:rPr lang="uk-UA" sz="2000" dirty="0" err="1" smtClean="0">
                <a:latin typeface="Candara" pitchFamily="34" charset="0"/>
              </a:rPr>
              <a:t>бушуючій</a:t>
            </a:r>
            <a:r>
              <a:rPr lang="uk-UA" sz="2000" dirty="0" smtClean="0">
                <a:latin typeface="Candara" pitchFamily="34" charset="0"/>
              </a:rPr>
              <a:t> бурі.</a:t>
            </a:r>
          </a:p>
          <a:p>
            <a:r>
              <a:rPr lang="uk-UA" sz="2000" dirty="0" smtClean="0">
                <a:latin typeface="Candara" pitchFamily="34" charset="0"/>
              </a:rPr>
              <a:t>    Треба сказати, що Толстой розвиває в "Анні </a:t>
            </a:r>
            <a:r>
              <a:rPr lang="uk-UA" sz="2000" dirty="0" err="1" smtClean="0">
                <a:latin typeface="Candara" pitchFamily="34" charset="0"/>
              </a:rPr>
              <a:t>Кареніній</a:t>
            </a:r>
            <a:r>
              <a:rPr lang="uk-UA" sz="2000" dirty="0" smtClean="0">
                <a:latin typeface="Candara" pitchFamily="34" charset="0"/>
              </a:rPr>
              <a:t>" одну із основних тем своєї творчості, тему відчуження світу від людини і велике бажання людства - бажання присвоєння всього світу людині. Анна </a:t>
            </a:r>
            <a:r>
              <a:rPr lang="uk-UA" sz="2000" dirty="0" err="1" smtClean="0">
                <a:latin typeface="Candara" pitchFamily="34" charset="0"/>
              </a:rPr>
              <a:t>Кареніна</a:t>
            </a:r>
            <a:r>
              <a:rPr lang="uk-UA" sz="2000" dirty="0" smtClean="0">
                <a:latin typeface="Candara" pitchFamily="34" charset="0"/>
              </a:rPr>
              <a:t> була готова полетіти назустріч всьому світу. І зрозуміло, що любов, яка виникла в світлій душі, Анна була готова подарувати цілому світу. Любов Анни висока і прекрасна, бо в ній відчувалась потреба життя і любові до всіх взагалі, і кожного окремо.</a:t>
            </a:r>
          </a:p>
          <a:p>
            <a:r>
              <a:rPr lang="uk-UA" sz="2000" dirty="0" smtClean="0">
                <a:latin typeface="Candara" pitchFamily="34" charset="0"/>
              </a:rPr>
              <a:t>    Та </a:t>
            </a:r>
            <a:r>
              <a:rPr lang="uk-UA" sz="2000" dirty="0" err="1" smtClean="0">
                <a:latin typeface="Candara" pitchFamily="34" charset="0"/>
              </a:rPr>
              <a:t>Вронський</a:t>
            </a:r>
            <a:r>
              <a:rPr lang="uk-UA" sz="2000" dirty="0" smtClean="0">
                <a:latin typeface="Candara" pitchFamily="34" charset="0"/>
              </a:rPr>
              <a:t> і Анна своєю любов'ю убили її. Лиш починаючи свою любов, вони миттєво починали знищувати її. Любов Анни була самим життям. Але і ця любов була самою смертю. Невже це означало, що смерть прикинулась життям? Так, вона це вміє робити. І було зрозуміло, що любов Анни і </a:t>
            </a:r>
            <a:r>
              <a:rPr lang="uk-UA" sz="2000" dirty="0" err="1" smtClean="0">
                <a:latin typeface="Candara" pitchFamily="34" charset="0"/>
              </a:rPr>
              <a:t>Вронського</a:t>
            </a:r>
            <a:r>
              <a:rPr lang="uk-UA" sz="2000" dirty="0" smtClean="0">
                <a:latin typeface="Candara" pitchFamily="34" charset="0"/>
              </a:rPr>
              <a:t> просто була приречена на крах. Хоча сама природа покликала Анну до кохання. І, водночас, та сама природа осуджує її за любов, що жила в душі Анни</a:t>
            </a:r>
            <a:r>
              <a:rPr lang="uk-UA" sz="2000" dirty="0" smtClean="0">
                <a:latin typeface="Candara" pitchFamily="34" charset="0"/>
              </a:rPr>
              <a:t>.</a:t>
            </a:r>
          </a:p>
          <a:p>
            <a:r>
              <a:rPr lang="uk-UA" sz="2000" dirty="0" smtClean="0">
                <a:latin typeface="Candara" pitchFamily="34" charset="0"/>
              </a:rPr>
              <a:t> І в цей час  від неї відвертається весь світ. І небо, і сонце, і зелень осуджують її...</a:t>
            </a:r>
          </a:p>
          <a:p>
            <a:endParaRPr lang="uk-UA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24744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latin typeface="Candara" pitchFamily="34" charset="0"/>
              </a:rPr>
              <a:t>На </a:t>
            </a:r>
            <a:r>
              <a:rPr lang="uk-UA" sz="2400" i="1" dirty="0" smtClean="0">
                <a:latin typeface="Candara" pitchFamily="34" charset="0"/>
              </a:rPr>
              <a:t>жаль саме любов Анни убиває її. Не знайшовши щастя з своїм чоловіком, вона прагне побачити його з </a:t>
            </a:r>
            <a:r>
              <a:rPr lang="uk-UA" sz="2400" i="1" dirty="0" err="1" smtClean="0">
                <a:latin typeface="Candara" pitchFamily="34" charset="0"/>
              </a:rPr>
              <a:t>Вронським</a:t>
            </a:r>
            <a:r>
              <a:rPr lang="uk-UA" sz="2400" i="1" dirty="0" smtClean="0">
                <a:latin typeface="Candara" pitchFamily="34" charset="0"/>
              </a:rPr>
              <a:t>, але знову і знову розчаровується. </a:t>
            </a:r>
            <a:r>
              <a:rPr lang="uk-UA" sz="2400" i="1" dirty="0" err="1" smtClean="0">
                <a:latin typeface="Candara" pitchFamily="34" charset="0"/>
              </a:rPr>
              <a:t>Вронський</a:t>
            </a:r>
            <a:r>
              <a:rPr lang="uk-UA" sz="2400" i="1" dirty="0" smtClean="0">
                <a:latin typeface="Candara" pitchFamily="34" charset="0"/>
              </a:rPr>
              <a:t> - людина не для сімейного життя, а тим більше для справжньої любові. Так як і </a:t>
            </a:r>
            <a:r>
              <a:rPr lang="uk-UA" sz="2400" i="1" dirty="0" err="1" smtClean="0">
                <a:latin typeface="Candara" pitchFamily="34" charset="0"/>
              </a:rPr>
              <a:t>Каренін</a:t>
            </a:r>
            <a:r>
              <a:rPr lang="uk-UA" sz="2400" i="1" dirty="0" smtClean="0">
                <a:latin typeface="Candara" pitchFamily="34" charset="0"/>
              </a:rPr>
              <a:t>, він не є людиною, щоб жила заради людей. Але Анна усвідомлює це тільки згодом.  Розчарувавшись в житті  і в коханні, Анна не може знайти себе в житті і бачить вихід тільки зробивши такий відчайдушний крок - </a:t>
            </a:r>
            <a:r>
              <a:rPr lang="uk-UA" sz="2400" i="1" dirty="0" err="1" smtClean="0">
                <a:latin typeface="Candara" pitchFamily="34" charset="0"/>
              </a:rPr>
              <a:t>крок</a:t>
            </a:r>
            <a:r>
              <a:rPr lang="uk-UA" sz="2400" i="1" dirty="0" smtClean="0">
                <a:latin typeface="Candara" pitchFamily="34" charset="0"/>
              </a:rPr>
              <a:t> до смерті. Треба сказати, що не кожна людина готова гідно дивитися в очі смерті, не кожна може залишити дітей, та й взагалі життя. В образі </a:t>
            </a:r>
            <a:r>
              <a:rPr lang="uk-UA" sz="2400" i="1" dirty="0" smtClean="0">
                <a:latin typeface="Candara" pitchFamily="34" charset="0"/>
              </a:rPr>
              <a:t>Анни Толстой </a:t>
            </a:r>
            <a:r>
              <a:rPr lang="uk-UA" sz="2400" i="1" dirty="0" smtClean="0">
                <a:latin typeface="Candara" pitchFamily="34" charset="0"/>
              </a:rPr>
              <a:t>показав жінку, що кинула виклик світу в якому вона жила, яка відкрито "крикнула" про свої почуття.</a:t>
            </a:r>
            <a:endParaRPr lang="uk-UA" sz="2400" i="1" dirty="0">
              <a:latin typeface="Candara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032" y="671691"/>
            <a:ext cx="8712968" cy="618630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uk-UA" sz="3600" dirty="0" smtClean="0"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У </a:t>
            </a:r>
            <a:r>
              <a:rPr lang="uk-UA" sz="3600" dirty="0" smtClean="0"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творчості пізнього Толстого яскраво виявилися прагнення до простоти стилю і пряма повчальність. Він створив численні твори, написані в наслідування народним легендам і казкам, в яких виразив своє розуміння учення Христа, уявлення про гідне і праведне життя і про ідеальне суспільство.</a:t>
            </a:r>
          </a:p>
          <a:p>
            <a:endParaRPr lang="uk-UA" sz="3600" dirty="0" smtClean="0"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  <a:p>
            <a:r>
              <a:rPr lang="uk-UA" sz="3600" dirty="0" smtClean="0"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Збоченість, неправильність життя людей, устрою суспільства — основна тема творчості пізнього Толстого. </a:t>
            </a:r>
            <a:endParaRPr lang="uk-UA" sz="3600" dirty="0">
              <a:effectLst>
                <a:reflection blurRad="6350" stA="55000" endA="300" endPos="455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35896" y="188640"/>
            <a:ext cx="2113079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Творчість</a:t>
            </a:r>
            <a:endParaRPr lang="uk-U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420888"/>
            <a:ext cx="842493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 smtClean="0">
                <a:latin typeface="Monotype Corsiva" pitchFamily="66" charset="0"/>
              </a:rPr>
              <a:t>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Крейцерова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соната»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i="1" dirty="0" smtClean="0">
                <a:latin typeface="Candara" pitchFamily="34" charset="0"/>
              </a:rPr>
              <a:t>(1887–1889) </a:t>
            </a:r>
          </a:p>
          <a:p>
            <a:pPr algn="just"/>
            <a:r>
              <a:rPr lang="uk-UA" dirty="0" smtClean="0">
                <a:latin typeface="Candara" pitchFamily="34" charset="0"/>
              </a:rPr>
              <a:t>У повісті Толстой представив статеву любов між чоловіком і жінкою низьким, негідним людини відчуттям. </a:t>
            </a:r>
          </a:p>
          <a:p>
            <a:endParaRPr lang="uk-UA" dirty="0"/>
          </a:p>
          <a:p>
            <a:pPr algn="ctr"/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«Живий труп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»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i="1" dirty="0" smtClean="0">
                <a:latin typeface="Candara" pitchFamily="34" charset="0"/>
              </a:rPr>
              <a:t>(1900, опублікована посмертно, в 1911)</a:t>
            </a:r>
          </a:p>
          <a:p>
            <a:pPr algn="just"/>
            <a:r>
              <a:rPr lang="uk-UA" dirty="0" smtClean="0">
                <a:latin typeface="Candara" pitchFamily="34" charset="0"/>
              </a:rPr>
              <a:t>В центрі уваги автора — ненормальність законів і влади, що примушують подружжя, що розлюбило і готове розлучитися один з одним, до продовження сумісного життя. Головний герой п'єси, Федя </a:t>
            </a:r>
            <a:r>
              <a:rPr lang="uk-UA" dirty="0" err="1" smtClean="0">
                <a:latin typeface="Candara" pitchFamily="34" charset="0"/>
              </a:rPr>
              <a:t>Протасов</a:t>
            </a:r>
            <a:r>
              <a:rPr lang="uk-UA" dirty="0" smtClean="0">
                <a:latin typeface="Candara" pitchFamily="34" charset="0"/>
              </a:rPr>
              <a:t>, відчуває порожнечу навколишнього суспільства і знаходить вихід в хмільному розгулі. Прагнення розв'язати заплутаний вузол відносин із залишеною дружиною Лізою і з </a:t>
            </a:r>
            <a:r>
              <a:rPr lang="uk-UA" dirty="0" err="1" smtClean="0">
                <a:latin typeface="Candara" pitchFamily="34" charset="0"/>
              </a:rPr>
              <a:t>кохаючим</a:t>
            </a:r>
            <a:r>
              <a:rPr lang="uk-UA" dirty="0" smtClean="0">
                <a:latin typeface="Candara" pitchFamily="34" charset="0"/>
              </a:rPr>
              <a:t> її чесним, але обмеженим і не розуміючим Протасова Віктором </a:t>
            </a:r>
            <a:r>
              <a:rPr lang="uk-UA" dirty="0" err="1" smtClean="0">
                <a:latin typeface="Candara" pitchFamily="34" charset="0"/>
              </a:rPr>
              <a:t>Кареніним</a:t>
            </a:r>
            <a:r>
              <a:rPr lang="uk-UA" dirty="0" smtClean="0">
                <a:latin typeface="Candara" pitchFamily="34" charset="0"/>
              </a:rPr>
              <a:t> приводить головного героя до самогубства.</a:t>
            </a:r>
            <a:endParaRPr lang="uk-UA" dirty="0">
              <a:latin typeface="Candar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548680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«Отець Сергій»</a:t>
            </a:r>
          </a:p>
          <a:p>
            <a:pPr algn="ctr"/>
            <a:r>
              <a:rPr lang="uk-UA" dirty="0" smtClean="0">
                <a:latin typeface="Candara" pitchFamily="34" charset="0"/>
              </a:rPr>
              <a:t> </a:t>
            </a:r>
            <a:r>
              <a:rPr lang="uk-UA" i="1" dirty="0" smtClean="0">
                <a:latin typeface="Candara" pitchFamily="34" charset="0"/>
              </a:rPr>
              <a:t>(Толстой працював над нею в 1890-х, опублікована після смерті в 1911)</a:t>
            </a:r>
          </a:p>
          <a:p>
            <a:pPr algn="just"/>
            <a:r>
              <a:rPr lang="uk-UA" dirty="0" smtClean="0">
                <a:latin typeface="Candara" pitchFamily="34" charset="0"/>
              </a:rPr>
              <a:t>У повісті </a:t>
            </a:r>
            <a:r>
              <a:rPr lang="uk-UA" dirty="0" err="1" smtClean="0">
                <a:latin typeface="Candara" pitchFamily="34" charset="0"/>
              </a:rPr>
              <a:t>зображається</a:t>
            </a:r>
            <a:r>
              <a:rPr lang="uk-UA" dirty="0" smtClean="0">
                <a:latin typeface="Candara" pitchFamily="34" charset="0"/>
              </a:rPr>
              <a:t> історія життя князя Степана </a:t>
            </a:r>
            <a:r>
              <a:rPr lang="uk-UA" dirty="0" err="1" smtClean="0">
                <a:latin typeface="Candara" pitchFamily="34" charset="0"/>
              </a:rPr>
              <a:t>Касатського</a:t>
            </a:r>
            <a:r>
              <a:rPr lang="uk-UA" dirty="0" smtClean="0">
                <a:latin typeface="Candara" pitchFamily="34" charset="0"/>
              </a:rPr>
              <a:t>, що стає ченцем </a:t>
            </a:r>
            <a:r>
              <a:rPr lang="uk-UA" dirty="0" err="1" smtClean="0">
                <a:latin typeface="Candara" pitchFamily="34" charset="0"/>
              </a:rPr>
              <a:t>Сергіем</a:t>
            </a:r>
            <a:r>
              <a:rPr lang="uk-UA" dirty="0" smtClean="0">
                <a:latin typeface="Candara" pitchFamily="34" charset="0"/>
              </a:rPr>
              <a:t>, вкрай самолюбної людини, що проходить через спокусу славою до простого покірливого життя убогого мандрівника.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35292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Холстомір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» </a:t>
            </a:r>
            <a:r>
              <a:rPr lang="uk-UA" i="1" dirty="0" smtClean="0"/>
              <a:t>(1885, перший варіант — 1864–1865)</a:t>
            </a:r>
            <a:endParaRPr lang="en-US" i="1" dirty="0" smtClean="0"/>
          </a:p>
          <a:p>
            <a:pPr algn="just"/>
            <a:r>
              <a:rPr lang="uk-UA" sz="2000" dirty="0" smtClean="0">
                <a:latin typeface="Candara" pitchFamily="34" charset="0"/>
              </a:rPr>
              <a:t>У </a:t>
            </a:r>
            <a:r>
              <a:rPr lang="uk-UA" sz="2000" dirty="0" smtClean="0">
                <a:latin typeface="Candara" pitchFamily="34" charset="0"/>
              </a:rPr>
              <a:t>оповіданні потворність відносин, що панують серед людей, викрита завдяки особливому прийому: події зображені в сприйнятті коня </a:t>
            </a:r>
            <a:r>
              <a:rPr lang="uk-UA" sz="2000" dirty="0" err="1" smtClean="0">
                <a:latin typeface="Candara" pitchFamily="34" charset="0"/>
              </a:rPr>
              <a:t>Холстоміра</a:t>
            </a:r>
            <a:r>
              <a:rPr lang="uk-UA" sz="2000" dirty="0" smtClean="0">
                <a:latin typeface="Candara" pitchFamily="34" charset="0"/>
              </a:rPr>
              <a:t>. Розповідь побудована на контрасті — трагічне життя мудрого </a:t>
            </a:r>
            <a:r>
              <a:rPr lang="uk-UA" sz="2000" dirty="0" err="1" smtClean="0">
                <a:latin typeface="Candara" pitchFamily="34" charset="0"/>
              </a:rPr>
              <a:t>Холстоміра</a:t>
            </a:r>
            <a:r>
              <a:rPr lang="uk-UA" sz="2000" dirty="0" smtClean="0">
                <a:latin typeface="Candara" pitchFamily="34" charset="0"/>
              </a:rPr>
              <a:t> й історія безглуздого існування його колишнього господаря, розпусного й егоїстичного князя </a:t>
            </a:r>
            <a:r>
              <a:rPr lang="uk-UA" sz="2000" dirty="0" err="1" smtClean="0">
                <a:latin typeface="Candara" pitchFamily="34" charset="0"/>
              </a:rPr>
              <a:t>Серпуховського</a:t>
            </a:r>
            <a:r>
              <a:rPr lang="uk-UA" sz="2000" dirty="0" smtClean="0"/>
              <a:t>.</a:t>
            </a:r>
            <a:endParaRPr lang="uk-UA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708920"/>
            <a:ext cx="83529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Candara" pitchFamily="34" charset="0"/>
              </a:rPr>
              <a:t>Прозріння героя, етичне, духовне перетворення на порозі смерті — сюжет повістей</a:t>
            </a:r>
            <a:r>
              <a:rPr lang="uk-UA" sz="2000" dirty="0" smtClean="0"/>
              <a:t> 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«Смерть Івана Ілліча» </a:t>
            </a:r>
            <a:r>
              <a:rPr lang="uk-UA" i="1" dirty="0" smtClean="0">
                <a:latin typeface="Candara" pitchFamily="34" charset="0"/>
              </a:rPr>
              <a:t>(1881–1882, 1884–1886, опублікована в 1886) </a:t>
            </a:r>
            <a:r>
              <a:rPr lang="uk-UA" dirty="0" smtClean="0">
                <a:latin typeface="Candara" pitchFamily="34" charset="0"/>
              </a:rPr>
              <a:t>і </a:t>
            </a:r>
            <a:r>
              <a:rPr lang="uk-UA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«Господар і працівник» </a:t>
            </a:r>
            <a:r>
              <a:rPr lang="uk-UA" i="1" dirty="0" smtClean="0">
                <a:latin typeface="Candara" pitchFamily="34" charset="0"/>
              </a:rPr>
              <a:t>(1894–1895</a:t>
            </a:r>
            <a:r>
              <a:rPr lang="uk-UA" sz="2000" i="1" dirty="0" smtClean="0">
                <a:latin typeface="Candara" pitchFamily="34" charset="0"/>
              </a:rPr>
              <a:t>). </a:t>
            </a:r>
            <a:r>
              <a:rPr lang="uk-UA" sz="2000" dirty="0" smtClean="0">
                <a:latin typeface="Candara" pitchFamily="34" charset="0"/>
              </a:rPr>
              <a:t>Смертельно хворий великий чиновник Іван Ілліч переконується, наскільки порожнє було його життя, в якому він слідував тим же правилам і звичкам, що і інші люди його круга. Повість будується на контрасті нових уявлень Івана Ілліча про життя і думок, властивих його сім'ї і товаришам по службі. Герой другої повісті, господар заїжджого двору жадібний і чужий докорам совісті Брехунів несподівано для самого себе рятує ціною життя свого працівника Микиту.</a:t>
            </a:r>
            <a:endParaRPr lang="uk-UA" sz="2000" dirty="0">
              <a:latin typeface="Candara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«Воскресіння»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en-US" sz="2400" i="1" dirty="0" smtClean="0">
                <a:latin typeface="Monotype Corsiva" pitchFamily="66" charset="0"/>
              </a:rPr>
              <a:t>(</a:t>
            </a:r>
            <a:r>
              <a:rPr lang="uk-UA" i="1" dirty="0" smtClean="0">
                <a:latin typeface="Candara" pitchFamily="34" charset="0"/>
              </a:rPr>
              <a:t>1889–1899</a:t>
            </a:r>
            <a:r>
              <a:rPr lang="en-US" i="1" dirty="0" smtClean="0">
                <a:latin typeface="Candara" pitchFamily="34" charset="0"/>
              </a:rPr>
              <a:t>)</a:t>
            </a:r>
            <a:endParaRPr lang="uk-UA" i="1" dirty="0" smtClean="0">
              <a:latin typeface="Candara" pitchFamily="34" charset="0"/>
            </a:endParaRPr>
          </a:p>
          <a:p>
            <a:pPr algn="ctr"/>
            <a:endParaRPr lang="uk-UA" dirty="0" smtClean="0">
              <a:latin typeface="Candara" pitchFamily="34" charset="0"/>
            </a:endParaRPr>
          </a:p>
          <a:p>
            <a:pPr algn="just"/>
            <a:r>
              <a:rPr lang="uk-UA" sz="2000" dirty="0" smtClean="0">
                <a:latin typeface="Candara" pitchFamily="34" charset="0"/>
              </a:rPr>
              <a:t>У основі сюжету — етичне відродження багатого дворянина Дмитра Івановича </a:t>
            </a:r>
            <a:r>
              <a:rPr lang="uk-UA" sz="2000" dirty="0" err="1" smtClean="0">
                <a:latin typeface="Candara" pitchFamily="34" charset="0"/>
              </a:rPr>
              <a:t>Нехлюдова</a:t>
            </a:r>
            <a:r>
              <a:rPr lang="uk-UA" sz="2000" dirty="0" smtClean="0">
                <a:latin typeface="Candara" pitchFamily="34" charset="0"/>
              </a:rPr>
              <a:t> і повії Катюши </a:t>
            </a:r>
            <a:r>
              <a:rPr lang="uk-UA" sz="2000" dirty="0" err="1" smtClean="0">
                <a:latin typeface="Candara" pitchFamily="34" charset="0"/>
              </a:rPr>
              <a:t>Маслової</a:t>
            </a:r>
            <a:r>
              <a:rPr lang="uk-UA" sz="2000" dirty="0" smtClean="0">
                <a:latin typeface="Candara" pitchFamily="34" charset="0"/>
              </a:rPr>
              <a:t>, яку </a:t>
            </a:r>
            <a:r>
              <a:rPr lang="uk-UA" sz="2000" dirty="0" err="1" smtClean="0">
                <a:latin typeface="Candara" pitchFamily="34" charset="0"/>
              </a:rPr>
              <a:t>Нехлюдов</a:t>
            </a:r>
            <a:r>
              <a:rPr lang="uk-UA" sz="2000" dirty="0" smtClean="0">
                <a:latin typeface="Candara" pitchFamily="34" charset="0"/>
              </a:rPr>
              <a:t> колись спокусив. У «Воскресінні» Толстой відмовляється від свого улюбленого прийому — зображення переживань героїв — «діалектики душі». Опис складного руху суперечливих переживань замінюється прямими думками-оцінками </a:t>
            </a:r>
            <a:r>
              <a:rPr lang="uk-UA" sz="2000" dirty="0" err="1" smtClean="0">
                <a:latin typeface="Candara" pitchFamily="34" charset="0"/>
              </a:rPr>
              <a:t>Нехлюдовим</a:t>
            </a:r>
            <a:r>
              <a:rPr lang="uk-UA" sz="2000" dirty="0" smtClean="0">
                <a:latin typeface="Candara" pitchFamily="34" charset="0"/>
              </a:rPr>
              <a:t> себе і навколишніх людей. Толстой описує парадоксальну, «перевернену» ситуацію: </a:t>
            </a:r>
            <a:r>
              <a:rPr lang="uk-UA" sz="2000" dirty="0" err="1" smtClean="0">
                <a:latin typeface="Candara" pitchFamily="34" charset="0"/>
              </a:rPr>
              <a:t>Нехлюдов</a:t>
            </a:r>
            <a:r>
              <a:rPr lang="uk-UA" sz="2000" dirty="0" smtClean="0">
                <a:latin typeface="Candara" pitchFamily="34" charset="0"/>
              </a:rPr>
              <a:t>, винний в етичному падінні Катюши </a:t>
            </a:r>
            <a:r>
              <a:rPr lang="uk-UA" sz="2000" dirty="0" err="1" smtClean="0">
                <a:latin typeface="Candara" pitchFamily="34" charset="0"/>
              </a:rPr>
              <a:t>Маслової</a:t>
            </a:r>
            <a:r>
              <a:rPr lang="uk-UA" sz="2000" dirty="0" smtClean="0">
                <a:latin typeface="Candara" pitchFamily="34" charset="0"/>
              </a:rPr>
              <a:t>, виявляється її юридичним суддею. Він потрапляє в число присяжних засідателів, які вирішують питання про винність </a:t>
            </a:r>
            <a:r>
              <a:rPr lang="uk-UA" sz="2000" dirty="0" err="1" smtClean="0">
                <a:latin typeface="Candara" pitchFamily="34" charset="0"/>
              </a:rPr>
              <a:t>Маслової</a:t>
            </a:r>
            <a:r>
              <a:rPr lang="uk-UA" sz="2000" dirty="0" smtClean="0">
                <a:latin typeface="Candara" pitchFamily="34" charset="0"/>
              </a:rPr>
              <a:t> (Маслову підозрюють в причетності до отруєння купця-відвідувача публічного будинку). Толстой зображає цілу галерею персонажів з різних прошарків — чиновників, кримінальних злочинців, революціонерів. Автор роману виступає в ролі безжального судді сучасного суспільного і державного устрою.</a:t>
            </a:r>
            <a:endParaRPr lang="uk-UA" sz="2000" dirty="0">
              <a:latin typeface="Candara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60444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 smtClean="0">
                <a:latin typeface="Monotype Corsiva" pitchFamily="66" charset="0"/>
              </a:rPr>
              <a:t>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Хаджі-Мурат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»</a:t>
            </a:r>
            <a:r>
              <a:rPr lang="uk-UA" sz="2400" i="1" dirty="0" smtClean="0">
                <a:latin typeface="Monotype Corsiva" pitchFamily="66" charset="0"/>
              </a:rPr>
              <a:t> </a:t>
            </a:r>
            <a:r>
              <a:rPr lang="en-US" sz="2400" i="1" dirty="0" smtClean="0">
                <a:latin typeface="Monotype Corsiva" pitchFamily="66" charset="0"/>
              </a:rPr>
              <a:t>(</a:t>
            </a:r>
            <a:r>
              <a:rPr lang="uk-UA" i="1" dirty="0" smtClean="0">
                <a:latin typeface="Candara" pitchFamily="34" charset="0"/>
              </a:rPr>
              <a:t>1896–1904</a:t>
            </a:r>
            <a:r>
              <a:rPr lang="en-US" i="1" dirty="0" smtClean="0">
                <a:latin typeface="Candara" pitchFamily="34" charset="0"/>
              </a:rPr>
              <a:t>)</a:t>
            </a:r>
          </a:p>
          <a:p>
            <a:pPr algn="ctr"/>
            <a:endParaRPr lang="uk-UA" i="1" dirty="0" smtClean="0">
              <a:latin typeface="Candara" pitchFamily="34" charset="0"/>
            </a:endParaRPr>
          </a:p>
          <a:p>
            <a:pPr algn="just"/>
            <a:r>
              <a:rPr lang="uk-UA" sz="2000" dirty="0" smtClean="0">
                <a:latin typeface="Candara" pitchFamily="34" charset="0"/>
              </a:rPr>
              <a:t>Повість вперше опублікована посмертно, 1912. Її сюжет — історія переходу на бік росіян чеченця </a:t>
            </a:r>
            <a:r>
              <a:rPr lang="uk-UA" sz="2000" dirty="0" err="1" smtClean="0">
                <a:latin typeface="Candara" pitchFamily="34" charset="0"/>
              </a:rPr>
              <a:t>Хаджі-Мурата</a:t>
            </a:r>
            <a:r>
              <a:rPr lang="uk-UA" sz="2000" dirty="0" smtClean="0">
                <a:latin typeface="Candara" pitchFamily="34" charset="0"/>
              </a:rPr>
              <a:t>, що прагне помститися імаму Шамілю. На відміну від інших пізніх творів Толстого, в «</a:t>
            </a:r>
            <a:r>
              <a:rPr lang="uk-UA" sz="2000" dirty="0" err="1" smtClean="0">
                <a:latin typeface="Candara" pitchFamily="34" charset="0"/>
              </a:rPr>
              <a:t>Хаджі-Мураті</a:t>
            </a:r>
            <a:r>
              <a:rPr lang="uk-UA" sz="2000" dirty="0" smtClean="0">
                <a:latin typeface="Candara" pitchFamily="34" charset="0"/>
              </a:rPr>
              <a:t>» відсутня очевидна авторська мораль. Тому не випадково Толстой не хотів видавати цю повість. </a:t>
            </a:r>
            <a:r>
              <a:rPr lang="uk-UA" sz="2000" dirty="0" err="1" smtClean="0">
                <a:latin typeface="Candara" pitchFamily="34" charset="0"/>
              </a:rPr>
              <a:t>Хаджі-Мурат</a:t>
            </a:r>
            <a:r>
              <a:rPr lang="uk-UA" sz="2000" dirty="0" smtClean="0">
                <a:latin typeface="Candara" pitchFamily="34" charset="0"/>
              </a:rPr>
              <a:t> </a:t>
            </a:r>
            <a:r>
              <a:rPr lang="uk-UA" sz="2000" dirty="0" err="1" smtClean="0">
                <a:latin typeface="Candara" pitchFamily="34" charset="0"/>
              </a:rPr>
              <a:t>—тип</a:t>
            </a:r>
            <a:r>
              <a:rPr lang="uk-UA" sz="2000" dirty="0" smtClean="0">
                <a:latin typeface="Candara" pitchFamily="34" charset="0"/>
              </a:rPr>
              <a:t> «природного героя», що привертав увагу ще молодого Толстого. Прагнення свободи — його основна риса. </a:t>
            </a:r>
            <a:r>
              <a:rPr lang="uk-UA" sz="2000" dirty="0" err="1" smtClean="0">
                <a:latin typeface="Candara" pitchFamily="34" charset="0"/>
              </a:rPr>
              <a:t>Хаджі-Мурату</a:t>
            </a:r>
            <a:r>
              <a:rPr lang="uk-UA" sz="2000" dirty="0" smtClean="0">
                <a:latin typeface="Candara" pitchFamily="34" charset="0"/>
              </a:rPr>
              <a:t> не чужі негативні якості. Але він, при всій своїй підступності, простодушний і цим протиставлений двом володарям-ворогам — лицемірному Миколі </a:t>
            </a:r>
            <a:r>
              <a:rPr lang="en-US" sz="2000" dirty="0" smtClean="0">
                <a:latin typeface="Candara" pitchFamily="34" charset="0"/>
              </a:rPr>
              <a:t>I </a:t>
            </a:r>
            <a:r>
              <a:rPr lang="uk-UA" sz="2000" dirty="0" smtClean="0">
                <a:latin typeface="Candara" pitchFamily="34" charset="0"/>
              </a:rPr>
              <a:t>і Шамілю. Толстой вдається до прийому викривання ненормальності життя російського світського суспільства та двору, зображуючи їх через сприйняття </a:t>
            </a:r>
            <a:r>
              <a:rPr lang="uk-UA" sz="2000" dirty="0" err="1" smtClean="0">
                <a:latin typeface="Candara" pitchFamily="34" charset="0"/>
              </a:rPr>
              <a:t>Хаджі-Мурата</a:t>
            </a:r>
            <a:r>
              <a:rPr lang="uk-UA" sz="2000" dirty="0" smtClean="0">
                <a:latin typeface="Candara" pitchFamily="34" charset="0"/>
              </a:rPr>
              <a:t>, що помічає все дивне, протиприродне. Повість побудована на прийомі смислового перегукування подій. Історія </a:t>
            </a:r>
            <a:r>
              <a:rPr lang="uk-UA" sz="2000" dirty="0" err="1" smtClean="0">
                <a:latin typeface="Candara" pitchFamily="34" charset="0"/>
              </a:rPr>
              <a:t>Хаджі-Мурата</a:t>
            </a:r>
            <a:r>
              <a:rPr lang="uk-UA" sz="2000" dirty="0" smtClean="0">
                <a:latin typeface="Candara" pitchFamily="34" charset="0"/>
              </a:rPr>
              <a:t>, жертви обману російського царя і його оточення, співвіднесена з долею нещасного російського солдата Авдєєва.</a:t>
            </a:r>
            <a:endParaRPr lang="uk-UA" sz="2000" dirty="0">
              <a:latin typeface="Candara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ocmos\Desktop\Tolstoy_190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4065">
            <a:off x="4537749" y="813872"/>
            <a:ext cx="4104601" cy="5452606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perspectiveContrastingLeftFacing"/>
            <a:lightRig rig="threePt" dir="t"/>
          </a:scene3d>
          <a:sp3d>
            <a:bevelT w="101600" prst="riblet"/>
          </a:sp3d>
        </p:spPr>
      </p:pic>
      <p:sp>
        <p:nvSpPr>
          <p:cNvPr id="2" name="Прямоугольник 1"/>
          <p:cNvSpPr/>
          <p:nvPr/>
        </p:nvSpPr>
        <p:spPr>
          <a:xfrm>
            <a:off x="179512" y="260648"/>
            <a:ext cx="5112568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Родинні проблеми</a:t>
            </a:r>
          </a:p>
          <a:p>
            <a:r>
              <a:rPr lang="uk-UA" sz="2000" dirty="0" smtClean="0">
                <a:latin typeface="Candara" pitchFamily="34" charset="0"/>
              </a:rPr>
              <a:t>З початку 1880-х у відносинах між Толстим і його дружиною і синами наростає взаємне відчуження. Толстой відчував муки і сором через багатство, яким володів. Розлад між ученням, що закликає до відмови від багатства, і власною поведінкою був для нього нестерпно тяжкий. У 1880-х між Толстим і Софією Андріївною виникає конфлікт з-за майна і доходів від видань творів письменника.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uk-UA" sz="2000" dirty="0" smtClean="0">
                <a:latin typeface="Candara" pitchFamily="34" charset="0"/>
              </a:rPr>
              <a:t>Він хотів роздати нужденним все своє майно, але його зупинила загроза дружини оголосити його божевільним і заснувати над ним опіку. Софія Андріївна відстоювала інтереси і благополуччя сім'ї і дітей. Толстой надав всім видавцям право на вільне видання всіх своїх творів, що вийшли після 1881 (цей рік Толстой вважав роком власного етичного перелому). </a:t>
            </a:r>
            <a:endParaRPr lang="uk-UA" sz="2000" dirty="0">
              <a:latin typeface="Candar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529180">
            <a:off x="5155432" y="6075487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1906, Толстой з онукою</a:t>
            </a:r>
            <a:endParaRPr lang="uk-UA" sz="12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548680"/>
            <a:ext cx="4499992" cy="594008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uk-UA" sz="2000" dirty="0" smtClean="0">
                <a:latin typeface="Candara" pitchFamily="34" charset="0"/>
              </a:rPr>
              <a:t>Але Софія Андріївна вимагала привілеї для себе на видання зібрання творів чоловіка. 22 липня 1910 Толстой склав заповіт, в якому надавав всім видавцям право на видання своїх творів. Цей заповіт загострив відносини з дружиною. Відчуваючи неможливість збереження миру в сім'ї і бажаючи повною мірою наслідувати ідеал спрощення і трудового життя, Толстой о 5-й годині ранку 28 жовтня 1910 разом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uk-UA" sz="2000" dirty="0" smtClean="0">
                <a:latin typeface="Candara" pitchFamily="34" charset="0"/>
              </a:rPr>
              <a:t>зі своїм лікарем Д. П. </a:t>
            </a:r>
            <a:r>
              <a:rPr lang="uk-UA" sz="2000" dirty="0" err="1" smtClean="0">
                <a:latin typeface="Candara" pitchFamily="34" charset="0"/>
              </a:rPr>
              <a:t>Маковицьким</a:t>
            </a:r>
            <a:r>
              <a:rPr lang="uk-UA" sz="2000" dirty="0" smtClean="0">
                <a:latin typeface="Candara" pitchFamily="34" charset="0"/>
              </a:rPr>
              <a:t> залишив Ясну Поляну. Через кілька днів до них приєдналася дочка Льва Миколайовича, Олександра Львівна. Толстой мав намір їхати на південь, потім, ймовірно, за кордон. Думав стати селянином.</a:t>
            </a:r>
            <a:endParaRPr lang="uk-UA" sz="2000" dirty="0">
              <a:latin typeface="Candara" pitchFamily="34" charset="0"/>
            </a:endParaRPr>
          </a:p>
        </p:txBody>
      </p:sp>
      <p:pic>
        <p:nvPicPr>
          <p:cNvPr id="2051" name="Picture 3" descr="C:\Users\Docmos\Desktop\0019-019-L.N.-Tolstoj-s-zhenoj-i-det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764704"/>
            <a:ext cx="6612227" cy="4959170"/>
          </a:xfrm>
          <a:prstGeom prst="rect">
            <a:avLst/>
          </a:prstGeom>
          <a:noFill/>
          <a:effectLst>
            <a:softEdge rad="635000"/>
          </a:effectLst>
          <a:scene3d>
            <a:camera prst="perspectiveContrastingLeftFacing"/>
            <a:lightRig rig="threePt" dir="t"/>
          </a:scene3d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280920" cy="566308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Смерть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письменника</a:t>
            </a:r>
            <a:endParaRPr lang="ru-RU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endParaRPr lang="ru-RU" dirty="0" smtClean="0"/>
          </a:p>
          <a:p>
            <a:pPr algn="just"/>
            <a:r>
              <a:rPr lang="ru-RU" sz="2800" i="1" dirty="0" smtClean="0">
                <a:latin typeface="Monotype Corsiva" pitchFamily="66" charset="0"/>
              </a:rPr>
              <a:t>О 6-й </a:t>
            </a:r>
            <a:r>
              <a:rPr lang="ru-RU" sz="2800" i="1" dirty="0" err="1" smtClean="0">
                <a:latin typeface="Monotype Corsiva" pitchFamily="66" charset="0"/>
              </a:rPr>
              <a:t>годині</a:t>
            </a:r>
            <a:r>
              <a:rPr lang="ru-RU" sz="2800" i="1" dirty="0" smtClean="0">
                <a:latin typeface="Monotype Corsiva" pitchFamily="66" charset="0"/>
              </a:rPr>
              <a:t> 35 </a:t>
            </a:r>
            <a:r>
              <a:rPr lang="ru-RU" sz="2800" i="1" dirty="0" err="1" smtClean="0">
                <a:latin typeface="Monotype Corsiva" pitchFamily="66" charset="0"/>
              </a:rPr>
              <a:t>хвилин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вечора</a:t>
            </a:r>
            <a:r>
              <a:rPr lang="ru-RU" sz="2800" i="1" dirty="0" smtClean="0">
                <a:latin typeface="Monotype Corsiva" pitchFamily="66" charset="0"/>
              </a:rPr>
              <a:t> 31 </a:t>
            </a:r>
            <a:r>
              <a:rPr lang="ru-RU" sz="2800" i="1" dirty="0" err="1" smtClean="0">
                <a:latin typeface="Monotype Corsiva" pitchFamily="66" charset="0"/>
              </a:rPr>
              <a:t>жовтня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поїзд</a:t>
            </a:r>
            <a:r>
              <a:rPr lang="ru-RU" sz="2800" i="1" dirty="0" smtClean="0">
                <a:latin typeface="Monotype Corsiva" pitchFamily="66" charset="0"/>
              </a:rPr>
              <a:t>, </a:t>
            </a:r>
            <a:r>
              <a:rPr lang="ru-RU" sz="2800" i="1" dirty="0" err="1" smtClean="0">
                <a:latin typeface="Monotype Corsiva" pitchFamily="66" charset="0"/>
              </a:rPr>
              <a:t>що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прямував</a:t>
            </a:r>
            <a:r>
              <a:rPr lang="ru-RU" sz="2800" i="1" dirty="0" smtClean="0">
                <a:latin typeface="Monotype Corsiva" pitchFamily="66" charset="0"/>
              </a:rPr>
              <a:t> у Ростов-на-Дону, </a:t>
            </a:r>
            <a:r>
              <a:rPr lang="ru-RU" sz="2800" i="1" dirty="0" err="1" smtClean="0">
                <a:latin typeface="Monotype Corsiva" pitchFamily="66" charset="0"/>
              </a:rPr>
              <a:t>прибув</a:t>
            </a:r>
            <a:r>
              <a:rPr lang="ru-RU" sz="2800" i="1" dirty="0" smtClean="0">
                <a:latin typeface="Monotype Corsiva" pitchFamily="66" charset="0"/>
              </a:rPr>
              <a:t> на </a:t>
            </a:r>
            <a:r>
              <a:rPr lang="ru-RU" sz="2800" i="1" dirty="0" err="1" smtClean="0">
                <a:latin typeface="Monotype Corsiva" pitchFamily="66" charset="0"/>
              </a:rPr>
              <a:t>станцію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Астапово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Рязансько-Уральської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залізниці</a:t>
            </a:r>
            <a:r>
              <a:rPr lang="ru-RU" sz="2800" i="1" dirty="0" smtClean="0">
                <a:latin typeface="Monotype Corsiva" pitchFamily="66" charset="0"/>
              </a:rPr>
              <a:t>. Толстой, у </a:t>
            </a:r>
            <a:r>
              <a:rPr lang="ru-RU" sz="2800" i="1" dirty="0" err="1" smtClean="0">
                <a:latin typeface="Monotype Corsiva" pitchFamily="66" charset="0"/>
              </a:rPr>
              <a:t>якого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піднялася</a:t>
            </a:r>
            <a:r>
              <a:rPr lang="ru-RU" sz="2800" i="1" dirty="0" smtClean="0">
                <a:latin typeface="Monotype Corsiva" pitchFamily="66" charset="0"/>
              </a:rPr>
              <a:t> температура, </a:t>
            </a:r>
            <a:r>
              <a:rPr lang="ru-RU" sz="2800" i="1" dirty="0" err="1" smtClean="0">
                <a:latin typeface="Monotype Corsiva" pitchFamily="66" charset="0"/>
              </a:rPr>
              <a:t>був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вимушений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зупинитися</a:t>
            </a:r>
            <a:r>
              <a:rPr lang="ru-RU" sz="2800" i="1" dirty="0" smtClean="0">
                <a:latin typeface="Monotype Corsiva" pitchFamily="66" charset="0"/>
              </a:rPr>
              <a:t> в </a:t>
            </a:r>
            <a:r>
              <a:rPr lang="ru-RU" sz="2800" i="1" dirty="0" err="1" smtClean="0">
                <a:latin typeface="Monotype Corsiva" pitchFamily="66" charset="0"/>
              </a:rPr>
              <a:t>будиночку</a:t>
            </a:r>
            <a:r>
              <a:rPr lang="ru-RU" sz="2800" i="1" dirty="0" smtClean="0">
                <a:latin typeface="Monotype Corsiva" pitchFamily="66" charset="0"/>
              </a:rPr>
              <a:t> начальника </a:t>
            </a:r>
            <a:r>
              <a:rPr lang="ru-RU" sz="2800" i="1" dirty="0" err="1" smtClean="0">
                <a:latin typeface="Monotype Corsiva" pitchFamily="66" charset="0"/>
              </a:rPr>
              <a:t>станції</a:t>
            </a:r>
            <a:r>
              <a:rPr lang="ru-RU" sz="2800" i="1" dirty="0" smtClean="0">
                <a:latin typeface="Monotype Corsiva" pitchFamily="66" charset="0"/>
              </a:rPr>
              <a:t>. </a:t>
            </a:r>
            <a:r>
              <a:rPr lang="ru-RU" sz="2800" i="1" dirty="0" err="1" smtClean="0">
                <a:latin typeface="Monotype Corsiva" pitchFamily="66" charset="0"/>
              </a:rPr>
              <a:t>Лікарі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визначили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запалення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легень</a:t>
            </a:r>
            <a:r>
              <a:rPr lang="ru-RU" sz="2800" i="1" dirty="0" smtClean="0">
                <a:latin typeface="Monotype Corsiva" pitchFamily="66" charset="0"/>
              </a:rPr>
              <a:t>. О 6.05 7 (20) листопада 1910 Толстой помер.</a:t>
            </a:r>
          </a:p>
          <a:p>
            <a:pPr algn="just"/>
            <a:endParaRPr lang="ru-RU" sz="2800" i="1" dirty="0" smtClean="0">
              <a:latin typeface="Monotype Corsiva" pitchFamily="66" charset="0"/>
            </a:endParaRPr>
          </a:p>
          <a:p>
            <a:pPr algn="just"/>
            <a:r>
              <a:rPr lang="ru-RU" sz="2800" i="1" dirty="0" smtClean="0">
                <a:latin typeface="Monotype Corsiva" pitchFamily="66" charset="0"/>
              </a:rPr>
              <a:t>10 (23) листопада 1910 року </a:t>
            </a:r>
            <a:r>
              <a:rPr lang="ru-RU" sz="2800" i="1" dirty="0" err="1" smtClean="0">
                <a:latin typeface="Monotype Corsiva" pitchFamily="66" charset="0"/>
              </a:rPr>
              <a:t>письменника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поховали</a:t>
            </a:r>
            <a:r>
              <a:rPr lang="ru-RU" sz="2800" i="1" dirty="0" smtClean="0">
                <a:latin typeface="Monotype Corsiva" pitchFamily="66" charset="0"/>
              </a:rPr>
              <a:t> в </a:t>
            </a:r>
            <a:r>
              <a:rPr lang="ru-RU" sz="2800" i="1" dirty="0" err="1" smtClean="0">
                <a:latin typeface="Monotype Corsiva" pitchFamily="66" charset="0"/>
              </a:rPr>
              <a:t>Ясній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Поляні</a:t>
            </a:r>
            <a:r>
              <a:rPr lang="ru-RU" sz="2800" i="1" dirty="0" smtClean="0">
                <a:latin typeface="Monotype Corsiva" pitchFamily="66" charset="0"/>
              </a:rPr>
              <a:t>, </a:t>
            </a:r>
            <a:r>
              <a:rPr lang="ru-RU" sz="2800" i="1" dirty="0" err="1" smtClean="0">
                <a:latin typeface="Monotype Corsiva" pitchFamily="66" charset="0"/>
              </a:rPr>
              <a:t>скраю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лісового</a:t>
            </a:r>
            <a:r>
              <a:rPr lang="ru-RU" sz="2800" i="1" dirty="0" smtClean="0">
                <a:latin typeface="Monotype Corsiva" pitchFamily="66" charset="0"/>
              </a:rPr>
              <a:t> яру, де в </a:t>
            </a:r>
            <a:r>
              <a:rPr lang="ru-RU" sz="2800" i="1" dirty="0" err="1" smtClean="0">
                <a:latin typeface="Monotype Corsiva" pitchFamily="66" charset="0"/>
              </a:rPr>
              <a:t>дитинстві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він</a:t>
            </a:r>
            <a:r>
              <a:rPr lang="ru-RU" sz="2800" i="1" dirty="0" smtClean="0">
                <a:latin typeface="Monotype Corsiva" pitchFamily="66" charset="0"/>
              </a:rPr>
              <a:t> разом </a:t>
            </a:r>
            <a:r>
              <a:rPr lang="ru-RU" sz="2800" i="1" dirty="0" err="1" smtClean="0">
                <a:latin typeface="Monotype Corsiva" pitchFamily="66" charset="0"/>
              </a:rPr>
              <a:t>із</a:t>
            </a:r>
            <a:r>
              <a:rPr lang="ru-RU" sz="2800" i="1" dirty="0" smtClean="0">
                <a:latin typeface="Monotype Corsiva" pitchFamily="66" charset="0"/>
              </a:rPr>
              <a:t> братом </a:t>
            </a:r>
            <a:r>
              <a:rPr lang="ru-RU" sz="2800" i="1" dirty="0" err="1" smtClean="0">
                <a:latin typeface="Monotype Corsiva" pitchFamily="66" charset="0"/>
              </a:rPr>
              <a:t>шукав</a:t>
            </a:r>
            <a:r>
              <a:rPr lang="ru-RU" sz="2800" i="1" dirty="0" smtClean="0">
                <a:latin typeface="Monotype Corsiva" pitchFamily="66" charset="0"/>
              </a:rPr>
              <a:t> «</a:t>
            </a:r>
            <a:r>
              <a:rPr lang="ru-RU" sz="2800" i="1" dirty="0" err="1" smtClean="0">
                <a:latin typeface="Monotype Corsiva" pitchFamily="66" charset="0"/>
              </a:rPr>
              <a:t>зелену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паличку</a:t>
            </a:r>
            <a:r>
              <a:rPr lang="ru-RU" sz="2800" i="1" dirty="0" smtClean="0">
                <a:latin typeface="Monotype Corsiva" pitchFamily="66" charset="0"/>
              </a:rPr>
              <a:t>», яка </a:t>
            </a:r>
            <a:r>
              <a:rPr lang="ru-RU" sz="2800" i="1" dirty="0" err="1" smtClean="0">
                <a:latin typeface="Monotype Corsiva" pitchFamily="66" charset="0"/>
              </a:rPr>
              <a:t>зберігала</a:t>
            </a:r>
            <a:r>
              <a:rPr lang="ru-RU" sz="2800" i="1" dirty="0" smtClean="0">
                <a:latin typeface="Monotype Corsiva" pitchFamily="66" charset="0"/>
              </a:rPr>
              <a:t> «секрет» </a:t>
            </a:r>
            <a:r>
              <a:rPr lang="ru-RU" sz="2800" i="1" dirty="0" err="1" smtClean="0">
                <a:latin typeface="Monotype Corsiva" pitchFamily="66" charset="0"/>
              </a:rPr>
              <a:t>ощасливлення</a:t>
            </a:r>
            <a:r>
              <a:rPr lang="ru-RU" sz="2800" i="1" dirty="0" smtClean="0">
                <a:latin typeface="Monotype Corsiva" pitchFamily="66" charset="0"/>
              </a:rPr>
              <a:t> </a:t>
            </a:r>
            <a:r>
              <a:rPr lang="ru-RU" sz="2800" i="1" dirty="0" err="1" smtClean="0">
                <a:latin typeface="Monotype Corsiva" pitchFamily="66" charset="0"/>
              </a:rPr>
              <a:t>всіх</a:t>
            </a:r>
            <a:r>
              <a:rPr lang="ru-RU" sz="2800" i="1" dirty="0" smtClean="0">
                <a:latin typeface="Monotype Corsiva" pitchFamily="66" charset="0"/>
              </a:rPr>
              <a:t> людей.</a:t>
            </a:r>
            <a:endParaRPr lang="uk-UA" sz="2800" i="1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298</TotalTime>
  <Words>1989</Words>
  <Application>Microsoft Office PowerPoint</Application>
  <PresentationFormat>Экран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DocMos</dc:creator>
  <cp:lastModifiedBy>DocMos</cp:lastModifiedBy>
  <cp:revision>32</cp:revision>
  <dcterms:created xsi:type="dcterms:W3CDTF">2013-01-22T12:57:41Z</dcterms:created>
  <dcterms:modified xsi:type="dcterms:W3CDTF">2013-01-23T20:49:46Z</dcterms:modified>
</cp:coreProperties>
</file>