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5" autoAdjust="0"/>
    <p:restoredTop sz="94689" autoAdjust="0"/>
  </p:normalViewPr>
  <p:slideViewPr>
    <p:cSldViewPr>
      <p:cViewPr varScale="1">
        <p:scale>
          <a:sx n="64" d="100"/>
          <a:sy n="64" d="100"/>
        </p:scale>
        <p:origin x="-9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48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3"/>
            <a:ext cx="7772400" cy="1470025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178592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A9E-95B4-428C-9062-48B6F94A2A93}" type="datetimeFigureOut">
              <a:rPr lang="ru-RU" smtClean="0"/>
              <a:t>12.02.2015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04F9-D724-456E-B9E6-D204C3A3BEB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A9E-95B4-428C-9062-48B6F94A2A93}" type="datetimeFigureOut">
              <a:rPr lang="ru-RU" smtClean="0"/>
              <a:t>12.02.2015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04F9-D724-456E-B9E6-D204C3A3BEB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A9E-95B4-428C-9062-48B6F94A2A93}" type="datetimeFigureOut">
              <a:rPr lang="ru-RU" smtClean="0"/>
              <a:t>12.02.2015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04F9-D724-456E-B9E6-D204C3A3BEB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A9E-95B4-428C-9062-48B6F94A2A93}" type="datetimeFigureOut">
              <a:rPr lang="ru-RU" smtClean="0"/>
              <a:t>12.02.2015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04F9-D724-456E-B9E6-D204C3A3BEB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A9E-95B4-428C-9062-48B6F94A2A93}" type="datetimeFigureOut">
              <a:rPr lang="ru-RU" smtClean="0"/>
              <a:t>12.02.2015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04F9-D724-456E-B9E6-D204C3A3BEB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A9E-95B4-428C-9062-48B6F94A2A93}" type="datetimeFigureOut">
              <a:rPr lang="ru-RU" smtClean="0"/>
              <a:t>12.02.2015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04F9-D724-456E-B9E6-D204C3A3BEB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A9E-95B4-428C-9062-48B6F94A2A93}" type="datetimeFigureOut">
              <a:rPr lang="ru-RU" smtClean="0"/>
              <a:t>12.02.2015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04F9-D724-456E-B9E6-D204C3A3BEB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A9E-95B4-428C-9062-48B6F94A2A93}" type="datetimeFigureOut">
              <a:rPr lang="ru-RU" smtClean="0"/>
              <a:t>12.02.2015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04F9-D724-456E-B9E6-D204C3A3BEB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A9E-95B4-428C-9062-48B6F94A2A93}" type="datetimeFigureOut">
              <a:rPr lang="ru-RU" smtClean="0"/>
              <a:t>12.02.2015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04F9-D724-456E-B9E6-D204C3A3BEB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A9E-95B4-428C-9062-48B6F94A2A93}" type="datetimeFigureOut">
              <a:rPr lang="ru-RU" smtClean="0"/>
              <a:t>12.02.2015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04F9-D724-456E-B9E6-D204C3A3BEB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A9E-95B4-428C-9062-48B6F94A2A93}" type="datetimeFigureOut">
              <a:rPr lang="ru-RU" smtClean="0"/>
              <a:t>12.02.2015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04F9-D724-456E-B9E6-D204C3A3BEB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  <a:solidFill>
            <a:srgbClr val="CC6600">
              <a:alpha val="14902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90A9E-95B4-428C-9062-48B6F94A2A93}" type="datetimeFigureOut">
              <a:rPr lang="ru-RU" smtClean="0"/>
              <a:t>12.02.2015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704F9-D724-456E-B9E6-D204C3A3BEB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CC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CC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CC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CC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CC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Шарль </a:t>
            </a:r>
            <a:r>
              <a:rPr lang="uk-UA" b="1" noProof="0" dirty="0" smtClean="0"/>
              <a:t>П'єр Бодлер</a:t>
            </a:r>
            <a:endParaRPr lang="uk-UA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Розмаїтого Дмитра, 10-А клас</a:t>
            </a:r>
            <a:endParaRPr lang="uk-UA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Біографія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Під час </a:t>
            </a:r>
            <a:r>
              <a:rPr lang="ru-RU" dirty="0" err="1" smtClean="0"/>
              <a:t>Лютневої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 1848 </a:t>
            </a:r>
            <a:r>
              <a:rPr lang="ru-RU" dirty="0" err="1" smtClean="0"/>
              <a:t>бореться</a:t>
            </a:r>
            <a:r>
              <a:rPr lang="ru-RU" dirty="0" smtClean="0"/>
              <a:t> на </a:t>
            </a:r>
            <a:r>
              <a:rPr lang="ru-RU" dirty="0" err="1" smtClean="0"/>
              <a:t>барикадах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королівських</a:t>
            </a:r>
            <a:r>
              <a:rPr lang="ru-RU" dirty="0" smtClean="0"/>
              <a:t> </a:t>
            </a:r>
            <a:r>
              <a:rPr lang="ru-RU" dirty="0" err="1" smtClean="0"/>
              <a:t>військ</a:t>
            </a:r>
            <a:r>
              <a:rPr lang="ru-RU" dirty="0" smtClean="0"/>
              <a:t>. В 1851 — в </a:t>
            </a:r>
            <a:r>
              <a:rPr lang="ru-RU" dirty="0" err="1" smtClean="0"/>
              <a:t>дні</a:t>
            </a:r>
            <a:r>
              <a:rPr lang="ru-RU" dirty="0" smtClean="0"/>
              <a:t> державного перевороту Наполеона ІІІ (</a:t>
            </a:r>
            <a:r>
              <a:rPr lang="ru-RU" dirty="0" err="1" smtClean="0"/>
              <a:t>грудень</a:t>
            </a:r>
            <a:r>
              <a:rPr lang="ru-RU" dirty="0" smtClean="0"/>
              <a:t> 1851) </a:t>
            </a:r>
            <a:r>
              <a:rPr lang="ru-RU" dirty="0" err="1" smtClean="0"/>
              <a:t>бере</a:t>
            </a:r>
            <a:r>
              <a:rPr lang="ru-RU" dirty="0" smtClean="0"/>
              <a:t> участь у </a:t>
            </a:r>
            <a:r>
              <a:rPr lang="ru-RU" dirty="0" err="1" smtClean="0"/>
              <a:t>вуличних</a:t>
            </a:r>
            <a:r>
              <a:rPr lang="ru-RU" dirty="0" smtClean="0"/>
              <a:t> боях.</a:t>
            </a:r>
          </a:p>
          <a:p>
            <a:r>
              <a:rPr lang="ru-RU" dirty="0" smtClean="0"/>
              <a:t>У 1850-их роках активно </a:t>
            </a:r>
            <a:r>
              <a:rPr lang="ru-RU" dirty="0" err="1" smtClean="0"/>
              <a:t>пропагує</a:t>
            </a:r>
            <a:r>
              <a:rPr lang="ru-RU" dirty="0" smtClean="0"/>
              <a:t> у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творчість</a:t>
            </a:r>
            <a:r>
              <a:rPr lang="ru-RU" dirty="0" smtClean="0"/>
              <a:t> </a:t>
            </a:r>
            <a:r>
              <a:rPr lang="ru-RU" dirty="0" err="1" smtClean="0"/>
              <a:t>Едгара</a:t>
            </a:r>
            <a:r>
              <a:rPr lang="ru-RU" dirty="0" smtClean="0"/>
              <a:t> По (</a:t>
            </a:r>
            <a:r>
              <a:rPr lang="ru-RU" dirty="0" err="1" smtClean="0"/>
              <a:t>переклади</a:t>
            </a:r>
            <a:r>
              <a:rPr lang="ru-RU" dirty="0" smtClean="0"/>
              <a:t>, </a:t>
            </a:r>
            <a:r>
              <a:rPr lang="ru-RU" dirty="0" err="1" smtClean="0"/>
              <a:t>дослідження</a:t>
            </a:r>
            <a:r>
              <a:rPr lang="ru-RU" dirty="0" smtClean="0"/>
              <a:t>).</a:t>
            </a:r>
            <a:endParaRPr lang="ru-RU" dirty="0" smtClean="0"/>
          </a:p>
        </p:txBody>
      </p:sp>
      <p:grpSp>
        <p:nvGrpSpPr>
          <p:cNvPr id="6" name="Группа 5"/>
          <p:cNvGrpSpPr/>
          <p:nvPr/>
        </p:nvGrpSpPr>
        <p:grpSpPr>
          <a:xfrm>
            <a:off x="5357819" y="1623519"/>
            <a:ext cx="3286148" cy="4531289"/>
            <a:chOff x="5357818" y="1623516"/>
            <a:chExt cx="3286148" cy="4531289"/>
          </a:xfrm>
        </p:grpSpPr>
        <p:pic>
          <p:nvPicPr>
            <p:cNvPr id="35842" name="Picture 2" descr="Эдгар По. Биографии Великих Писателей. Книги и прочая Литература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57818" y="1623516"/>
              <a:ext cx="3286148" cy="45312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Прямоугольник 4"/>
            <p:cNvSpPr/>
            <p:nvPr/>
          </p:nvSpPr>
          <p:spPr>
            <a:xfrm>
              <a:off x="5766534" y="5354437"/>
              <a:ext cx="252024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dirty="0" err="1" smtClean="0">
                  <a:solidFill>
                    <a:schemeClr val="bg1"/>
                  </a:solidFill>
                  <a:latin typeface="Arial Black" pitchFamily="34" charset="0"/>
                </a:rPr>
                <a:t>Едгар</a:t>
              </a:r>
              <a:r>
                <a:rPr lang="ru-RU" sz="3600" dirty="0" smtClean="0">
                  <a:solidFill>
                    <a:schemeClr val="bg1"/>
                  </a:solidFill>
                  <a:latin typeface="Arial Black" pitchFamily="34" charset="0"/>
                </a:rPr>
                <a:t> По</a:t>
              </a:r>
              <a:endParaRPr lang="uk-UA" sz="3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pic>
        <p:nvPicPr>
          <p:cNvPr id="35844" name="Picture 4" descr="&quot;max dunbar&quot; &quot; Search Results &quot; 3:AM Magaz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09" y="2285995"/>
            <a:ext cx="4500595" cy="2657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Біографія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25 </a:t>
            </a:r>
            <a:r>
              <a:rPr lang="ru-RU" dirty="0" err="1" smtClean="0"/>
              <a:t>червня</a:t>
            </a:r>
            <a:r>
              <a:rPr lang="ru-RU" dirty="0" smtClean="0"/>
              <a:t> 1857 </a:t>
            </a:r>
            <a:r>
              <a:rPr lang="ru-RU" dirty="0" err="1" smtClean="0"/>
              <a:t>Пуле-Малассі</a:t>
            </a:r>
            <a:r>
              <a:rPr lang="ru-RU" dirty="0" smtClean="0"/>
              <a:t> </a:t>
            </a:r>
            <a:r>
              <a:rPr lang="ru-RU" dirty="0" err="1" smtClean="0"/>
              <a:t>випускає</a:t>
            </a:r>
            <a:r>
              <a:rPr lang="ru-RU" dirty="0" smtClean="0"/>
              <a:t> </a:t>
            </a:r>
            <a:r>
              <a:rPr lang="ru-RU" dirty="0" err="1" smtClean="0"/>
              <a:t>поетичну</a:t>
            </a:r>
            <a:r>
              <a:rPr lang="ru-RU" dirty="0" smtClean="0"/>
              <a:t> </a:t>
            </a:r>
            <a:r>
              <a:rPr lang="ru-RU" dirty="0" err="1" smtClean="0"/>
              <a:t>збірку</a:t>
            </a:r>
            <a:r>
              <a:rPr lang="ru-RU" dirty="0" smtClean="0"/>
              <a:t> </a:t>
            </a:r>
            <a:r>
              <a:rPr lang="ru-RU" dirty="0" err="1" smtClean="0"/>
              <a:t>Бодлера</a:t>
            </a:r>
            <a:r>
              <a:rPr lang="ru-RU" dirty="0" smtClean="0"/>
              <a:t> </a:t>
            </a:r>
            <a:r>
              <a:rPr lang="ru-RU" i="1" dirty="0" smtClean="0"/>
              <a:t>«</a:t>
            </a:r>
            <a:r>
              <a:rPr lang="ru-RU" i="1" dirty="0" err="1" smtClean="0"/>
              <a:t>Квіти</a:t>
            </a:r>
            <a:r>
              <a:rPr lang="ru-RU" i="1" dirty="0" smtClean="0"/>
              <a:t> зла»</a:t>
            </a:r>
            <a:r>
              <a:rPr lang="ru-RU" dirty="0" smtClean="0"/>
              <a:t> (</a:t>
            </a:r>
            <a:r>
              <a:rPr lang="ru-RU" i="1" dirty="0" err="1" smtClean="0"/>
              <a:t>Fleurs</a:t>
            </a:r>
            <a:r>
              <a:rPr lang="ru-RU" i="1" dirty="0" smtClean="0"/>
              <a:t> </a:t>
            </a:r>
            <a:r>
              <a:rPr lang="ru-RU" i="1" dirty="0" err="1" smtClean="0"/>
              <a:t>du</a:t>
            </a:r>
            <a:r>
              <a:rPr lang="ru-RU" i="1" dirty="0" smtClean="0"/>
              <a:t> </a:t>
            </a:r>
            <a:r>
              <a:rPr lang="ru-RU" i="1" dirty="0" err="1" smtClean="0"/>
              <a:t>Mal</a:t>
            </a:r>
            <a:r>
              <a:rPr lang="ru-RU" dirty="0" smtClean="0"/>
              <a:t>), яка </a:t>
            </a:r>
            <a:r>
              <a:rPr lang="ru-RU" dirty="0" err="1" smtClean="0"/>
              <a:t>викликала</a:t>
            </a:r>
            <a:r>
              <a:rPr lang="ru-RU" dirty="0" smtClean="0"/>
              <a:t> </a:t>
            </a:r>
            <a:r>
              <a:rPr lang="ru-RU" dirty="0" err="1" smtClean="0"/>
              <a:t>гучний</a:t>
            </a:r>
            <a:r>
              <a:rPr lang="ru-RU" dirty="0" smtClean="0"/>
              <a:t> скандал. За </a:t>
            </a:r>
            <a:r>
              <a:rPr lang="ru-RU" dirty="0" err="1" smtClean="0"/>
              <a:t>рішенням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тираж </a:t>
            </a:r>
            <a:r>
              <a:rPr lang="ru-RU" dirty="0" err="1" smtClean="0"/>
              <a:t>було</a:t>
            </a:r>
            <a:r>
              <a:rPr lang="ru-RU" dirty="0" smtClean="0"/>
              <a:t> арештовано.21 </a:t>
            </a:r>
            <a:r>
              <a:rPr lang="ru-RU" dirty="0" err="1" smtClean="0"/>
              <a:t>серпня</a:t>
            </a:r>
            <a:r>
              <a:rPr lang="ru-RU" dirty="0" smtClean="0"/>
              <a:t> 1857 — «за образу </a:t>
            </a:r>
            <a:r>
              <a:rPr lang="ru-RU" dirty="0" err="1" smtClean="0"/>
              <a:t>суспільної</a:t>
            </a:r>
            <a:r>
              <a:rPr lang="ru-RU" dirty="0" smtClean="0"/>
              <a:t> </a:t>
            </a:r>
            <a:r>
              <a:rPr lang="ru-RU" dirty="0" err="1" smtClean="0"/>
              <a:t>моралі</a:t>
            </a:r>
            <a:r>
              <a:rPr lang="ru-RU" dirty="0" smtClean="0"/>
              <a:t>» </a:t>
            </a:r>
            <a:r>
              <a:rPr lang="ru-RU" dirty="0" err="1" smtClean="0"/>
              <a:t>Бодлер</a:t>
            </a:r>
            <a:r>
              <a:rPr lang="ru-RU" dirty="0" smtClean="0"/>
              <a:t> </a:t>
            </a:r>
            <a:r>
              <a:rPr lang="ru-RU" dirty="0" err="1" smtClean="0"/>
              <a:t>засуджений</a:t>
            </a:r>
            <a:r>
              <a:rPr lang="ru-RU" dirty="0" smtClean="0"/>
              <a:t> трибуналом департаменту Сена до штрафу 300 </a:t>
            </a:r>
            <a:r>
              <a:rPr lang="ru-RU" dirty="0" err="1" smtClean="0"/>
              <a:t>франків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до заборони шести </a:t>
            </a:r>
            <a:r>
              <a:rPr lang="ru-RU" dirty="0" err="1" smtClean="0"/>
              <a:t>найбільш</a:t>
            </a:r>
            <a:r>
              <a:rPr lang="ru-RU" dirty="0" smtClean="0"/>
              <a:t> «</a:t>
            </a:r>
            <a:r>
              <a:rPr lang="ru-RU" dirty="0" err="1" smtClean="0"/>
              <a:t>аморальних</a:t>
            </a:r>
            <a:r>
              <a:rPr lang="ru-RU" dirty="0" smtClean="0"/>
              <a:t>» </a:t>
            </a:r>
            <a:r>
              <a:rPr lang="ru-RU" dirty="0" err="1" smtClean="0"/>
              <a:t>поезій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pic>
        <p:nvPicPr>
          <p:cNvPr id="34818" name="Picture 2" descr="Немецкий художник-символист Carlos Schwabe (1877 - 1926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6517" y="571500"/>
            <a:ext cx="3990975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Біографія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 1860 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опубліковано</a:t>
            </a:r>
            <a:r>
              <a:rPr lang="ru-RU" dirty="0" smtClean="0"/>
              <a:t> </a:t>
            </a:r>
            <a:r>
              <a:rPr lang="ru-RU" dirty="0" err="1" smtClean="0"/>
              <a:t>збірку</a:t>
            </a:r>
            <a:r>
              <a:rPr lang="ru-RU" dirty="0" smtClean="0"/>
              <a:t> коротких </a:t>
            </a:r>
            <a:r>
              <a:rPr lang="ru-RU" dirty="0" err="1" smtClean="0"/>
              <a:t>художньо-філософських</a:t>
            </a:r>
            <a:r>
              <a:rPr lang="ru-RU" dirty="0" smtClean="0"/>
              <a:t> </a:t>
            </a:r>
            <a:r>
              <a:rPr lang="ru-RU" dirty="0" err="1" smtClean="0"/>
              <a:t>есе</a:t>
            </a:r>
            <a:r>
              <a:rPr lang="ru-RU" dirty="0" smtClean="0"/>
              <a:t> «</a:t>
            </a:r>
            <a:r>
              <a:rPr lang="ru-RU" dirty="0" err="1" smtClean="0"/>
              <a:t>Штучний</a:t>
            </a:r>
            <a:r>
              <a:rPr lang="ru-RU" dirty="0" smtClean="0"/>
              <a:t> рай» (</a:t>
            </a:r>
            <a:r>
              <a:rPr lang="es-ES" i="1" dirty="0" smtClean="0"/>
              <a:t>Paradis artificiels</a:t>
            </a:r>
            <a:r>
              <a:rPr lang="es-ES" dirty="0" smtClean="0"/>
              <a:t>). </a:t>
            </a:r>
            <a:r>
              <a:rPr lang="ru-RU" dirty="0" smtClean="0"/>
              <a:t>У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збірці</a:t>
            </a:r>
            <a:r>
              <a:rPr lang="ru-RU" dirty="0" smtClean="0"/>
              <a:t> </a:t>
            </a:r>
            <a:r>
              <a:rPr lang="ru-RU" dirty="0" err="1" smtClean="0"/>
              <a:t>Бодлер</a:t>
            </a:r>
            <a:r>
              <a:rPr lang="ru-RU" dirty="0" smtClean="0"/>
              <a:t> </a:t>
            </a:r>
            <a:r>
              <a:rPr lang="ru-RU" dirty="0" err="1" smtClean="0"/>
              <a:t>досліджує</a:t>
            </a:r>
            <a:r>
              <a:rPr lang="ru-RU" dirty="0" smtClean="0"/>
              <a:t> проблему </a:t>
            </a:r>
            <a:r>
              <a:rPr lang="ru-RU" dirty="0" err="1" smtClean="0"/>
              <a:t>впливу</a:t>
            </a:r>
            <a:r>
              <a:rPr lang="ru-RU" dirty="0" smtClean="0"/>
              <a:t> на </a:t>
            </a:r>
            <a:r>
              <a:rPr lang="ru-RU" dirty="0" err="1" smtClean="0"/>
              <a:t>людину</a:t>
            </a:r>
            <a:r>
              <a:rPr lang="ru-RU" dirty="0" smtClean="0"/>
              <a:t> </a:t>
            </a:r>
            <a:r>
              <a:rPr lang="ru-RU" dirty="0" err="1" smtClean="0"/>
              <a:t>збуджуючих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: </a:t>
            </a:r>
            <a:r>
              <a:rPr lang="ru-RU" dirty="0" smtClean="0"/>
              <a:t>вина,</a:t>
            </a:r>
            <a:r>
              <a:rPr lang="ru-RU" dirty="0" smtClean="0"/>
              <a:t> гашишу </a:t>
            </a:r>
            <a:r>
              <a:rPr lang="ru-RU" dirty="0" err="1" smtClean="0"/>
              <a:t>й</a:t>
            </a:r>
            <a:r>
              <a:rPr lang="ru-RU" dirty="0" smtClean="0"/>
              <a:t> </a:t>
            </a:r>
            <a:r>
              <a:rPr lang="ru-RU" dirty="0" err="1" smtClean="0"/>
              <a:t>опіуму</a:t>
            </a:r>
            <a:r>
              <a:rPr lang="ru-RU" dirty="0" smtClean="0"/>
              <a:t>. </a:t>
            </a:r>
            <a:r>
              <a:rPr lang="ru-RU" dirty="0" err="1" smtClean="0"/>
              <a:t>Вихваляючи</a:t>
            </a:r>
            <a:r>
              <a:rPr lang="ru-RU" dirty="0" smtClean="0"/>
              <a:t> вино,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засуджує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наркотичних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 На </a:t>
            </a:r>
            <a:r>
              <a:rPr lang="ru-RU" dirty="0" err="1" smtClean="0"/>
              <a:t>його</a:t>
            </a:r>
            <a:r>
              <a:rPr lang="ru-RU" dirty="0" smtClean="0"/>
              <a:t> думку, художник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 </a:t>
            </a:r>
            <a:r>
              <a:rPr lang="ru-RU" dirty="0" err="1" smtClean="0"/>
              <a:t>обдарований</a:t>
            </a:r>
            <a:r>
              <a:rPr lang="ru-RU" dirty="0" smtClean="0"/>
              <a:t> </a:t>
            </a:r>
            <a:r>
              <a:rPr lang="ru-RU" dirty="0" err="1" smtClean="0"/>
              <a:t>поетичною</a:t>
            </a:r>
            <a:r>
              <a:rPr lang="ru-RU" dirty="0" smtClean="0"/>
              <a:t> </a:t>
            </a:r>
            <a:r>
              <a:rPr lang="ru-RU" dirty="0" err="1" smtClean="0"/>
              <a:t>уявою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має</a:t>
            </a:r>
            <a:r>
              <a:rPr lang="ru-RU" dirty="0" smtClean="0"/>
              <a:t> потреби в штучному </a:t>
            </a:r>
            <a:r>
              <a:rPr lang="ru-RU" dirty="0" err="1" smtClean="0"/>
              <a:t>створенні</a:t>
            </a:r>
            <a:r>
              <a:rPr lang="ru-RU" dirty="0" smtClean="0"/>
              <a:t> </a:t>
            </a:r>
            <a:r>
              <a:rPr lang="ru-RU" dirty="0" err="1" smtClean="0"/>
              <a:t>образів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36866" name="Picture 2" descr="Искусственный рай. Двери восприятия - Шарль Бодлер, Олдос Хаксли БукРивер - читайте бумажные книги бесплатно. Поменять, подари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3" y="62844"/>
            <a:ext cx="4429156" cy="673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Біографія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У 1861 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вийшло</a:t>
            </a:r>
            <a:r>
              <a:rPr lang="ru-RU" dirty="0" smtClean="0"/>
              <a:t> друге </a:t>
            </a:r>
            <a:r>
              <a:rPr lang="ru-RU" dirty="0" err="1" smtClean="0"/>
              <a:t>видання</a:t>
            </a:r>
            <a:r>
              <a:rPr lang="ru-RU" dirty="0" smtClean="0"/>
              <a:t> «</a:t>
            </a:r>
            <a:r>
              <a:rPr lang="ru-RU" dirty="0" err="1" smtClean="0"/>
              <a:t>Квітів</a:t>
            </a:r>
            <a:r>
              <a:rPr lang="ru-RU" dirty="0" smtClean="0"/>
              <a:t> Зла», </a:t>
            </a:r>
            <a:r>
              <a:rPr lang="ru-RU" dirty="0" err="1" smtClean="0"/>
              <a:t>останнє</a:t>
            </a:r>
            <a:r>
              <a:rPr lang="ru-RU" dirty="0" smtClean="0"/>
              <a:t> при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поета</a:t>
            </a:r>
            <a:r>
              <a:rPr lang="ru-RU" dirty="0" smtClean="0"/>
              <a:t>, до складу </a:t>
            </a:r>
            <a:r>
              <a:rPr lang="ru-RU" dirty="0" err="1" smtClean="0"/>
              <a:t>якого</a:t>
            </a:r>
            <a:r>
              <a:rPr lang="ru-RU" dirty="0" smtClean="0"/>
              <a:t> включено </a:t>
            </a:r>
            <a:r>
              <a:rPr lang="ru-RU" dirty="0" err="1" smtClean="0"/>
              <a:t>тридцять</a:t>
            </a:r>
            <a:r>
              <a:rPr lang="ru-RU" dirty="0" smtClean="0"/>
              <a:t> </a:t>
            </a:r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віршів</a:t>
            </a:r>
            <a:r>
              <a:rPr lang="ru-RU" dirty="0" smtClean="0"/>
              <a:t>. </a:t>
            </a:r>
            <a:r>
              <a:rPr lang="ru-RU" dirty="0" err="1" smtClean="0"/>
              <a:t>Спроба</a:t>
            </a:r>
            <a:r>
              <a:rPr lang="ru-RU" dirty="0" smtClean="0"/>
              <a:t> </a:t>
            </a:r>
            <a:r>
              <a:rPr lang="ru-RU" dirty="0" err="1" smtClean="0"/>
              <a:t>здійснити</a:t>
            </a:r>
            <a:r>
              <a:rPr lang="ru-RU" dirty="0" smtClean="0"/>
              <a:t> </a:t>
            </a:r>
            <a:r>
              <a:rPr lang="ru-RU" dirty="0" err="1" smtClean="0"/>
              <a:t>третє</a:t>
            </a:r>
            <a:r>
              <a:rPr lang="ru-RU" dirty="0" smtClean="0"/>
              <a:t> </a:t>
            </a:r>
            <a:r>
              <a:rPr lang="ru-RU" dirty="0" err="1" smtClean="0"/>
              <a:t>видання</a:t>
            </a:r>
            <a:r>
              <a:rPr lang="ru-RU" dirty="0" smtClean="0"/>
              <a:t> «</a:t>
            </a:r>
            <a:r>
              <a:rPr lang="ru-RU" dirty="0" err="1" smtClean="0"/>
              <a:t>Квітів</a:t>
            </a:r>
            <a:r>
              <a:rPr lang="ru-RU" dirty="0" smtClean="0"/>
              <a:t> зла» </a:t>
            </a:r>
            <a:r>
              <a:rPr lang="ru-RU" dirty="0" err="1" smtClean="0"/>
              <a:t>наштовхується</a:t>
            </a:r>
            <a:r>
              <a:rPr lang="ru-RU" dirty="0" smtClean="0"/>
              <a:t> на </a:t>
            </a:r>
            <a:r>
              <a:rPr lang="ru-RU" dirty="0" err="1" smtClean="0"/>
              <a:t>відмову</a:t>
            </a:r>
            <a:r>
              <a:rPr lang="ru-RU" dirty="0" smtClean="0"/>
              <a:t>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видавничих</a:t>
            </a:r>
            <a:r>
              <a:rPr lang="ru-RU" dirty="0" smtClean="0"/>
              <a:t> </a:t>
            </a:r>
            <a:r>
              <a:rPr lang="ru-RU" dirty="0" err="1" smtClean="0"/>
              <a:t>будинків</a:t>
            </a:r>
            <a:r>
              <a:rPr lang="ru-RU" dirty="0" smtClean="0"/>
              <a:t> </a:t>
            </a:r>
            <a:r>
              <a:rPr lang="ru-RU" dirty="0" err="1" smtClean="0"/>
              <a:t>Леві</a:t>
            </a:r>
            <a:r>
              <a:rPr lang="ru-RU" dirty="0" smtClean="0"/>
              <a:t>, </a:t>
            </a:r>
            <a:r>
              <a:rPr lang="ru-RU" dirty="0" err="1" smtClean="0"/>
              <a:t>Гарн'є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Етцеля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Незабаром</a:t>
            </a:r>
            <a:r>
              <a:rPr lang="ru-RU" dirty="0" smtClean="0"/>
              <a:t> </a:t>
            </a:r>
            <a:r>
              <a:rPr lang="ru-RU" dirty="0" err="1" smtClean="0"/>
              <a:t>Бодлер</a:t>
            </a:r>
            <a:r>
              <a:rPr lang="ru-RU" dirty="0" smtClean="0"/>
              <a:t> </a:t>
            </a:r>
            <a:r>
              <a:rPr lang="ru-RU" dirty="0" err="1" smtClean="0"/>
              <a:t>висуває</a:t>
            </a:r>
            <a:r>
              <a:rPr lang="ru-RU" dirty="0" smtClean="0"/>
              <a:t> свою кандидатуру у </a:t>
            </a:r>
            <a:r>
              <a:rPr lang="ru-RU" dirty="0" err="1" smtClean="0"/>
              <a:t>Французьку</a:t>
            </a:r>
            <a:r>
              <a:rPr lang="ru-RU" dirty="0" smtClean="0"/>
              <a:t> </a:t>
            </a:r>
            <a:r>
              <a:rPr lang="ru-RU" dirty="0" err="1" smtClean="0"/>
              <a:t>академію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знімає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, </a:t>
            </a:r>
            <a:r>
              <a:rPr lang="ru-RU" dirty="0" err="1" smtClean="0"/>
              <a:t>вважаючи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вчинок</a:t>
            </a:r>
            <a:r>
              <a:rPr lang="ru-RU" dirty="0" smtClean="0"/>
              <a:t> </a:t>
            </a:r>
            <a:r>
              <a:rPr lang="ru-RU" dirty="0" err="1" smtClean="0"/>
              <a:t>негідним</a:t>
            </a:r>
            <a:r>
              <a:rPr lang="ru-RU" dirty="0" smtClean="0"/>
              <a:t> </a:t>
            </a:r>
            <a:r>
              <a:rPr lang="ru-RU" dirty="0" err="1" smtClean="0"/>
              <a:t>поета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pic>
        <p:nvPicPr>
          <p:cNvPr id="37890" name="Picture 2" descr="страница 37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706" y="383875"/>
            <a:ext cx="4500595" cy="6090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Біографія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Незабаром</a:t>
            </a:r>
            <a:r>
              <a:rPr lang="ru-RU" dirty="0" smtClean="0"/>
              <a:t> </a:t>
            </a:r>
            <a:r>
              <a:rPr lang="ru-RU" dirty="0" err="1" smtClean="0"/>
              <a:t>Бодлер</a:t>
            </a:r>
            <a:r>
              <a:rPr lang="ru-RU" dirty="0" smtClean="0"/>
              <a:t> </a:t>
            </a:r>
            <a:r>
              <a:rPr lang="ru-RU" dirty="0" err="1" smtClean="0"/>
              <a:t>висуває</a:t>
            </a:r>
            <a:r>
              <a:rPr lang="ru-RU" dirty="0" smtClean="0"/>
              <a:t> свою кандидатуру у </a:t>
            </a:r>
            <a:r>
              <a:rPr lang="ru-RU" dirty="0" err="1" smtClean="0"/>
              <a:t>Французьку</a:t>
            </a:r>
            <a:r>
              <a:rPr lang="ru-RU" dirty="0" smtClean="0"/>
              <a:t> </a:t>
            </a:r>
            <a:r>
              <a:rPr lang="ru-RU" dirty="0" err="1" smtClean="0"/>
              <a:t>академію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знімає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, </a:t>
            </a:r>
            <a:r>
              <a:rPr lang="ru-RU" dirty="0" err="1" smtClean="0"/>
              <a:t>вважаючи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вчинок</a:t>
            </a:r>
            <a:r>
              <a:rPr lang="ru-RU" dirty="0" smtClean="0"/>
              <a:t> </a:t>
            </a:r>
            <a:r>
              <a:rPr lang="ru-RU" dirty="0" err="1" smtClean="0"/>
              <a:t>негідним</a:t>
            </a:r>
            <a:r>
              <a:rPr lang="ru-RU" dirty="0" smtClean="0"/>
              <a:t> </a:t>
            </a:r>
            <a:r>
              <a:rPr lang="ru-RU" dirty="0" err="1" smtClean="0"/>
              <a:t>поета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smtClean="0"/>
              <a:t>1864 журнал «</a:t>
            </a:r>
            <a:r>
              <a:rPr lang="ru-RU" dirty="0" err="1" smtClean="0"/>
              <a:t>Фігаро</a:t>
            </a:r>
            <a:r>
              <a:rPr lang="ru-RU" dirty="0" smtClean="0"/>
              <a:t>» (</a:t>
            </a:r>
            <a:r>
              <a:rPr lang="es-ES" i="1" dirty="0" smtClean="0"/>
              <a:t>Figaro</a:t>
            </a:r>
            <a:r>
              <a:rPr lang="es-ES" dirty="0" smtClean="0"/>
              <a:t>) </a:t>
            </a:r>
            <a:r>
              <a:rPr lang="ru-RU" dirty="0" err="1" smtClean="0"/>
              <a:t>опублікував</a:t>
            </a:r>
            <a:r>
              <a:rPr lang="ru-RU" dirty="0" smtClean="0"/>
              <a:t> </a:t>
            </a:r>
            <a:r>
              <a:rPr lang="ru-RU" dirty="0" err="1" smtClean="0"/>
              <a:t>шість</a:t>
            </a:r>
            <a:r>
              <a:rPr lang="ru-RU" dirty="0" smtClean="0"/>
              <a:t> поем у </a:t>
            </a:r>
            <a:r>
              <a:rPr lang="ru-RU" dirty="0" err="1" smtClean="0"/>
              <a:t>прозі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заголовком «</a:t>
            </a:r>
            <a:r>
              <a:rPr lang="ru-RU" dirty="0" err="1" smtClean="0"/>
              <a:t>Паризький</a:t>
            </a:r>
            <a:r>
              <a:rPr lang="ru-RU" dirty="0" smtClean="0"/>
              <a:t> </a:t>
            </a:r>
            <a:r>
              <a:rPr lang="ru-RU" dirty="0" err="1" smtClean="0"/>
              <a:t>сплін</a:t>
            </a:r>
            <a:r>
              <a:rPr lang="ru-RU" dirty="0" smtClean="0"/>
              <a:t>» (</a:t>
            </a:r>
            <a:r>
              <a:rPr lang="es-ES" i="1" dirty="0" smtClean="0"/>
              <a:t>Spleen de Paris</a:t>
            </a:r>
            <a:r>
              <a:rPr lang="es-ES" dirty="0" smtClean="0"/>
              <a:t>). </a:t>
            </a:r>
            <a:r>
              <a:rPr lang="ru-RU" dirty="0" smtClean="0"/>
              <a:t>У </a:t>
            </a:r>
            <a:r>
              <a:rPr lang="ru-RU" dirty="0" err="1" smtClean="0"/>
              <a:t>квітні</a:t>
            </a:r>
            <a:r>
              <a:rPr lang="ru-RU" dirty="0" smtClean="0"/>
              <a:t> </a:t>
            </a:r>
            <a:r>
              <a:rPr lang="ru-RU" dirty="0" smtClean="0"/>
              <a:t>1864 </a:t>
            </a:r>
            <a:r>
              <a:rPr lang="ru-RU" dirty="0" err="1" smtClean="0"/>
              <a:t>Бодлер</a:t>
            </a:r>
            <a:r>
              <a:rPr lang="ru-RU" dirty="0" smtClean="0"/>
              <a:t>, </a:t>
            </a:r>
            <a:r>
              <a:rPr lang="ru-RU" dirty="0" err="1" smtClean="0"/>
              <a:t>рятуючись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кредиторів</a:t>
            </a:r>
            <a:r>
              <a:rPr lang="ru-RU" dirty="0" smtClean="0"/>
              <a:t>, </a:t>
            </a:r>
            <a:r>
              <a:rPr lang="ru-RU" dirty="0" err="1" smtClean="0"/>
              <a:t>поїхав</a:t>
            </a:r>
            <a:r>
              <a:rPr lang="ru-RU" dirty="0" smtClean="0"/>
              <a:t> до </a:t>
            </a:r>
            <a:r>
              <a:rPr lang="ru-RU" dirty="0" smtClean="0"/>
              <a:t>Брюсселю, </a:t>
            </a:r>
            <a:r>
              <a:rPr lang="ru-RU" dirty="0" smtClean="0"/>
              <a:t>де </a:t>
            </a:r>
            <a:r>
              <a:rPr lang="ru-RU" dirty="0" err="1" smtClean="0"/>
              <a:t>сподівався</a:t>
            </a:r>
            <a:r>
              <a:rPr lang="ru-RU" dirty="0" smtClean="0"/>
              <a:t> </a:t>
            </a:r>
            <a:r>
              <a:rPr lang="ru-RU" dirty="0" err="1" smtClean="0"/>
              <a:t>заробити</a:t>
            </a:r>
            <a:r>
              <a:rPr lang="ru-RU" dirty="0" smtClean="0"/>
              <a:t> на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проводячи</a:t>
            </a:r>
            <a:r>
              <a:rPr lang="ru-RU" dirty="0" smtClean="0"/>
              <a:t> </a:t>
            </a:r>
            <a:r>
              <a:rPr lang="ru-RU" dirty="0" err="1" smtClean="0"/>
              <a:t>лекції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літературно-художні</a:t>
            </a:r>
            <a:r>
              <a:rPr lang="ru-RU" dirty="0" smtClean="0"/>
              <a:t> теми,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лекції</a:t>
            </a:r>
            <a:r>
              <a:rPr lang="ru-RU" dirty="0" smtClean="0"/>
              <a:t> не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успіху</a:t>
            </a:r>
            <a:r>
              <a:rPr lang="ru-RU" dirty="0" smtClean="0"/>
              <a:t> у </a:t>
            </a:r>
            <a:r>
              <a:rPr lang="ru-RU" dirty="0" err="1" smtClean="0"/>
              <a:t>бельгійської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-12" y="321459"/>
            <a:ext cx="9144027" cy="6254203"/>
            <a:chOff x="-13" y="321459"/>
            <a:chExt cx="9144027" cy="6254202"/>
          </a:xfrm>
        </p:grpSpPr>
        <p:pic>
          <p:nvPicPr>
            <p:cNvPr id="38914" name="Picture 2" descr="http://upload.wikimedia.org/wikipedia/commons/thumb/d/d1/Institut_de_France_-_Acad%C3%A9mie_fran%C3%A7aise_et_pont_des_Arts.jpg/1024px-Institut_de_France_-_Acad%C3%A9mie_fran%C3%A7aise_et_pont_des_Art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3" y="321459"/>
              <a:ext cx="9144027" cy="62150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Прямоугольник 4"/>
            <p:cNvSpPr/>
            <p:nvPr/>
          </p:nvSpPr>
          <p:spPr>
            <a:xfrm>
              <a:off x="1635138" y="5929330"/>
              <a:ext cx="587372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3600" dirty="0">
                  <a:solidFill>
                    <a:schemeClr val="bg1"/>
                  </a:solidFill>
                  <a:latin typeface="Arial Black" pitchFamily="34" charset="0"/>
                </a:rPr>
                <a:t>Французька академія</a:t>
              </a: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Біографія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 1865 у </a:t>
            </a:r>
            <a:r>
              <a:rPr lang="ru-RU" dirty="0" err="1" smtClean="0"/>
              <a:t>Бодлера</a:t>
            </a:r>
            <a:r>
              <a:rPr lang="ru-RU" dirty="0" smtClean="0"/>
              <a:t> </a:t>
            </a:r>
            <a:r>
              <a:rPr lang="ru-RU" dirty="0" err="1" smtClean="0"/>
              <a:t>з'явилися</a:t>
            </a:r>
            <a:r>
              <a:rPr lang="ru-RU" dirty="0" smtClean="0"/>
              <a:t> </a:t>
            </a:r>
            <a:r>
              <a:rPr lang="ru-RU" dirty="0" err="1" smtClean="0"/>
              <a:t>симптоми</a:t>
            </a:r>
            <a:r>
              <a:rPr lang="ru-RU" dirty="0" smtClean="0"/>
              <a:t> </a:t>
            </a:r>
            <a:r>
              <a:rPr lang="ru-RU" dirty="0" err="1" smtClean="0"/>
              <a:t>паралічу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, як </a:t>
            </a:r>
            <a:r>
              <a:rPr lang="ru-RU" dirty="0" err="1" smtClean="0"/>
              <a:t>наслідок</a:t>
            </a:r>
            <a:r>
              <a:rPr lang="ru-RU" dirty="0" smtClean="0"/>
              <a:t> </a:t>
            </a:r>
            <a:r>
              <a:rPr lang="ru-RU" dirty="0" err="1" smtClean="0"/>
              <a:t>важкої</a:t>
            </a:r>
            <a:r>
              <a:rPr lang="ru-RU" dirty="0" smtClean="0"/>
              <a:t> </a:t>
            </a:r>
            <a:r>
              <a:rPr lang="ru-RU" dirty="0" err="1" smtClean="0"/>
              <a:t>стадії</a:t>
            </a:r>
            <a:r>
              <a:rPr lang="ru-RU" dirty="0" smtClean="0"/>
              <a:t> </a:t>
            </a:r>
            <a:r>
              <a:rPr lang="ru-RU" dirty="0" err="1" smtClean="0"/>
              <a:t>сифілісу</a:t>
            </a:r>
            <a:r>
              <a:rPr lang="ru-RU" dirty="0" smtClean="0"/>
              <a:t>. В 1866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серцевого</a:t>
            </a:r>
            <a:r>
              <a:rPr lang="ru-RU" dirty="0" smtClean="0"/>
              <a:t> нападу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відвозить</a:t>
            </a:r>
            <a:r>
              <a:rPr lang="ru-RU" dirty="0" smtClean="0"/>
              <a:t> </a:t>
            </a:r>
            <a:r>
              <a:rPr lang="ru-RU" dirty="0" err="1" smtClean="0"/>
              <a:t>Бодлера</a:t>
            </a:r>
            <a:r>
              <a:rPr lang="ru-RU" dirty="0" smtClean="0"/>
              <a:t> в Париж в </a:t>
            </a:r>
            <a:r>
              <a:rPr lang="ru-RU" dirty="0" err="1" smtClean="0"/>
              <a:t>лікарню</a:t>
            </a:r>
            <a:r>
              <a:rPr lang="ru-RU" dirty="0" smtClean="0"/>
              <a:t> </a:t>
            </a:r>
            <a:r>
              <a:rPr lang="ru-RU" dirty="0" err="1" smtClean="0"/>
              <a:t>лікаря</a:t>
            </a:r>
            <a:r>
              <a:rPr lang="ru-RU" dirty="0" smtClean="0"/>
              <a:t> </a:t>
            </a:r>
            <a:r>
              <a:rPr lang="ru-RU" dirty="0" err="1" smtClean="0"/>
              <a:t>Дюваля</a:t>
            </a:r>
            <a:r>
              <a:rPr lang="ru-RU" dirty="0" smtClean="0"/>
              <a:t>. 31 </a:t>
            </a:r>
            <a:r>
              <a:rPr lang="ru-RU" dirty="0" err="1" smtClean="0"/>
              <a:t>серпня</a:t>
            </a:r>
            <a:r>
              <a:rPr lang="ru-RU" dirty="0" smtClean="0"/>
              <a:t> 1867 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довгої</a:t>
            </a:r>
            <a:r>
              <a:rPr lang="ru-RU" dirty="0" smtClean="0"/>
              <a:t> </a:t>
            </a:r>
            <a:r>
              <a:rPr lang="ru-RU" dirty="0" err="1" smtClean="0"/>
              <a:t>агонії</a:t>
            </a:r>
            <a:r>
              <a:rPr lang="ru-RU" dirty="0" smtClean="0"/>
              <a:t> </a:t>
            </a:r>
            <a:r>
              <a:rPr lang="ru-RU" dirty="0" err="1" smtClean="0"/>
              <a:t>Бодлер</a:t>
            </a:r>
            <a:r>
              <a:rPr lang="ru-RU" dirty="0" smtClean="0"/>
              <a:t> помер на руках </a:t>
            </a:r>
            <a:r>
              <a:rPr lang="ru-RU" dirty="0" err="1" smtClean="0"/>
              <a:t>матері</a:t>
            </a:r>
            <a:r>
              <a:rPr lang="ru-RU" dirty="0" smtClean="0"/>
              <a:t>. </a:t>
            </a:r>
            <a:r>
              <a:rPr lang="ru-RU" dirty="0" err="1" smtClean="0"/>
              <a:t>Похований</a:t>
            </a:r>
            <a:r>
              <a:rPr lang="ru-RU" dirty="0" smtClean="0"/>
              <a:t> 2 </a:t>
            </a:r>
            <a:r>
              <a:rPr lang="ru-RU" dirty="0" err="1" smtClean="0"/>
              <a:t>вересня</a:t>
            </a:r>
            <a:r>
              <a:rPr lang="ru-RU" dirty="0" smtClean="0"/>
              <a:t> на </a:t>
            </a:r>
            <a:r>
              <a:rPr lang="ru-RU" dirty="0" err="1" smtClean="0"/>
              <a:t>цвинтарі</a:t>
            </a:r>
            <a:r>
              <a:rPr lang="ru-RU" dirty="0" smtClean="0"/>
              <a:t> </a:t>
            </a:r>
            <a:r>
              <a:rPr lang="ru-RU" dirty="0" err="1" smtClean="0"/>
              <a:t>Монпарнасс</a:t>
            </a:r>
            <a:r>
              <a:rPr lang="ru-RU" dirty="0" smtClean="0"/>
              <a:t> у </a:t>
            </a:r>
            <a:r>
              <a:rPr lang="ru-RU" dirty="0" err="1" smtClean="0"/>
              <a:t>Парижі</a:t>
            </a:r>
            <a:r>
              <a:rPr lang="ru-RU" dirty="0" smtClean="0"/>
              <a:t>. В </a:t>
            </a:r>
            <a:r>
              <a:rPr lang="ru-RU" dirty="0" err="1" smtClean="0"/>
              <a:t>останню</a:t>
            </a:r>
            <a:r>
              <a:rPr lang="ru-RU" dirty="0" smtClean="0"/>
              <a:t> путь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проводжала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невелика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друзів</a:t>
            </a:r>
            <a:r>
              <a:rPr lang="ru-RU" dirty="0" smtClean="0"/>
              <a:t> (П.Верлен, Т. де </a:t>
            </a:r>
            <a:r>
              <a:rPr lang="ru-RU" dirty="0" err="1" smtClean="0"/>
              <a:t>Банвіль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.).</a:t>
            </a:r>
            <a:endParaRPr lang="uk-UA" dirty="0"/>
          </a:p>
        </p:txBody>
      </p:sp>
      <p:pic>
        <p:nvPicPr>
          <p:cNvPr id="39938" name="Picture 2" descr="каржа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1" y="0"/>
            <a:ext cx="5286384" cy="6858000"/>
          </a:xfrm>
          <a:prstGeom prst="rect">
            <a:avLst/>
          </a:prstGeom>
          <a:noFill/>
        </p:spPr>
      </p:pic>
      <p:pic>
        <p:nvPicPr>
          <p:cNvPr id="39940" name="Picture 4" descr="Charles Baudelaire Picture Gallery - Photo Gallery - Images"/>
          <p:cNvPicPr>
            <a:picLocks noChangeAspect="1" noChangeArrowheads="1"/>
          </p:cNvPicPr>
          <p:nvPr/>
        </p:nvPicPr>
        <p:blipFill>
          <a:blip r:embed="rId3"/>
          <a:srcRect l="23750" t="8475" r="41875" b="1129"/>
          <a:stretch>
            <a:fillRect/>
          </a:stretch>
        </p:blipFill>
        <p:spPr bwMode="auto">
          <a:xfrm>
            <a:off x="3" y="1"/>
            <a:ext cx="3929059" cy="6857991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Біографія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1868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видавничий</a:t>
            </a:r>
            <a:r>
              <a:rPr lang="ru-RU" dirty="0" smtClean="0"/>
              <a:t> </a:t>
            </a:r>
            <a:r>
              <a:rPr lang="ru-RU" dirty="0" err="1" smtClean="0"/>
              <a:t>будинок</a:t>
            </a:r>
            <a:r>
              <a:rPr lang="ru-RU" dirty="0" smtClean="0"/>
              <a:t> </a:t>
            </a:r>
            <a:r>
              <a:rPr lang="ru-RU" dirty="0" err="1" smtClean="0"/>
              <a:t>Леві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придбав</a:t>
            </a:r>
            <a:r>
              <a:rPr lang="ru-RU" dirty="0" smtClean="0"/>
              <a:t> у </a:t>
            </a:r>
            <a:r>
              <a:rPr lang="ru-RU" dirty="0" err="1" smtClean="0"/>
              <a:t>Пуле-Малассі</a:t>
            </a:r>
            <a:r>
              <a:rPr lang="ru-RU" dirty="0" smtClean="0"/>
              <a:t> права на </a:t>
            </a:r>
            <a:r>
              <a:rPr lang="ru-RU" dirty="0" err="1" smtClean="0"/>
              <a:t>публікацію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Бодлера</a:t>
            </a:r>
            <a:r>
              <a:rPr lang="ru-RU" dirty="0" smtClean="0"/>
              <a:t>, </a:t>
            </a:r>
            <a:r>
              <a:rPr lang="ru-RU" dirty="0" err="1" smtClean="0"/>
              <a:t>випустило</a:t>
            </a:r>
            <a:r>
              <a:rPr lang="ru-RU" dirty="0" smtClean="0"/>
              <a:t> </a:t>
            </a:r>
            <a:r>
              <a:rPr lang="ru-RU" dirty="0" err="1" smtClean="0"/>
              <a:t>третє</a:t>
            </a:r>
            <a:r>
              <a:rPr lang="ru-RU" dirty="0" smtClean="0"/>
              <a:t> </a:t>
            </a:r>
            <a:r>
              <a:rPr lang="ru-RU" dirty="0" err="1" smtClean="0"/>
              <a:t>видання</a:t>
            </a:r>
            <a:r>
              <a:rPr lang="ru-RU" dirty="0" smtClean="0"/>
              <a:t> «</a:t>
            </a:r>
            <a:r>
              <a:rPr lang="ru-RU" dirty="0" err="1" smtClean="0"/>
              <a:t>Квітів</a:t>
            </a:r>
            <a:r>
              <a:rPr lang="ru-RU" dirty="0" smtClean="0"/>
              <a:t> Зла», </a:t>
            </a:r>
            <a:r>
              <a:rPr lang="ru-RU" dirty="0" err="1" smtClean="0"/>
              <a:t>доповнене</a:t>
            </a:r>
            <a:r>
              <a:rPr lang="ru-RU" dirty="0" smtClean="0"/>
              <a:t> </a:t>
            </a:r>
            <a:r>
              <a:rPr lang="ru-RU" dirty="0" err="1" smtClean="0"/>
              <a:t>останніми</a:t>
            </a:r>
            <a:r>
              <a:rPr lang="ru-RU" dirty="0" smtClean="0"/>
              <a:t> </a:t>
            </a:r>
            <a:r>
              <a:rPr lang="ru-RU" dirty="0" err="1" smtClean="0"/>
              <a:t>віршами</a:t>
            </a:r>
            <a:r>
              <a:rPr lang="ru-RU" dirty="0" smtClean="0"/>
              <a:t> </a:t>
            </a:r>
            <a:r>
              <a:rPr lang="ru-RU" dirty="0" err="1" smtClean="0"/>
              <a:t>Бодлера</a:t>
            </a:r>
            <a:r>
              <a:rPr lang="ru-RU" dirty="0" smtClean="0"/>
              <a:t> та </a:t>
            </a:r>
            <a:r>
              <a:rPr lang="ru-RU" dirty="0" err="1" smtClean="0"/>
              <a:t>збірник</a:t>
            </a:r>
            <a:r>
              <a:rPr lang="ru-RU" dirty="0" smtClean="0"/>
              <a:t> статей про </a:t>
            </a:r>
            <a:r>
              <a:rPr lang="ru-RU" dirty="0" err="1" smtClean="0"/>
              <a:t>мистецтво</a:t>
            </a:r>
            <a:r>
              <a:rPr lang="ru-RU" dirty="0" smtClean="0"/>
              <a:t> «</a:t>
            </a:r>
            <a:r>
              <a:rPr lang="ru-RU" dirty="0" err="1" smtClean="0"/>
              <a:t>Естетичні</a:t>
            </a:r>
            <a:r>
              <a:rPr lang="ru-RU" dirty="0" smtClean="0"/>
              <a:t> </a:t>
            </a:r>
            <a:r>
              <a:rPr lang="ru-RU" dirty="0" err="1" smtClean="0"/>
              <a:t>рідкості</a:t>
            </a:r>
            <a:r>
              <a:rPr lang="ru-RU" dirty="0" smtClean="0"/>
              <a:t>» (</a:t>
            </a:r>
            <a:r>
              <a:rPr lang="es-ES" i="1" dirty="0" smtClean="0"/>
              <a:t>Curioosite esthetiques</a:t>
            </a:r>
            <a:r>
              <a:rPr lang="es-ES" dirty="0" smtClean="0"/>
              <a:t>).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1986" name="Picture 2" descr="Бодлер, Ш. &quot;Цветы зла : стихотворени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00019"/>
            <a:ext cx="4286280" cy="6257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Біографія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1869 </a:t>
            </a:r>
            <a:r>
              <a:rPr lang="ru-RU" dirty="0" err="1" smtClean="0"/>
              <a:t>вийшли</a:t>
            </a:r>
            <a:r>
              <a:rPr lang="ru-RU" dirty="0" smtClean="0"/>
              <a:t> </a:t>
            </a:r>
            <a:r>
              <a:rPr lang="ru-RU" dirty="0" err="1" smtClean="0"/>
              <a:t>збірки</a:t>
            </a:r>
            <a:r>
              <a:rPr lang="ru-RU" dirty="0" smtClean="0"/>
              <a:t> </a:t>
            </a:r>
            <a:r>
              <a:rPr lang="ru-RU" dirty="0" err="1" smtClean="0"/>
              <a:t>літературних</a:t>
            </a:r>
            <a:r>
              <a:rPr lang="ru-RU" dirty="0" smtClean="0"/>
              <a:t> </a:t>
            </a:r>
            <a:r>
              <a:rPr lang="ru-RU" dirty="0" err="1" smtClean="0"/>
              <a:t>есе</a:t>
            </a:r>
            <a:r>
              <a:rPr lang="ru-RU" dirty="0" smtClean="0"/>
              <a:t> «</a:t>
            </a:r>
            <a:r>
              <a:rPr lang="ru-RU" dirty="0" err="1" smtClean="0"/>
              <a:t>Романтичне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» (</a:t>
            </a:r>
            <a:r>
              <a:rPr lang="es-ES" i="1" dirty="0" smtClean="0"/>
              <a:t>Art romantique</a:t>
            </a:r>
            <a:r>
              <a:rPr lang="es-ES" dirty="0" smtClean="0"/>
              <a:t>) </a:t>
            </a:r>
            <a:r>
              <a:rPr lang="ru-RU" dirty="0" smtClean="0"/>
              <a:t>та «</a:t>
            </a:r>
            <a:r>
              <a:rPr lang="ru-RU" dirty="0" err="1" smtClean="0"/>
              <a:t>Маленькі</a:t>
            </a:r>
            <a:r>
              <a:rPr lang="ru-RU" dirty="0" smtClean="0"/>
              <a:t> </a:t>
            </a:r>
            <a:r>
              <a:rPr lang="ru-RU" dirty="0" err="1" smtClean="0"/>
              <a:t>поеми</a:t>
            </a:r>
            <a:r>
              <a:rPr lang="ru-RU" dirty="0" smtClean="0"/>
              <a:t> в </a:t>
            </a:r>
            <a:r>
              <a:rPr lang="ru-RU" dirty="0" err="1" smtClean="0"/>
              <a:t>прозі</a:t>
            </a:r>
            <a:r>
              <a:rPr lang="ru-RU" dirty="0" smtClean="0"/>
              <a:t>» (</a:t>
            </a:r>
            <a:r>
              <a:rPr lang="es-ES" i="1" dirty="0" smtClean="0"/>
              <a:t>Petits poemes en prose</a:t>
            </a:r>
            <a:r>
              <a:rPr lang="es-ES" dirty="0" smtClean="0"/>
              <a:t>), — </a:t>
            </a:r>
            <a:r>
              <a:rPr lang="ru-RU" dirty="0" err="1" smtClean="0"/>
              <a:t>експериментальна</a:t>
            </a:r>
            <a:r>
              <a:rPr lang="ru-RU" dirty="0" smtClean="0"/>
              <a:t> книга, яка </a:t>
            </a:r>
            <a:r>
              <a:rPr lang="ru-RU" dirty="0" err="1" smtClean="0"/>
              <a:t>містила</a:t>
            </a:r>
            <a:r>
              <a:rPr lang="ru-RU" dirty="0" smtClean="0"/>
              <a:t> як </a:t>
            </a:r>
            <a:r>
              <a:rPr lang="ru-RU" dirty="0" err="1" smtClean="0"/>
              <a:t>переклади</a:t>
            </a:r>
            <a:r>
              <a:rPr lang="ru-RU" dirty="0" smtClean="0"/>
              <a:t> на </a:t>
            </a:r>
            <a:r>
              <a:rPr lang="ru-RU" dirty="0" err="1" smtClean="0"/>
              <a:t>прозаїчну</a:t>
            </a:r>
            <a:r>
              <a:rPr lang="ru-RU" dirty="0" smtClean="0"/>
              <a:t> </a:t>
            </a:r>
            <a:r>
              <a:rPr lang="ru-RU" dirty="0" err="1" smtClean="0"/>
              <a:t>мову</a:t>
            </a:r>
            <a:r>
              <a:rPr lang="ru-RU" dirty="0" smtClean="0"/>
              <a:t> </a:t>
            </a:r>
            <a:r>
              <a:rPr lang="ru-RU" dirty="0" err="1" smtClean="0"/>
              <a:t>віршованих</a:t>
            </a:r>
            <a:r>
              <a:rPr lang="ru-RU" dirty="0" smtClean="0"/>
              <a:t> </a:t>
            </a:r>
            <a:r>
              <a:rPr lang="ru-RU" dirty="0" err="1" smtClean="0"/>
              <a:t>текстів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оригінальні</a:t>
            </a:r>
            <a:r>
              <a:rPr lang="ru-RU" dirty="0" smtClean="0"/>
              <a:t> </a:t>
            </a:r>
            <a:r>
              <a:rPr lang="ru-RU" dirty="0" err="1" smtClean="0"/>
              <a:t>поеми</a:t>
            </a:r>
            <a:r>
              <a:rPr lang="ru-RU" dirty="0" smtClean="0"/>
              <a:t> в </a:t>
            </a:r>
            <a:r>
              <a:rPr lang="ru-RU" dirty="0" err="1" smtClean="0"/>
              <a:t>прозі</a:t>
            </a:r>
            <a:r>
              <a:rPr lang="ru-RU" dirty="0" smtClean="0"/>
              <a:t>.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видано </a:t>
            </a:r>
            <a:r>
              <a:rPr lang="ru-RU" dirty="0" err="1" smtClean="0"/>
              <a:t>виконані</a:t>
            </a:r>
            <a:r>
              <a:rPr lang="ru-RU" dirty="0" smtClean="0"/>
              <a:t> </a:t>
            </a:r>
            <a:r>
              <a:rPr lang="ru-RU" dirty="0" err="1" smtClean="0"/>
              <a:t>Бодлером</a:t>
            </a:r>
            <a:r>
              <a:rPr lang="ru-RU" dirty="0" smtClean="0"/>
              <a:t> </a:t>
            </a:r>
            <a:r>
              <a:rPr lang="ru-RU" dirty="0" err="1" smtClean="0"/>
              <a:t>переклади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Едгара</a:t>
            </a:r>
            <a:r>
              <a:rPr lang="ru-RU" dirty="0" smtClean="0"/>
              <a:t> По.</a:t>
            </a:r>
            <a:endParaRPr lang="ru-RU" dirty="0" smtClean="0"/>
          </a:p>
        </p:txBody>
      </p:sp>
      <p:pic>
        <p:nvPicPr>
          <p:cNvPr id="40962" name="Picture 2" descr="Charles Pierre Baudelai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264" y="732201"/>
            <a:ext cx="7191472" cy="5393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Біографія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«</a:t>
            </a:r>
            <a:r>
              <a:rPr lang="ru-RU" dirty="0" err="1" smtClean="0"/>
              <a:t>Естетичних</a:t>
            </a:r>
            <a:r>
              <a:rPr lang="ru-RU" dirty="0" smtClean="0"/>
              <a:t> </a:t>
            </a:r>
            <a:r>
              <a:rPr lang="ru-RU" dirty="0" err="1" smtClean="0"/>
              <a:t>рідкостях</a:t>
            </a:r>
            <a:r>
              <a:rPr lang="ru-RU" dirty="0" smtClean="0"/>
              <a:t>» </a:t>
            </a:r>
            <a:r>
              <a:rPr lang="ru-RU" dirty="0" err="1" smtClean="0"/>
              <a:t>і</a:t>
            </a:r>
            <a:r>
              <a:rPr lang="ru-RU" dirty="0" smtClean="0"/>
              <a:t> «Романтичному </a:t>
            </a:r>
            <a:r>
              <a:rPr lang="ru-RU" dirty="0" err="1" smtClean="0"/>
              <a:t>мистецтві</a:t>
            </a:r>
            <a:r>
              <a:rPr lang="ru-RU" dirty="0" smtClean="0"/>
              <a:t>» </a:t>
            </a:r>
            <a:r>
              <a:rPr lang="ru-RU" dirty="0" err="1" smtClean="0"/>
              <a:t>представлені</a:t>
            </a:r>
            <a:r>
              <a:rPr lang="ru-RU" dirty="0" smtClean="0"/>
              <a:t> </a:t>
            </a:r>
            <a:r>
              <a:rPr lang="ru-RU" dirty="0" err="1" smtClean="0"/>
              <a:t>теоретичні</a:t>
            </a:r>
            <a:r>
              <a:rPr lang="ru-RU" dirty="0" smtClean="0"/>
              <a:t> погляди </a:t>
            </a:r>
            <a:r>
              <a:rPr lang="ru-RU" dirty="0" err="1" smtClean="0"/>
              <a:t>Бодлера</a:t>
            </a:r>
            <a:r>
              <a:rPr lang="ru-RU" dirty="0" smtClean="0"/>
              <a:t>. </a:t>
            </a:r>
            <a:r>
              <a:rPr lang="ru-RU" dirty="0" err="1" smtClean="0"/>
              <a:t>Досліджуючи</a:t>
            </a:r>
            <a:r>
              <a:rPr lang="ru-RU" dirty="0" smtClean="0"/>
              <a:t> </a:t>
            </a:r>
            <a:r>
              <a:rPr lang="ru-RU" dirty="0" err="1" smtClean="0"/>
              <a:t>творчість</a:t>
            </a:r>
            <a:r>
              <a:rPr lang="ru-RU" dirty="0" smtClean="0"/>
              <a:t> </a:t>
            </a:r>
            <a:r>
              <a:rPr lang="ru-RU" dirty="0" err="1" smtClean="0"/>
              <a:t>близьких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за духом </a:t>
            </a:r>
            <a:r>
              <a:rPr lang="ru-RU" dirty="0" err="1" smtClean="0"/>
              <a:t>художників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письменників</a:t>
            </a:r>
            <a:r>
              <a:rPr lang="ru-RU" dirty="0" smtClean="0"/>
              <a:t>, у першу </a:t>
            </a:r>
            <a:r>
              <a:rPr lang="ru-RU" dirty="0" err="1" smtClean="0"/>
              <a:t>чергу</a:t>
            </a:r>
            <a:r>
              <a:rPr lang="ru-RU" dirty="0" smtClean="0"/>
              <a:t> Ежена Делакруа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Едгара</a:t>
            </a:r>
            <a:r>
              <a:rPr lang="ru-RU" dirty="0" smtClean="0"/>
              <a:t> По,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формулює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романтизму як «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сучасності</a:t>
            </a:r>
            <a:r>
              <a:rPr lang="ru-RU" dirty="0" smtClean="0"/>
              <a:t>», </a:t>
            </a:r>
            <a:r>
              <a:rPr lang="ru-RU" dirty="0" err="1" smtClean="0"/>
              <a:t>тобто</a:t>
            </a:r>
            <a:r>
              <a:rPr lang="ru-RU" dirty="0" smtClean="0"/>
              <a:t> «</a:t>
            </a:r>
            <a:r>
              <a:rPr lang="ru-RU" dirty="0" err="1" smtClean="0"/>
              <a:t>найактуальнішого</a:t>
            </a:r>
            <a:r>
              <a:rPr lang="ru-RU" dirty="0" smtClean="0"/>
              <a:t> </a:t>
            </a:r>
            <a:r>
              <a:rPr lang="ru-RU" dirty="0" err="1" smtClean="0"/>
              <a:t>вираження</a:t>
            </a:r>
            <a:r>
              <a:rPr lang="ru-RU" dirty="0" smtClean="0"/>
              <a:t> прекрасного»,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«</a:t>
            </a:r>
            <a:r>
              <a:rPr lang="ru-RU" dirty="0" err="1" smtClean="0"/>
              <a:t>глибиною</a:t>
            </a:r>
            <a:r>
              <a:rPr lang="ru-RU" dirty="0" smtClean="0"/>
              <a:t>, </a:t>
            </a:r>
            <a:r>
              <a:rPr lang="ru-RU" dirty="0" err="1" smtClean="0"/>
              <a:t>духовністю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прагненням</a:t>
            </a:r>
            <a:r>
              <a:rPr lang="ru-RU" dirty="0" smtClean="0"/>
              <a:t> до </a:t>
            </a:r>
            <a:r>
              <a:rPr lang="ru-RU" dirty="0" err="1" smtClean="0"/>
              <a:t>нескінченного</a:t>
            </a:r>
            <a:r>
              <a:rPr lang="ru-RU" dirty="0" smtClean="0"/>
              <a:t>» (</a:t>
            </a:r>
            <a:r>
              <a:rPr lang="es-ES" i="1" dirty="0" smtClean="0"/>
              <a:t>intimite, spiritualite, aspiration vers infini</a:t>
            </a:r>
            <a:r>
              <a:rPr lang="es-ES" dirty="0" smtClean="0"/>
              <a:t>); </a:t>
            </a:r>
            <a:r>
              <a:rPr lang="ru-RU" dirty="0" smtClean="0"/>
              <a:t>романтизм — не у </a:t>
            </a:r>
            <a:r>
              <a:rPr lang="ru-RU" dirty="0" err="1" smtClean="0"/>
              <a:t>виборі</a:t>
            </a:r>
            <a:r>
              <a:rPr lang="ru-RU" dirty="0" smtClean="0"/>
              <a:t> </a:t>
            </a:r>
            <a:r>
              <a:rPr lang="ru-RU" dirty="0" err="1" smtClean="0"/>
              <a:t>сюжетів</a:t>
            </a:r>
            <a:r>
              <a:rPr lang="ru-RU" dirty="0" smtClean="0"/>
              <a:t>, не в </a:t>
            </a:r>
            <a:r>
              <a:rPr lang="ru-RU" dirty="0" err="1" smtClean="0"/>
              <a:t>правдоподібності</a:t>
            </a:r>
            <a:r>
              <a:rPr lang="ru-RU" dirty="0" smtClean="0"/>
              <a:t>, а в </a:t>
            </a:r>
            <a:r>
              <a:rPr lang="ru-RU" dirty="0" err="1" smtClean="0"/>
              <a:t>особливій</a:t>
            </a:r>
            <a:r>
              <a:rPr lang="ru-RU" dirty="0" smtClean="0"/>
              <a:t> «</a:t>
            </a:r>
            <a:r>
              <a:rPr lang="ru-RU" dirty="0" err="1" smtClean="0"/>
              <a:t>манері</a:t>
            </a:r>
            <a:r>
              <a:rPr lang="ru-RU" dirty="0" smtClean="0"/>
              <a:t> </a:t>
            </a:r>
            <a:r>
              <a:rPr lang="ru-RU" dirty="0" err="1" smtClean="0"/>
              <a:t>відчувати</a:t>
            </a:r>
            <a:r>
              <a:rPr lang="ru-RU" dirty="0" smtClean="0"/>
              <a:t>» (</a:t>
            </a:r>
            <a:r>
              <a:rPr lang="es-ES" i="1" dirty="0" smtClean="0"/>
              <a:t>maniere de sentir</a:t>
            </a:r>
            <a:r>
              <a:rPr lang="es-ES" dirty="0" smtClean="0"/>
              <a:t>).</a:t>
            </a:r>
            <a:endParaRPr lang="uk-UA" dirty="0"/>
          </a:p>
        </p:txBody>
      </p:sp>
      <p:pic>
        <p:nvPicPr>
          <p:cNvPr id="43010" name="Picture 2" descr="BBC NEWS In Pictures In pictures: Poets' portrai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467" y="348192"/>
            <a:ext cx="4953068" cy="6161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Біографія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31 </a:t>
            </a:r>
            <a:r>
              <a:rPr lang="ru-RU" dirty="0" err="1" smtClean="0"/>
              <a:t>травня</a:t>
            </a:r>
            <a:r>
              <a:rPr lang="ru-RU" dirty="0" smtClean="0"/>
              <a:t> 1949 — «</a:t>
            </a:r>
            <a:r>
              <a:rPr lang="ru-RU" dirty="0" err="1" smtClean="0"/>
              <a:t>Квіти</a:t>
            </a:r>
            <a:r>
              <a:rPr lang="ru-RU" dirty="0" smtClean="0"/>
              <a:t> Зла» </a:t>
            </a:r>
            <a:r>
              <a:rPr lang="ru-RU" dirty="0" err="1" smtClean="0"/>
              <a:t>Бодлера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реабілітовано</a:t>
            </a:r>
            <a:r>
              <a:rPr lang="ru-RU" dirty="0" smtClean="0"/>
              <a:t>: </a:t>
            </a:r>
            <a:r>
              <a:rPr lang="ru-RU" dirty="0" err="1" smtClean="0"/>
              <a:t>Карна</a:t>
            </a:r>
            <a:r>
              <a:rPr lang="ru-RU" dirty="0" smtClean="0"/>
              <a:t> палата </a:t>
            </a:r>
            <a:r>
              <a:rPr lang="ru-RU" dirty="0" err="1" smtClean="0"/>
              <a:t>Касаційного</a:t>
            </a:r>
            <a:r>
              <a:rPr lang="ru-RU" dirty="0" smtClean="0"/>
              <a:t> суду </a:t>
            </a:r>
            <a:r>
              <a:rPr lang="ru-RU" dirty="0" err="1" smtClean="0"/>
              <a:t>скасовує</a:t>
            </a:r>
            <a:r>
              <a:rPr lang="ru-RU" dirty="0" smtClean="0"/>
              <a:t> </a:t>
            </a:r>
            <a:r>
              <a:rPr lang="ru-RU" dirty="0" err="1" smtClean="0"/>
              <a:t>вирок</a:t>
            </a:r>
            <a:r>
              <a:rPr lang="ru-RU" dirty="0" smtClean="0"/>
              <a:t> трибуналу департаменту Сена </a:t>
            </a:r>
            <a:r>
              <a:rPr lang="ru-RU" dirty="0" err="1" smtClean="0"/>
              <a:t>від</a:t>
            </a:r>
            <a:r>
              <a:rPr lang="ru-RU" dirty="0" smtClean="0"/>
              <a:t> 21 </a:t>
            </a:r>
            <a:r>
              <a:rPr lang="ru-RU" dirty="0" err="1" smtClean="0"/>
              <a:t>серпня</a:t>
            </a:r>
            <a:r>
              <a:rPr lang="ru-RU" dirty="0" smtClean="0"/>
              <a:t> 1857.</a:t>
            </a:r>
            <a:endParaRPr lang="uk-UA" dirty="0"/>
          </a:p>
        </p:txBody>
      </p:sp>
      <p:pic>
        <p:nvPicPr>
          <p:cNvPr id="7" name="Picture 2" descr="La Folie Baudelaire by Roberto Calasso - review Books The Observ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643314"/>
            <a:ext cx="4038600" cy="2424113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Шарль </a:t>
            </a:r>
            <a:r>
              <a:rPr lang="uk-UA" b="1" noProof="0" dirty="0" smtClean="0"/>
              <a:t>П'єр Бодлер</a:t>
            </a:r>
            <a:endParaRPr lang="uk-UA" noProof="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vi-VN" b="1" dirty="0" smtClean="0"/>
              <a:t>Шарль П'єр Бодле́р</a:t>
            </a:r>
            <a:r>
              <a:rPr lang="vi-VN" dirty="0" smtClean="0"/>
              <a:t>, фр. </a:t>
            </a:r>
            <a:r>
              <a:rPr lang="es-ES" i="1" dirty="0" smtClean="0"/>
              <a:t>Charles Pierre </a:t>
            </a:r>
            <a:r>
              <a:rPr lang="es-ES" i="1" dirty="0" smtClean="0"/>
              <a:t>Baudelaire</a:t>
            </a:r>
            <a:r>
              <a:rPr lang="es-ES" dirty="0" smtClean="0"/>
              <a:t> 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es-ES" dirty="0" smtClean="0"/>
              <a:t>(*</a:t>
            </a:r>
            <a:r>
              <a:rPr lang="es-ES" dirty="0" smtClean="0"/>
              <a:t> 9 </a:t>
            </a:r>
            <a:r>
              <a:rPr lang="vi-VN" dirty="0" smtClean="0"/>
              <a:t>квітня 1821, Париж — † 31 серпня 1867</a:t>
            </a:r>
            <a:r>
              <a:rPr lang="vi-VN" dirty="0" smtClean="0"/>
              <a:t>,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vi-VN" dirty="0" smtClean="0"/>
              <a:t> Париж) — </a:t>
            </a:r>
            <a:r>
              <a:rPr lang="vi-VN" dirty="0" smtClean="0"/>
              <a:t>французький</a:t>
            </a:r>
            <a:r>
              <a:rPr lang="uk-UA" dirty="0" smtClean="0"/>
              <a:t> </a:t>
            </a:r>
            <a:r>
              <a:rPr lang="vi-VN" dirty="0" smtClean="0"/>
              <a:t>поет</a:t>
            </a:r>
            <a:r>
              <a:rPr lang="vi-VN" dirty="0" smtClean="0"/>
              <a:t>, літературний критик та перекладач, один з найвпливовіших представників французької літератури 19 століття.</a:t>
            </a:r>
            <a:endParaRPr lang="uk-UA" dirty="0"/>
          </a:p>
        </p:txBody>
      </p:sp>
      <p:pic>
        <p:nvPicPr>
          <p:cNvPr id="7" name="Picture 2" descr="Шарль Бодлер, фотографія Надар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8384" y="1600203"/>
            <a:ext cx="307823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Твори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i="1" dirty="0" smtClean="0"/>
              <a:t>Salon de 1845</a:t>
            </a:r>
            <a:r>
              <a:rPr lang="fr-FR" dirty="0" smtClean="0"/>
              <a:t> (1845)</a:t>
            </a:r>
          </a:p>
          <a:p>
            <a:r>
              <a:rPr lang="fr-FR" i="1" dirty="0" smtClean="0"/>
              <a:t>Salon de 1846</a:t>
            </a:r>
            <a:r>
              <a:rPr lang="fr-FR" dirty="0" smtClean="0"/>
              <a:t> (1846)</a:t>
            </a:r>
          </a:p>
          <a:p>
            <a:r>
              <a:rPr lang="fr-FR" i="1" dirty="0" smtClean="0"/>
              <a:t>La Fanfarlo</a:t>
            </a:r>
            <a:r>
              <a:rPr lang="fr-FR" dirty="0" smtClean="0"/>
              <a:t> (1847), новела</a:t>
            </a:r>
          </a:p>
          <a:p>
            <a:r>
              <a:rPr lang="fr-FR" i="1" dirty="0" smtClean="0"/>
              <a:t>Du vin et du haschisch</a:t>
            </a:r>
            <a:r>
              <a:rPr lang="fr-FR" dirty="0" smtClean="0"/>
              <a:t> (1851)</a:t>
            </a:r>
          </a:p>
          <a:p>
            <a:r>
              <a:rPr lang="fr-FR" i="1" dirty="0" smtClean="0"/>
              <a:t>Fusées</a:t>
            </a:r>
            <a:r>
              <a:rPr lang="fr-FR" dirty="0" smtClean="0"/>
              <a:t> (1851), щоденник («Щоденник-моє оголене серце» казав Шарль Бодлер)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i="1" dirty="0" smtClean="0"/>
              <a:t>L'Art romantique</a:t>
            </a:r>
            <a:r>
              <a:rPr lang="fr-FR" dirty="0" smtClean="0"/>
              <a:t> (1852)</a:t>
            </a:r>
          </a:p>
          <a:p>
            <a:r>
              <a:rPr lang="fr-FR" i="1" dirty="0" smtClean="0"/>
              <a:t>Morale du joujou</a:t>
            </a:r>
            <a:r>
              <a:rPr lang="fr-FR" dirty="0" smtClean="0"/>
              <a:t> (1853, перевидання в 1869)</a:t>
            </a:r>
          </a:p>
          <a:p>
            <a:r>
              <a:rPr lang="fr-FR" i="1" dirty="0" smtClean="0"/>
              <a:t>Exposition universelle — 1855 — Beaux-arts</a:t>
            </a:r>
            <a:r>
              <a:rPr lang="fr-FR" dirty="0" smtClean="0"/>
              <a:t> (1855)</a:t>
            </a:r>
          </a:p>
          <a:p>
            <a:r>
              <a:rPr lang="fr-FR" i="1" dirty="0" smtClean="0"/>
              <a:t>Les Fleurs du mal</a:t>
            </a:r>
            <a:r>
              <a:rPr lang="fr-FR" dirty="0" smtClean="0"/>
              <a:t> (1857)</a:t>
            </a:r>
          </a:p>
          <a:p>
            <a:r>
              <a:rPr lang="fr-FR" i="1" dirty="0" smtClean="0"/>
              <a:t>Les Paradis artificiels — I: Le Poème du haschich</a:t>
            </a:r>
            <a:r>
              <a:rPr lang="fr-FR" dirty="0" smtClean="0"/>
              <a:t> (1858)</a:t>
            </a:r>
          </a:p>
          <a:p>
            <a:r>
              <a:rPr lang="fr-FR" i="1" dirty="0" smtClean="0"/>
              <a:t>Salon de 1859. Lettres à M. le Directeur de la revue française</a:t>
            </a:r>
            <a:r>
              <a:rPr lang="fr-FR" dirty="0" smtClean="0"/>
              <a:t> (1859)</a:t>
            </a:r>
          </a:p>
          <a:p>
            <a:r>
              <a:rPr lang="fr-FR" i="1" dirty="0" smtClean="0"/>
              <a:t>Les Paradis artificiels</a:t>
            </a:r>
            <a:r>
              <a:rPr lang="fr-FR" dirty="0" smtClean="0"/>
              <a:t> (1860</a:t>
            </a:r>
            <a:r>
              <a:rPr lang="fr-FR" dirty="0" smtClean="0"/>
              <a:t>)</a:t>
            </a:r>
            <a:endParaRPr lang="uk-UA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3"/>
            <a:ext cx="4210080" cy="4525963"/>
          </a:xfrm>
        </p:spPr>
        <p:txBody>
          <a:bodyPr>
            <a:noAutofit/>
          </a:bodyPr>
          <a:lstStyle/>
          <a:p>
            <a:r>
              <a:rPr lang="fr-FR" sz="2200" i="1" dirty="0" smtClean="0"/>
              <a:t>La Chevelure</a:t>
            </a:r>
            <a:r>
              <a:rPr lang="fr-FR" sz="2200" dirty="0" smtClean="0"/>
              <a:t> (1861)</a:t>
            </a:r>
          </a:p>
          <a:p>
            <a:r>
              <a:rPr lang="fr-FR" sz="2200" i="1" dirty="0" smtClean="0"/>
              <a:t>Réflexions sur quelques-uns de mes contemporains</a:t>
            </a:r>
            <a:r>
              <a:rPr lang="fr-FR" sz="2200" dirty="0" smtClean="0"/>
              <a:t> (1861)</a:t>
            </a:r>
          </a:p>
          <a:p>
            <a:r>
              <a:rPr lang="fr-FR" sz="2200" i="1" dirty="0" smtClean="0"/>
              <a:t>Richard Wagner et Tannhäuser à Paris</a:t>
            </a:r>
            <a:r>
              <a:rPr lang="fr-FR" sz="2200" dirty="0" smtClean="0"/>
              <a:t> (1861)</a:t>
            </a:r>
          </a:p>
          <a:p>
            <a:r>
              <a:rPr lang="fr-FR" sz="2200" i="1" dirty="0" smtClean="0"/>
              <a:t>Petits poèmes en prose</a:t>
            </a:r>
            <a:r>
              <a:rPr lang="fr-FR" sz="2200" dirty="0" smtClean="0"/>
              <a:t> ou </a:t>
            </a:r>
            <a:r>
              <a:rPr lang="fr-FR" sz="2200" i="1" dirty="0" smtClean="0"/>
              <a:t>Le Spleen de Paris</a:t>
            </a:r>
            <a:r>
              <a:rPr lang="fr-FR" sz="2200" dirty="0" smtClean="0"/>
              <a:t> (1862), poème en prose</a:t>
            </a:r>
          </a:p>
          <a:p>
            <a:r>
              <a:rPr lang="fr-FR" sz="2200" i="1" dirty="0" smtClean="0"/>
              <a:t>Le Peintre de la vie moderne</a:t>
            </a:r>
            <a:r>
              <a:rPr lang="fr-FR" sz="2200" dirty="0" smtClean="0"/>
              <a:t> (1863)</a:t>
            </a:r>
          </a:p>
          <a:p>
            <a:r>
              <a:rPr lang="fr-FR" sz="2200" i="1" dirty="0" smtClean="0"/>
              <a:t>L'œuvre et la vie d'Eugène Delacroix</a:t>
            </a:r>
            <a:r>
              <a:rPr lang="fr-FR" sz="2200" dirty="0" smtClean="0"/>
              <a:t> (1863</a:t>
            </a:r>
            <a:r>
              <a:rPr lang="fr-FR" sz="2200" dirty="0" smtClean="0"/>
              <a:t>)</a:t>
            </a:r>
            <a:endParaRPr lang="fr-FR" sz="22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210080" cy="4525963"/>
          </a:xfrm>
        </p:spPr>
        <p:txBody>
          <a:bodyPr>
            <a:normAutofit fontScale="85000" lnSpcReduction="10000"/>
          </a:bodyPr>
          <a:lstStyle/>
          <a:p>
            <a:r>
              <a:rPr lang="fr-FR" i="1" dirty="0" smtClean="0"/>
              <a:t>Mon cœur mis à nu</a:t>
            </a:r>
            <a:r>
              <a:rPr lang="fr-FR" dirty="0" smtClean="0"/>
              <a:t> (1864), щоденник</a:t>
            </a:r>
          </a:p>
          <a:p>
            <a:r>
              <a:rPr lang="fr-FR" i="1" dirty="0" smtClean="0"/>
              <a:t>Curiosités </a:t>
            </a:r>
            <a:r>
              <a:rPr lang="uk-UA" i="1" dirty="0" smtClean="0"/>
              <a:t> </a:t>
            </a:r>
            <a:r>
              <a:rPr lang="fr-FR" i="1" dirty="0" smtClean="0"/>
              <a:t>esthétiques</a:t>
            </a:r>
            <a:r>
              <a:rPr lang="fr-FR" dirty="0" smtClean="0"/>
              <a:t> (1868)</a:t>
            </a:r>
          </a:p>
          <a:p>
            <a:r>
              <a:rPr lang="fr-FR" i="1" dirty="0" smtClean="0"/>
              <a:t>L'Art romantique</a:t>
            </a:r>
            <a:r>
              <a:rPr lang="fr-FR" dirty="0" smtClean="0"/>
              <a:t> (1869)</a:t>
            </a:r>
          </a:p>
          <a:p>
            <a:r>
              <a:rPr lang="fr-FR" i="1" dirty="0" smtClean="0"/>
              <a:t>Journaux intimes</a:t>
            </a:r>
            <a:r>
              <a:rPr lang="fr-FR" dirty="0" smtClean="0"/>
              <a:t> (1851–1862)</a:t>
            </a:r>
          </a:p>
          <a:p>
            <a:r>
              <a:rPr lang="fr-FR" i="1" dirty="0" smtClean="0"/>
              <a:t>Oeuvres completes</a:t>
            </a:r>
            <a:r>
              <a:rPr lang="fr-FR" dirty="0" smtClean="0"/>
              <a:t>, v. 1-2, Gallimard, Bibliothèque de la Pléiade, Paris.</a:t>
            </a:r>
          </a:p>
          <a:p>
            <a:r>
              <a:rPr lang="fr-FR" i="1" dirty="0" smtClean="0"/>
              <a:t>Correspondance</a:t>
            </a:r>
            <a:r>
              <a:rPr lang="fr-FR" dirty="0" smtClean="0"/>
              <a:t>, v. 1-2, Gallimard, Bibliothèque de la Pléiade, Paris.</a:t>
            </a:r>
          </a:p>
          <a:p>
            <a:endParaRPr lang="uk-UA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noProof="0" dirty="0" smtClean="0"/>
              <a:t>Біографія</a:t>
            </a:r>
            <a:endParaRPr lang="uk-UA" noProof="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noProof="0" dirty="0" smtClean="0"/>
              <a:t>Народився 9 квітня 1821 в Парижі. Його батько, Франсуа Бодлер, походив з селян, який в епоху Наполеона став сенатором. В рік народження сина йому виповнилося 62 роки, а дружині було всього 27 років. Франсуа Бодлер був художником, і з раннього дитинства прививав сину любов до мистецтва, водив його по музеях і галереях, знайомив зі своїми друзями-художниками. </a:t>
            </a:r>
            <a:endParaRPr lang="uk-UA" noProof="0" dirty="0"/>
          </a:p>
        </p:txBody>
      </p:sp>
      <p:pic>
        <p:nvPicPr>
          <p:cNvPr id="27650" name="Picture 2" descr="Бодлер - i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6770" y="1500175"/>
            <a:ext cx="3910469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Біографія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Але в шестирічному віці хлопець втратив батька. Через рік матір Шарля вийшла заміж за генерала Опіка; стосунки з вітчимом у хлопця не склалися. Заміжжя матері справило важкий вплив на характер Шарля, який в підлітковому віці в піку вітчиму і матері часто вчиняв поступки, які шокували суспільство. Його вітчим — офіцер французької армії Жак Опік (1789–1857), згодом зробив блискучу військову (генерал), дипломатичну (посол у Мадриді) і політичну (сенатор) кар'єри. В 1832 сім'я переїхала в Ліон. 1833 року Бодлер вступив до ліонського Королівського коледжу і мешкав у пансіоні.</a:t>
            </a:r>
            <a:endParaRPr lang="uk-UA" dirty="0"/>
          </a:p>
        </p:txBody>
      </p:sp>
      <p:pic>
        <p:nvPicPr>
          <p:cNvPr id="29698" name="Picture 2" descr="Charles Pierre Baudelai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6000792" cy="4500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Біографія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повернення</a:t>
            </a:r>
            <a:r>
              <a:rPr lang="ru-RU" dirty="0" smtClean="0"/>
              <a:t> </a:t>
            </a:r>
            <a:r>
              <a:rPr lang="ru-RU" dirty="0" err="1" smtClean="0"/>
              <a:t>сім'ї</a:t>
            </a:r>
            <a:r>
              <a:rPr lang="ru-RU" dirty="0" smtClean="0"/>
              <a:t> в Париж в 1836 </a:t>
            </a:r>
            <a:r>
              <a:rPr lang="ru-RU" dirty="0" err="1" smtClean="0"/>
              <a:t>Бодлер</a:t>
            </a:r>
            <a:r>
              <a:rPr lang="ru-RU" dirty="0" smtClean="0"/>
              <a:t> </a:t>
            </a:r>
            <a:r>
              <a:rPr lang="ru-RU" dirty="0" err="1" smtClean="0"/>
              <a:t>продовжив</a:t>
            </a:r>
            <a:r>
              <a:rPr lang="ru-RU" dirty="0" smtClean="0"/>
              <a:t> </a:t>
            </a:r>
            <a:r>
              <a:rPr lang="ru-RU" dirty="0" err="1" smtClean="0"/>
              <a:t>освіту</a:t>
            </a:r>
            <a:r>
              <a:rPr lang="ru-RU" dirty="0" smtClean="0"/>
              <a:t> в </a:t>
            </a:r>
            <a:r>
              <a:rPr lang="ru-RU" dirty="0" err="1" smtClean="0"/>
              <a:t>Ліцеї</a:t>
            </a:r>
            <a:r>
              <a:rPr lang="ru-RU" dirty="0" smtClean="0"/>
              <a:t> </a:t>
            </a:r>
            <a:r>
              <a:rPr lang="ru-RU" dirty="0" err="1" smtClean="0"/>
              <a:t>Людовіка</a:t>
            </a:r>
            <a:r>
              <a:rPr lang="ru-RU" dirty="0" smtClean="0"/>
              <a:t> Великого;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знову</a:t>
            </a:r>
            <a:r>
              <a:rPr lang="ru-RU" dirty="0" smtClean="0"/>
              <a:t> жив у </a:t>
            </a:r>
            <a:r>
              <a:rPr lang="ru-RU" dirty="0" err="1" smtClean="0"/>
              <a:t>пансіоні</a:t>
            </a:r>
            <a:r>
              <a:rPr lang="ru-RU" dirty="0" smtClean="0"/>
              <a:t>, </a:t>
            </a:r>
            <a:r>
              <a:rPr lang="ru-RU" dirty="0" err="1" smtClean="0"/>
              <a:t>суворий</a:t>
            </a:r>
            <a:r>
              <a:rPr lang="ru-RU" dirty="0" smtClean="0"/>
              <a:t> режим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вітчим</a:t>
            </a:r>
            <a:r>
              <a:rPr lang="ru-RU" dirty="0" smtClean="0"/>
              <a:t> </a:t>
            </a:r>
            <a:r>
              <a:rPr lang="ru-RU" dirty="0" err="1" smtClean="0"/>
              <a:t>вважав</a:t>
            </a:r>
            <a:r>
              <a:rPr lang="ru-RU" dirty="0" smtClean="0"/>
              <a:t> </a:t>
            </a:r>
            <a:r>
              <a:rPr lang="ru-RU" dirty="0" err="1" smtClean="0"/>
              <a:t>необхідним</a:t>
            </a:r>
            <a:r>
              <a:rPr lang="ru-RU" dirty="0" smtClean="0"/>
              <a:t> для </a:t>
            </a:r>
            <a:r>
              <a:rPr lang="ru-RU" dirty="0" err="1" smtClean="0"/>
              <a:t>виховання</a:t>
            </a:r>
            <a:r>
              <a:rPr lang="ru-RU" dirty="0" smtClean="0"/>
              <a:t> </a:t>
            </a:r>
            <a:r>
              <a:rPr lang="ru-RU" dirty="0" err="1" smtClean="0"/>
              <a:t>непокірного</a:t>
            </a:r>
            <a:r>
              <a:rPr lang="ru-RU" dirty="0" smtClean="0"/>
              <a:t> </a:t>
            </a:r>
            <a:r>
              <a:rPr lang="ru-RU" dirty="0" err="1" smtClean="0"/>
              <a:t>пасинка</a:t>
            </a:r>
            <a:r>
              <a:rPr lang="ru-RU" dirty="0" smtClean="0"/>
              <a:t>. В 1837 </a:t>
            </a:r>
            <a:r>
              <a:rPr lang="ru-RU" dirty="0" err="1" smtClean="0"/>
              <a:t>Бодлер</a:t>
            </a:r>
            <a:r>
              <a:rPr lang="ru-RU" dirty="0" smtClean="0"/>
              <a:t> написав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smtClean="0"/>
              <a:t>перший </a:t>
            </a:r>
            <a:r>
              <a:rPr lang="ru-RU" dirty="0" err="1" smtClean="0"/>
              <a:t>вірш</a:t>
            </a:r>
            <a:r>
              <a:rPr lang="ru-RU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Несумісність</a:t>
            </a:r>
            <a:r>
              <a:rPr lang="ru-RU" dirty="0" smtClean="0"/>
              <a:t>» (</a:t>
            </a:r>
            <a:r>
              <a:rPr lang="es-ES" i="1" dirty="0" smtClean="0"/>
              <a:t>Incompatibilite</a:t>
            </a:r>
            <a:r>
              <a:rPr lang="es-ES" dirty="0" smtClean="0"/>
              <a:t>). </a:t>
            </a:r>
            <a:r>
              <a:rPr lang="ru-RU" dirty="0" smtClean="0"/>
              <a:t>В 1839 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виключили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Ліцею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в </a:t>
            </a:r>
            <a:r>
              <a:rPr lang="ru-RU" dirty="0" err="1" smtClean="0"/>
              <a:t>серпні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здав</a:t>
            </a:r>
            <a:r>
              <a:rPr lang="ru-RU" dirty="0" smtClean="0"/>
              <a:t> </a:t>
            </a:r>
            <a:r>
              <a:rPr lang="ru-RU" dirty="0" err="1" smtClean="0"/>
              <a:t>іспити</a:t>
            </a:r>
            <a:r>
              <a:rPr lang="ru-RU" dirty="0" smtClean="0"/>
              <a:t> на бакалавра.</a:t>
            </a:r>
            <a:endParaRPr lang="uk-UA" dirty="0"/>
          </a:p>
        </p:txBody>
      </p:sp>
      <p:pic>
        <p:nvPicPr>
          <p:cNvPr id="30722" name="Picture 2" descr="Читать &quot;Бодлер&quot; - Труайя Анри - Страница 69 - ЛитМир.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419224"/>
            <a:ext cx="3810000" cy="543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Біографія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1839–1841 — </a:t>
            </a:r>
            <a:r>
              <a:rPr lang="ru-RU" dirty="0" err="1" smtClean="0"/>
              <a:t>слухав</a:t>
            </a:r>
            <a:r>
              <a:rPr lang="ru-RU" dirty="0" smtClean="0"/>
              <a:t> </a:t>
            </a:r>
            <a:r>
              <a:rPr lang="ru-RU" dirty="0" err="1" smtClean="0"/>
              <a:t>лекції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права в </a:t>
            </a:r>
            <a:r>
              <a:rPr lang="ru-RU" dirty="0" err="1" smtClean="0"/>
              <a:t>Сорбонні</a:t>
            </a:r>
            <a:r>
              <a:rPr lang="ru-RU" dirty="0" smtClean="0"/>
              <a:t>. </a:t>
            </a:r>
            <a:r>
              <a:rPr lang="ru-RU" dirty="0" err="1" smtClean="0"/>
              <a:t>Зближається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паризькою</a:t>
            </a:r>
            <a:r>
              <a:rPr lang="ru-RU" dirty="0" smtClean="0"/>
              <a:t> богемою. В 1841 батьки </a:t>
            </a:r>
            <a:r>
              <a:rPr lang="ru-RU" dirty="0" err="1" smtClean="0"/>
              <a:t>відправили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 </a:t>
            </a:r>
            <a:r>
              <a:rPr lang="ru-RU" dirty="0" err="1" smtClean="0"/>
              <a:t>морську</a:t>
            </a:r>
            <a:r>
              <a:rPr lang="ru-RU" dirty="0" smtClean="0"/>
              <a:t> </a:t>
            </a:r>
            <a:r>
              <a:rPr lang="ru-RU" dirty="0" err="1" smtClean="0"/>
              <a:t>подорож</a:t>
            </a:r>
            <a:r>
              <a:rPr lang="ru-RU" dirty="0" smtClean="0"/>
              <a:t> до </a:t>
            </a:r>
            <a:r>
              <a:rPr lang="ru-RU" dirty="0" err="1" smtClean="0"/>
              <a:t>Атланти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врятувати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. Але у </a:t>
            </a:r>
            <a:r>
              <a:rPr lang="ru-RU" dirty="0" err="1" smtClean="0"/>
              <a:t>вересні</a:t>
            </a:r>
            <a:r>
              <a:rPr lang="ru-RU" dirty="0" smtClean="0"/>
              <a:t> </a:t>
            </a:r>
            <a:r>
              <a:rPr lang="ru-RU" dirty="0" err="1" smtClean="0"/>
              <a:t>Бодлер</a:t>
            </a:r>
            <a:r>
              <a:rPr lang="ru-RU" dirty="0" smtClean="0"/>
              <a:t> </a:t>
            </a:r>
            <a:r>
              <a:rPr lang="ru-RU" dirty="0" err="1" smtClean="0"/>
              <a:t>перериває</a:t>
            </a:r>
            <a:r>
              <a:rPr lang="ru-RU" dirty="0" smtClean="0"/>
              <a:t> </a:t>
            </a:r>
            <a:r>
              <a:rPr lang="ru-RU" dirty="0" err="1" smtClean="0"/>
              <a:t>плавання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місяців</a:t>
            </a:r>
            <a:r>
              <a:rPr lang="ru-RU" dirty="0" smtClean="0"/>
              <a:t> </a:t>
            </a:r>
            <a:r>
              <a:rPr lang="ru-RU" dirty="0" err="1" smtClean="0"/>
              <a:t>живе</a:t>
            </a:r>
            <a:r>
              <a:rPr lang="ru-RU" dirty="0" smtClean="0"/>
              <a:t> на о. </a:t>
            </a:r>
            <a:r>
              <a:rPr lang="ru-RU" dirty="0" err="1" smtClean="0"/>
              <a:t>Маврикій</a:t>
            </a:r>
            <a:r>
              <a:rPr lang="ru-RU" dirty="0" smtClean="0"/>
              <a:t>. В 1842 — </a:t>
            </a:r>
            <a:r>
              <a:rPr lang="ru-RU" dirty="0" err="1" smtClean="0"/>
              <a:t>повертається</a:t>
            </a:r>
            <a:r>
              <a:rPr lang="ru-RU" dirty="0" smtClean="0"/>
              <a:t> в Париж.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 </a:t>
            </a:r>
            <a:r>
              <a:rPr lang="ru-RU" dirty="0" err="1" smtClean="0"/>
              <a:t>повноліття</a:t>
            </a:r>
            <a:r>
              <a:rPr lang="ru-RU" dirty="0" smtClean="0"/>
              <a:t> </a:t>
            </a:r>
            <a:r>
              <a:rPr lang="ru-RU" dirty="0" err="1" smtClean="0"/>
              <a:t>Бодлер</a:t>
            </a:r>
            <a:r>
              <a:rPr lang="ru-RU" dirty="0" smtClean="0"/>
              <a:t> </a:t>
            </a:r>
            <a:r>
              <a:rPr lang="ru-RU" dirty="0" err="1" smtClean="0"/>
              <a:t>успадковує</a:t>
            </a:r>
            <a:r>
              <a:rPr lang="ru-RU" dirty="0" smtClean="0"/>
              <a:t> </a:t>
            </a:r>
            <a:r>
              <a:rPr lang="ru-RU" dirty="0" err="1" smtClean="0"/>
              <a:t>батьківські</a:t>
            </a:r>
            <a:r>
              <a:rPr lang="ru-RU" dirty="0" smtClean="0"/>
              <a:t> 75 тис. </a:t>
            </a:r>
            <a:r>
              <a:rPr lang="ru-RU" dirty="0" err="1" smtClean="0"/>
              <a:t>франків</a:t>
            </a:r>
            <a:r>
              <a:rPr lang="ru-RU" dirty="0" smtClean="0"/>
              <a:t>.</a:t>
            </a:r>
            <a:endParaRPr lang="uk-UA" b="1" dirty="0"/>
          </a:p>
        </p:txBody>
      </p:sp>
      <p:pic>
        <p:nvPicPr>
          <p:cNvPr id="28676" name="Picture 4" descr="My hero: Charles Baudelaire by Roberto Calasso Books The Guard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877" y="1571614"/>
            <a:ext cx="8358248" cy="5014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Біографія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 1843 </a:t>
            </a:r>
            <a:r>
              <a:rPr lang="ru-RU" dirty="0" err="1" smtClean="0"/>
              <a:t>він</a:t>
            </a:r>
            <a:r>
              <a:rPr lang="ru-RU" dirty="0" smtClean="0"/>
              <a:t> став </a:t>
            </a:r>
            <a:r>
              <a:rPr lang="ru-RU" dirty="0" err="1" smtClean="0"/>
              <a:t>працювати</a:t>
            </a:r>
            <a:r>
              <a:rPr lang="ru-RU" dirty="0" smtClean="0"/>
              <a:t> в </a:t>
            </a:r>
            <a:r>
              <a:rPr lang="ru-RU" dirty="0" err="1" smtClean="0"/>
              <a:t>літературних</a:t>
            </a:r>
            <a:r>
              <a:rPr lang="ru-RU" dirty="0" smtClean="0"/>
              <a:t> журналах, </a:t>
            </a:r>
            <a:r>
              <a:rPr lang="ru-RU" dirty="0" err="1" smtClean="0"/>
              <a:t>передусім</a:t>
            </a:r>
            <a:r>
              <a:rPr lang="ru-RU" dirty="0" smtClean="0"/>
              <a:t> як автор </a:t>
            </a:r>
            <a:r>
              <a:rPr lang="ru-RU" dirty="0" err="1" smtClean="0"/>
              <a:t>оглядів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рецензій</a:t>
            </a:r>
            <a:r>
              <a:rPr lang="ru-RU" dirty="0" smtClean="0"/>
              <a:t> про </a:t>
            </a:r>
            <a:r>
              <a:rPr lang="ru-RU" dirty="0" err="1" smtClean="0"/>
              <a:t>культурне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Парижа. </a:t>
            </a:r>
            <a:r>
              <a:rPr lang="ru-RU" dirty="0" err="1" smtClean="0"/>
              <a:t>Знайомиться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головними</a:t>
            </a:r>
            <a:r>
              <a:rPr lang="ru-RU" dirty="0" smtClean="0"/>
              <a:t> </a:t>
            </a:r>
            <a:r>
              <a:rPr lang="ru-RU" dirty="0" err="1" smtClean="0"/>
              <a:t>письменниками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поетами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: Оноре де Бальзаком, </a:t>
            </a:r>
            <a:r>
              <a:rPr lang="ru-RU" dirty="0" err="1" smtClean="0"/>
              <a:t>Жераром</a:t>
            </a:r>
            <a:r>
              <a:rPr lang="ru-RU" dirty="0" smtClean="0"/>
              <a:t> де </a:t>
            </a:r>
            <a:r>
              <a:rPr lang="ru-RU" dirty="0" err="1" smtClean="0"/>
              <a:t>Нервалем</a:t>
            </a:r>
            <a:r>
              <a:rPr lang="ru-RU" dirty="0" smtClean="0"/>
              <a:t>, </a:t>
            </a:r>
            <a:r>
              <a:rPr lang="ru-RU" dirty="0" err="1" smtClean="0"/>
              <a:t>Теофілем</a:t>
            </a:r>
            <a:r>
              <a:rPr lang="ru-RU" dirty="0" smtClean="0"/>
              <a:t> </a:t>
            </a:r>
            <a:r>
              <a:rPr lang="ru-RU" dirty="0" err="1" smtClean="0"/>
              <a:t>Готьє</a:t>
            </a:r>
            <a:r>
              <a:rPr lang="ru-RU" dirty="0" smtClean="0"/>
              <a:t>, </a:t>
            </a:r>
            <a:r>
              <a:rPr lang="ru-RU" dirty="0" err="1" smtClean="0"/>
              <a:t>Сент-Бевом</a:t>
            </a:r>
            <a:r>
              <a:rPr lang="ru-RU" dirty="0" smtClean="0"/>
              <a:t>, </a:t>
            </a:r>
            <a:r>
              <a:rPr lang="ru-RU" dirty="0" err="1" smtClean="0"/>
              <a:t>Віктором</a:t>
            </a:r>
            <a:r>
              <a:rPr lang="ru-RU" dirty="0" smtClean="0"/>
              <a:t> Гюго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П'єром</a:t>
            </a:r>
            <a:r>
              <a:rPr lang="ru-RU" dirty="0" smtClean="0"/>
              <a:t> Дюпоном. </a:t>
            </a:r>
            <a:r>
              <a:rPr lang="ru-RU" dirty="0" err="1" smtClean="0"/>
              <a:t>Богемний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пристрасть</a:t>
            </a:r>
            <a:r>
              <a:rPr lang="ru-RU" dirty="0" smtClean="0"/>
              <a:t> до </a:t>
            </a:r>
            <a:r>
              <a:rPr lang="ru-RU" dirty="0" err="1" smtClean="0"/>
              <a:t>колекціонування</a:t>
            </a:r>
            <a:r>
              <a:rPr lang="ru-RU" dirty="0" smtClean="0"/>
              <a:t> </a:t>
            </a:r>
            <a:r>
              <a:rPr lang="ru-RU" dirty="0" err="1" smtClean="0"/>
              <a:t>живопису</a:t>
            </a:r>
            <a:r>
              <a:rPr lang="ru-RU" dirty="0" smtClean="0"/>
              <a:t> </a:t>
            </a:r>
            <a:r>
              <a:rPr lang="ru-RU" dirty="0" err="1" smtClean="0"/>
              <a:t>втягують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у </a:t>
            </a:r>
            <a:r>
              <a:rPr lang="ru-RU" dirty="0" err="1" smtClean="0"/>
              <a:t>величезні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. За два роки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розтратив</a:t>
            </a:r>
            <a:r>
              <a:rPr lang="ru-RU" dirty="0" smtClean="0"/>
              <a:t> </a:t>
            </a:r>
            <a:r>
              <a:rPr lang="ru-RU" dirty="0" err="1" smtClean="0"/>
              <a:t>третину</a:t>
            </a:r>
            <a:r>
              <a:rPr lang="ru-RU" dirty="0" smtClean="0"/>
              <a:t> </a:t>
            </a:r>
            <a:r>
              <a:rPr lang="ru-RU" dirty="0" err="1" smtClean="0"/>
              <a:t>успадкованих</a:t>
            </a:r>
            <a:r>
              <a:rPr lang="ru-RU" dirty="0" smtClean="0"/>
              <a:t> грошей. У 1844 за </a:t>
            </a:r>
            <a:r>
              <a:rPr lang="ru-RU" dirty="0" err="1" smtClean="0"/>
              <a:t>рішенням</a:t>
            </a:r>
            <a:r>
              <a:rPr lang="ru-RU" dirty="0" smtClean="0"/>
              <a:t> </a:t>
            </a:r>
            <a:r>
              <a:rPr lang="ru-RU" dirty="0" err="1" smtClean="0"/>
              <a:t>сімейної</a:t>
            </a:r>
            <a:r>
              <a:rPr lang="ru-RU" dirty="0" smtClean="0"/>
              <a:t> ради над </a:t>
            </a:r>
            <a:r>
              <a:rPr lang="ru-RU" dirty="0" err="1" smtClean="0"/>
              <a:t>Бодлером</a:t>
            </a:r>
            <a:r>
              <a:rPr lang="ru-RU" dirty="0" smtClean="0"/>
              <a:t> </a:t>
            </a:r>
            <a:r>
              <a:rPr lang="ru-RU" dirty="0" err="1" smtClean="0"/>
              <a:t>встановлюється</a:t>
            </a:r>
            <a:r>
              <a:rPr lang="ru-RU" dirty="0" smtClean="0"/>
              <a:t> </a:t>
            </a:r>
            <a:r>
              <a:rPr lang="ru-RU" dirty="0" err="1" smtClean="0"/>
              <a:t>опіка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гостро</a:t>
            </a:r>
            <a:r>
              <a:rPr lang="ru-RU" dirty="0" smtClean="0"/>
              <a:t> </a:t>
            </a:r>
            <a:r>
              <a:rPr lang="ru-RU" dirty="0" err="1" smtClean="0"/>
              <a:t>переживає</a:t>
            </a:r>
            <a:r>
              <a:rPr lang="ru-RU" dirty="0" smtClean="0"/>
              <a:t> </a:t>
            </a:r>
            <a:r>
              <a:rPr lang="ru-RU" dirty="0" err="1" smtClean="0"/>
              <a:t>приниження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31746" name="Picture 2" descr="La Folie Baudelaire by Roberto Calasso - review Books The Obser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35" y="1500175"/>
            <a:ext cx="8524932" cy="5114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Біографія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1845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спробу</a:t>
            </a:r>
            <a:r>
              <a:rPr lang="ru-RU" dirty="0" smtClean="0"/>
              <a:t> </a:t>
            </a:r>
            <a:r>
              <a:rPr lang="ru-RU" dirty="0" err="1" smtClean="0"/>
              <a:t>самогубства</a:t>
            </a:r>
            <a:r>
              <a:rPr lang="ru-RU" dirty="0" smtClean="0"/>
              <a:t>. </a:t>
            </a:r>
            <a:r>
              <a:rPr lang="ru-RU" dirty="0" err="1" smtClean="0"/>
              <a:t>Наприкінці</a:t>
            </a:r>
            <a:r>
              <a:rPr lang="ru-RU" dirty="0" smtClean="0"/>
              <a:t> 1845 року остаточно </a:t>
            </a:r>
            <a:r>
              <a:rPr lang="ru-RU" dirty="0" err="1" smtClean="0"/>
              <a:t>пориває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вітчимом</a:t>
            </a:r>
            <a:r>
              <a:rPr lang="ru-RU" dirty="0" smtClean="0"/>
              <a:t>. Того ж року </a:t>
            </a:r>
            <a:r>
              <a:rPr lang="ru-RU" dirty="0" err="1" smtClean="0"/>
              <a:t>відбувся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літературний</a:t>
            </a:r>
            <a:r>
              <a:rPr lang="ru-RU" dirty="0" smtClean="0"/>
              <a:t> дебют: у </a:t>
            </a:r>
            <a:r>
              <a:rPr lang="ru-RU" dirty="0" err="1" smtClean="0"/>
              <a:t>журналі</a:t>
            </a:r>
            <a:r>
              <a:rPr lang="ru-RU" dirty="0" smtClean="0"/>
              <a:t> «Художник» (</a:t>
            </a:r>
            <a:r>
              <a:rPr lang="es-ES" i="1" dirty="0" smtClean="0"/>
              <a:t>Artiste</a:t>
            </a:r>
            <a:r>
              <a:rPr lang="es-ES" dirty="0" smtClean="0"/>
              <a:t>) </a:t>
            </a:r>
            <a:r>
              <a:rPr lang="ru-RU" dirty="0" err="1" smtClean="0"/>
              <a:t>публікується</a:t>
            </a:r>
            <a:r>
              <a:rPr lang="ru-RU" dirty="0" smtClean="0"/>
              <a:t> сонет «</a:t>
            </a:r>
            <a:r>
              <a:rPr lang="ru-RU" dirty="0" err="1" smtClean="0"/>
              <a:t>Дамі</a:t>
            </a:r>
            <a:r>
              <a:rPr lang="ru-RU" dirty="0" smtClean="0"/>
              <a:t> </a:t>
            </a:r>
            <a:r>
              <a:rPr lang="ru-RU" dirty="0" err="1" smtClean="0"/>
              <a:t>креолці</a:t>
            </a:r>
            <a:r>
              <a:rPr lang="ru-RU" dirty="0" smtClean="0"/>
              <a:t>» (</a:t>
            </a:r>
            <a:r>
              <a:rPr lang="es-ES" i="1" dirty="0" smtClean="0"/>
              <a:t>A une dame creole</a:t>
            </a:r>
            <a:r>
              <a:rPr lang="es-ES" dirty="0" smtClean="0"/>
              <a:t>), </a:t>
            </a:r>
            <a:r>
              <a:rPr lang="ru-RU" dirty="0" err="1" smtClean="0"/>
              <a:t>складений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в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перебування</a:t>
            </a:r>
            <a:r>
              <a:rPr lang="ru-RU" dirty="0" smtClean="0"/>
              <a:t> на </a:t>
            </a:r>
            <a:r>
              <a:rPr lang="ru-RU" dirty="0" err="1" smtClean="0"/>
              <a:t>Маврикії</a:t>
            </a:r>
            <a:r>
              <a:rPr lang="ru-RU" dirty="0" smtClean="0"/>
              <a:t>. </a:t>
            </a:r>
            <a:r>
              <a:rPr lang="ru-RU" dirty="0" err="1" smtClean="0"/>
              <a:t>Тоді</a:t>
            </a:r>
            <a:r>
              <a:rPr lang="ru-RU" dirty="0" smtClean="0"/>
              <a:t> ж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заявляє</a:t>
            </a:r>
            <a:r>
              <a:rPr lang="ru-RU" dirty="0" smtClean="0"/>
              <a:t> про себе як про тонкого </a:t>
            </a:r>
            <a:r>
              <a:rPr lang="ru-RU" dirty="0" err="1" smtClean="0"/>
              <a:t>цінителя</a:t>
            </a:r>
            <a:r>
              <a:rPr lang="ru-RU" dirty="0" smtClean="0"/>
              <a:t> </a:t>
            </a:r>
            <a:r>
              <a:rPr lang="ru-RU" dirty="0" err="1" smtClean="0"/>
              <a:t>живопису</a:t>
            </a:r>
            <a:r>
              <a:rPr lang="ru-RU" dirty="0" smtClean="0"/>
              <a:t>, написавши </a:t>
            </a:r>
            <a:r>
              <a:rPr lang="ru-RU" dirty="0" err="1" smtClean="0"/>
              <a:t>есе</a:t>
            </a:r>
            <a:r>
              <a:rPr lang="ru-RU" dirty="0" smtClean="0"/>
              <a:t> про </a:t>
            </a:r>
            <a:r>
              <a:rPr lang="ru-RU" dirty="0" err="1" smtClean="0"/>
              <a:t>художній</a:t>
            </a:r>
            <a:r>
              <a:rPr lang="ru-RU" dirty="0" smtClean="0"/>
              <a:t> салон 1845 року. («Салон 1845 року», </a:t>
            </a:r>
            <a:r>
              <a:rPr lang="es-ES" dirty="0" smtClean="0"/>
              <a:t>Le salon de 1845);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часу </a:t>
            </a:r>
            <a:r>
              <a:rPr lang="ru-RU" dirty="0" err="1" smtClean="0"/>
              <a:t>Бодлер</a:t>
            </a:r>
            <a:r>
              <a:rPr lang="ru-RU" dirty="0" smtClean="0"/>
              <a:t> став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літературних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художніх</a:t>
            </a:r>
            <a:r>
              <a:rPr lang="ru-RU" dirty="0" smtClean="0"/>
              <a:t> </a:t>
            </a:r>
            <a:r>
              <a:rPr lang="ru-RU" dirty="0" err="1" smtClean="0"/>
              <a:t>критиків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часу.</a:t>
            </a:r>
            <a:endParaRPr lang="uk-UA" dirty="0"/>
          </a:p>
        </p:txBody>
      </p:sp>
      <p:pic>
        <p:nvPicPr>
          <p:cNvPr id="32770" name="Picture 2" descr="KAINO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00178"/>
            <a:ext cx="4000528" cy="5179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Біографія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 1846 — </a:t>
            </a:r>
            <a:r>
              <a:rPr lang="ru-RU" dirty="0" err="1" smtClean="0"/>
              <a:t>виходить</a:t>
            </a:r>
            <a:r>
              <a:rPr lang="ru-RU" dirty="0" smtClean="0"/>
              <a:t> </a:t>
            </a:r>
            <a:r>
              <a:rPr lang="ru-RU" dirty="0" err="1" smtClean="0"/>
              <a:t>брошура</a:t>
            </a:r>
            <a:r>
              <a:rPr lang="ru-RU" dirty="0" smtClean="0"/>
              <a:t> «Салон 1846 року» (</a:t>
            </a:r>
            <a:r>
              <a:rPr lang="es-ES" i="1" dirty="0" smtClean="0"/>
              <a:t>Le salon de 1846</a:t>
            </a:r>
            <a:r>
              <a:rPr lang="es-ES" dirty="0" smtClean="0"/>
              <a:t>). </a:t>
            </a:r>
            <a:r>
              <a:rPr lang="ru-RU" dirty="0" err="1" smtClean="0"/>
              <a:t>Бодлер</a:t>
            </a:r>
            <a:r>
              <a:rPr lang="ru-RU" dirty="0" smtClean="0"/>
              <a:t> </a:t>
            </a:r>
            <a:r>
              <a:rPr lang="ru-RU" dirty="0" err="1" smtClean="0"/>
              <a:t>вступає</a:t>
            </a:r>
            <a:r>
              <a:rPr lang="ru-RU" dirty="0" smtClean="0"/>
              <a:t> в «</a:t>
            </a:r>
            <a:r>
              <a:rPr lang="ru-RU" dirty="0" err="1" smtClean="0"/>
              <a:t>Товариство</a:t>
            </a:r>
            <a:r>
              <a:rPr lang="ru-RU" dirty="0" smtClean="0"/>
              <a:t> </a:t>
            </a:r>
            <a:r>
              <a:rPr lang="ru-RU" dirty="0" err="1" smtClean="0"/>
              <a:t>літераторів</a:t>
            </a:r>
            <a:r>
              <a:rPr lang="ru-RU" dirty="0" smtClean="0"/>
              <a:t>». А в 1847 — </a:t>
            </a:r>
            <a:r>
              <a:rPr lang="ru-RU" dirty="0" err="1" smtClean="0"/>
              <a:t>публікує</a:t>
            </a:r>
            <a:r>
              <a:rPr lang="ru-RU" dirty="0" smtClean="0"/>
              <a:t> в «</a:t>
            </a:r>
            <a:r>
              <a:rPr lang="ru-RU" dirty="0" err="1" smtClean="0"/>
              <a:t>Бюлетені</a:t>
            </a:r>
            <a:r>
              <a:rPr lang="ru-RU" dirty="0" smtClean="0"/>
              <a:t>»,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видає</a:t>
            </a:r>
            <a:r>
              <a:rPr lang="ru-RU" dirty="0" smtClean="0"/>
              <a:t> «</a:t>
            </a:r>
            <a:r>
              <a:rPr lang="ru-RU" dirty="0" err="1" smtClean="0"/>
              <a:t>Товариство</a:t>
            </a:r>
            <a:r>
              <a:rPr lang="ru-RU" dirty="0" smtClean="0"/>
              <a:t>» свою першу поему в </a:t>
            </a:r>
            <a:r>
              <a:rPr lang="ru-RU" dirty="0" err="1" smtClean="0"/>
              <a:t>прозі</a:t>
            </a:r>
            <a:r>
              <a:rPr lang="ru-RU" dirty="0" smtClean="0"/>
              <a:t> «</a:t>
            </a:r>
            <a:r>
              <a:rPr lang="ru-RU" dirty="0" err="1" smtClean="0"/>
              <a:t>Фанфарло</a:t>
            </a:r>
            <a:r>
              <a:rPr lang="ru-RU" dirty="0" smtClean="0"/>
              <a:t>» (</a:t>
            </a:r>
            <a:r>
              <a:rPr lang="es-ES" i="1" dirty="0" smtClean="0"/>
              <a:t>La Fanfarlo</a:t>
            </a:r>
            <a:r>
              <a:rPr lang="es-ES" dirty="0" smtClean="0"/>
              <a:t>).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розширює</a:t>
            </a:r>
            <a:r>
              <a:rPr lang="ru-RU" dirty="0" smtClean="0"/>
              <a:t> коло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знайомств</a:t>
            </a:r>
            <a:r>
              <a:rPr lang="ru-RU" dirty="0" smtClean="0"/>
              <a:t>: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поетів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письменників</a:t>
            </a:r>
            <a:r>
              <a:rPr lang="ru-RU" dirty="0" smtClean="0"/>
              <a:t> до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художники (Делакруа, Курбе, </a:t>
            </a:r>
            <a:r>
              <a:rPr lang="ru-RU" dirty="0" err="1" smtClean="0"/>
              <a:t>Дом'є</a:t>
            </a:r>
            <a:r>
              <a:rPr lang="ru-RU" dirty="0" smtClean="0"/>
              <a:t>, Мане), </a:t>
            </a:r>
            <a:r>
              <a:rPr lang="ru-RU" dirty="0" err="1" smtClean="0"/>
              <a:t>відомий</a:t>
            </a:r>
            <a:r>
              <a:rPr lang="ru-RU" dirty="0" smtClean="0"/>
              <a:t> фотограф </a:t>
            </a:r>
            <a:r>
              <a:rPr lang="ru-RU" dirty="0" err="1" smtClean="0"/>
              <a:t>Надар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майбутній</a:t>
            </a:r>
            <a:r>
              <a:rPr lang="ru-RU" dirty="0" smtClean="0"/>
              <a:t> </a:t>
            </a:r>
            <a:r>
              <a:rPr lang="ru-RU" dirty="0" err="1" smtClean="0"/>
              <a:t>видавець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поетичних</a:t>
            </a:r>
            <a:r>
              <a:rPr lang="ru-RU" dirty="0" smtClean="0"/>
              <a:t> </a:t>
            </a:r>
            <a:r>
              <a:rPr lang="ru-RU" dirty="0" err="1" smtClean="0"/>
              <a:t>збірників</a:t>
            </a:r>
            <a:r>
              <a:rPr lang="ru-RU" dirty="0" smtClean="0"/>
              <a:t> </a:t>
            </a:r>
            <a:r>
              <a:rPr lang="ru-RU" dirty="0" err="1" smtClean="0"/>
              <a:t>Пуле-Малассі</a:t>
            </a:r>
            <a:r>
              <a:rPr lang="ru-RU" dirty="0" smtClean="0"/>
              <a:t>.</a:t>
            </a:r>
            <a:endParaRPr lang="uk-UA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" y="1"/>
            <a:ext cx="2286016" cy="2850395"/>
            <a:chOff x="0" y="0"/>
            <a:chExt cx="2286016" cy="2850394"/>
          </a:xfrm>
        </p:grpSpPr>
        <p:pic>
          <p:nvPicPr>
            <p:cNvPr id="9" name="Picture 6" descr="Bastien- Lepage Oil Painting Reproductions- The,Person oil painting,Portrai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286016" cy="28503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214283" y="1928802"/>
              <a:ext cx="18678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400" dirty="0">
                  <a:solidFill>
                    <a:schemeClr val="bg1"/>
                  </a:solidFill>
                  <a:latin typeface="Arial Black" pitchFamily="34" charset="0"/>
                </a:rPr>
                <a:t>Ежен </a:t>
              </a:r>
              <a:r>
                <a:rPr lang="uk-UA" sz="2400" dirty="0" smtClean="0">
                  <a:solidFill>
                    <a:schemeClr val="bg1"/>
                  </a:solidFill>
                  <a:latin typeface="Arial Black" pitchFamily="34" charset="0"/>
                </a:rPr>
                <a:t/>
              </a:r>
              <a:br>
                <a:rPr lang="uk-UA" sz="2400" dirty="0" smtClean="0">
                  <a:solidFill>
                    <a:schemeClr val="bg1"/>
                  </a:solidFill>
                  <a:latin typeface="Arial Black" pitchFamily="34" charset="0"/>
                </a:rPr>
              </a:br>
              <a:r>
                <a:rPr lang="uk-UA" sz="2400" dirty="0" smtClean="0">
                  <a:solidFill>
                    <a:schemeClr val="bg1"/>
                  </a:solidFill>
                  <a:latin typeface="Arial Black" pitchFamily="34" charset="0"/>
                </a:rPr>
                <a:t>Делакруа</a:t>
              </a:r>
              <a:endParaRPr lang="uk-UA" sz="2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641771" y="0"/>
            <a:ext cx="2716347" cy="3890971"/>
            <a:chOff x="6641769" y="0"/>
            <a:chExt cx="2716347" cy="3890970"/>
          </a:xfrm>
        </p:grpSpPr>
        <p:pic>
          <p:nvPicPr>
            <p:cNvPr id="10" name="Picture 8" descr="Édouard Manet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41769" y="0"/>
              <a:ext cx="2502231" cy="38909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643702" y="3334407"/>
              <a:ext cx="27144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2800" dirty="0" err="1">
                  <a:solidFill>
                    <a:schemeClr val="bg1"/>
                  </a:solidFill>
                  <a:latin typeface="Arial Black" pitchFamily="34" charset="0"/>
                </a:rPr>
                <a:t>Едуар</a:t>
              </a:r>
              <a:r>
                <a:rPr lang="uk-UA" sz="2800" dirty="0">
                  <a:solidFill>
                    <a:schemeClr val="bg1"/>
                  </a:solidFill>
                  <a:latin typeface="Arial Black" pitchFamily="34" charset="0"/>
                </a:rPr>
                <a:t> Мане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" y="3929069"/>
            <a:ext cx="2381247" cy="2928935"/>
            <a:chOff x="0" y="3929067"/>
            <a:chExt cx="2381246" cy="2928934"/>
          </a:xfrm>
        </p:grpSpPr>
        <p:pic>
          <p:nvPicPr>
            <p:cNvPr id="33802" name="Picture 10" descr="Nadar selfportrait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929067"/>
              <a:ext cx="2381246" cy="29289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419143" y="6286520"/>
              <a:ext cx="1438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err="1">
                  <a:solidFill>
                    <a:schemeClr val="bg1"/>
                  </a:solidFill>
                  <a:latin typeface="Arial Black" pitchFamily="34" charset="0"/>
                </a:rPr>
                <a:t>Надар</a:t>
              </a:r>
              <a:endParaRPr lang="uk-UA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786051" y="-23"/>
            <a:ext cx="3571900" cy="5234148"/>
            <a:chOff x="2786051" y="-23"/>
            <a:chExt cx="3571900" cy="5234148"/>
          </a:xfrm>
        </p:grpSpPr>
        <p:pic>
          <p:nvPicPr>
            <p:cNvPr id="8" name="Picture 4" descr="Шарль Бодлер &quot;Стихотворения в прозе (Парижский сплин). Фанфарло. Дневники&quot; - купить по лучшей цене, характеристики, обзор, отзыв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6051" y="-23"/>
              <a:ext cx="3571900" cy="52341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3571872" y="4038909"/>
              <a:ext cx="20409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err="1">
                  <a:solidFill>
                    <a:schemeClr val="bg1"/>
                  </a:solidFill>
                  <a:latin typeface="Arial Black" pitchFamily="34" charset="0"/>
                </a:rPr>
                <a:t>Фанфарло</a:t>
              </a:r>
              <a:endParaRPr lang="uk-UA" sz="2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ни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книга</Template>
  <TotalTime>155</TotalTime>
  <Words>407</Words>
  <Application>Microsoft Office PowerPoint</Application>
  <PresentationFormat>Экран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книга</vt:lpstr>
      <vt:lpstr>Шарль П'єр Бодлер</vt:lpstr>
      <vt:lpstr>Шарль П'єр Бодлер</vt:lpstr>
      <vt:lpstr>Біографія</vt:lpstr>
      <vt:lpstr>Біографія</vt:lpstr>
      <vt:lpstr>Біографія</vt:lpstr>
      <vt:lpstr>Біографія</vt:lpstr>
      <vt:lpstr>Біографія</vt:lpstr>
      <vt:lpstr>Біографія</vt:lpstr>
      <vt:lpstr>Біографія</vt:lpstr>
      <vt:lpstr>Біографія</vt:lpstr>
      <vt:lpstr>Біографія</vt:lpstr>
      <vt:lpstr>Біографія</vt:lpstr>
      <vt:lpstr>Біографія</vt:lpstr>
      <vt:lpstr>Біографія</vt:lpstr>
      <vt:lpstr>Біографія</vt:lpstr>
      <vt:lpstr>Біографія</vt:lpstr>
      <vt:lpstr>Біографія</vt:lpstr>
      <vt:lpstr>Біографія</vt:lpstr>
      <vt:lpstr>Біографія</vt:lpstr>
      <vt:lpstr>Твори</vt:lpstr>
      <vt:lpstr>Твори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Шарль П'єр Бодлер</dc:title>
  <dc:creator>Татьяна</dc:creator>
  <cp:lastModifiedBy>Татьяна</cp:lastModifiedBy>
  <cp:revision>16</cp:revision>
  <dcterms:created xsi:type="dcterms:W3CDTF">2015-02-12T18:11:52Z</dcterms:created>
  <dcterms:modified xsi:type="dcterms:W3CDTF">2015-02-12T20:47:28Z</dcterms:modified>
</cp:coreProperties>
</file>