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0" r:id="rId3"/>
    <p:sldMasterId id="2147483768" r:id="rId4"/>
    <p:sldMasterId id="2147483804" r:id="rId5"/>
    <p:sldMasterId id="2147483816" r:id="rId6"/>
    <p:sldMasterId id="2147483828" r:id="rId7"/>
    <p:sldMasterId id="2147483840" r:id="rId8"/>
  </p:sldMasterIdLst>
  <p:sldIdLst>
    <p:sldId id="27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9" r:id="rId22"/>
    <p:sldId id="280" r:id="rId23"/>
    <p:sldId id="284" r:id="rId24"/>
    <p:sldId id="281" r:id="rId25"/>
    <p:sldId id="283" r:id="rId26"/>
    <p:sldId id="282" r:id="rId27"/>
    <p:sldId id="277" r:id="rId28"/>
    <p:sldId id="278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C5FB4B-62C2-4E61-8DBF-CBA024D8B05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8.xml"/><Relationship Id="rId1" Type="http://schemas.openxmlformats.org/officeDocument/2006/relationships/audio" Target="file:///C:\Documents%20and%20Settings\&#1053;&#1072;&#1090;&#1072;&#1096;&#1072;\&#1052;&#1086;&#1080;%20&#1076;&#1086;&#1082;&#1091;&#1084;&#1077;&#1085;&#1090;&#1099;\&#1063;&#1090;&#1077;&#1085;&#1080;&#1077;%20&#1040;&#1093;&#1084;&#1072;&#1090;&#1086;&#1074;&#1086;&#1081;\akhmatova_51_veter_vojny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Documents%20and%20Settings\&#1053;&#1072;&#1090;&#1072;&#1096;&#1072;\&#1052;&#1086;&#1080;%20&#1076;&#1086;&#1082;&#1091;&#1084;&#1077;&#1085;&#1090;&#1099;\&#1063;&#1090;&#1077;&#1085;&#1080;&#1077;%20&#1040;&#1093;&#1084;&#1072;&#1090;&#1086;&#1074;&#1086;&#1081;\akhmatova_25_smuglyj_otrok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260648"/>
            <a:ext cx="3278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Анна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Ахматова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796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Наташа\Мои документы\Ахматова\IMG_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713" y="571480"/>
            <a:ext cx="4419529" cy="5526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4138642" cy="562612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2400" dirty="0"/>
              <a:t>1941 -1944-Під час блокади Ленінграда була в евакуації в Ташкенті. Повернулася в червні спочатку до Москви, потім до </a:t>
            </a:r>
            <a:r>
              <a:rPr lang="uk-UA" sz="2400" dirty="0" smtClean="0"/>
              <a:t>Ленінграда.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2400" dirty="0" smtClean="0"/>
              <a:t>1946 </a:t>
            </a:r>
            <a:r>
              <a:rPr lang="uk-UA" sz="2400" dirty="0"/>
              <a:t>- Постанова ЦК партії «Про журнали« </a:t>
            </a:r>
            <a:r>
              <a:rPr lang="uk-UA" sz="2400" dirty="0" err="1"/>
              <a:t>Звезда</a:t>
            </a:r>
            <a:r>
              <a:rPr lang="uk-UA" sz="2400" dirty="0"/>
              <a:t> »і« </a:t>
            </a:r>
            <a:r>
              <a:rPr lang="uk-UA" sz="2400" dirty="0" err="1"/>
              <a:t>Ленинград</a:t>
            </a:r>
            <a:r>
              <a:rPr lang="uk-UA" sz="2400" dirty="0"/>
              <a:t> »», після якого всі книги Ахматової пущені під ніж, а вона сама виключена зі Спілки письменників.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таша\Мои документы\Ахматова\IMG_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97736" y="857232"/>
            <a:ext cx="4622556" cy="546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857232"/>
            <a:ext cx="3857652" cy="5467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</a:rPr>
              <a:t>1962 - закінчена «Поема без героя»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1964-поїздка до Італії. Вручення Ахматової премії «Етна - </a:t>
            </a:r>
            <a:r>
              <a:rPr lang="uk-UA" sz="2400" dirty="0" err="1">
                <a:solidFill>
                  <a:schemeClr val="bg1"/>
                </a:solidFill>
              </a:rPr>
              <a:t>Таорміна</a:t>
            </a:r>
            <a:r>
              <a:rPr lang="uk-UA" sz="2400" dirty="0">
                <a:solidFill>
                  <a:schemeClr val="bg1"/>
                </a:solidFill>
              </a:rPr>
              <a:t>» за виданий в Італії збірку </a:t>
            </a:r>
            <a:r>
              <a:rPr lang="uk-UA" sz="2400" dirty="0" smtClean="0">
                <a:solidFill>
                  <a:schemeClr val="bg1"/>
                </a:solidFill>
              </a:rPr>
              <a:t>віршів.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1965-Поїздка </a:t>
            </a:r>
            <a:r>
              <a:rPr lang="uk-UA" sz="2400" dirty="0">
                <a:solidFill>
                  <a:schemeClr val="bg1"/>
                </a:solidFill>
              </a:rPr>
              <a:t>до Англії, де їй була присуджена ступінь почесного доктора Оксфордського університету.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akhmatova_51_veter_voj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таша\Мои документы\Ахматова\IMG_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3936" y="785794"/>
            <a:ext cx="4368050" cy="50006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857232"/>
            <a:ext cx="3757610" cy="5143537"/>
          </a:xfrm>
        </p:spPr>
        <p:txBody>
          <a:bodyPr/>
          <a:lstStyle/>
          <a:p>
            <a:r>
              <a:rPr lang="uk-UA" dirty="0"/>
              <a:t>1965 - побачила світ остання книга «Біг </a:t>
            </a:r>
            <a:r>
              <a:rPr lang="uk-UA" dirty="0" smtClean="0"/>
              <a:t>часу»</a:t>
            </a:r>
          </a:p>
          <a:p>
            <a:r>
              <a:rPr lang="uk-UA" dirty="0" smtClean="0"/>
              <a:t>5 </a:t>
            </a:r>
            <a:r>
              <a:rPr lang="uk-UA" dirty="0"/>
              <a:t>березня 1966 - померла Анна Ахматова В </a:t>
            </a:r>
            <a:r>
              <a:rPr lang="uk-UA" dirty="0" err="1"/>
              <a:t>Домодедове</a:t>
            </a:r>
            <a:r>
              <a:rPr lang="uk-UA" dirty="0"/>
              <a:t>, під Москвою. Похована в Комарові, поблизу Петербурга.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АКМЕЇЗМ-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литературна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течія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chemeClr val="bg1"/>
                </a:solidFill>
              </a:rPr>
              <a:t>Від </a:t>
            </a:r>
            <a:r>
              <a:rPr lang="uk-UA" sz="2800" dirty="0" err="1" smtClean="0">
                <a:solidFill>
                  <a:schemeClr val="bg1"/>
                </a:solidFill>
              </a:rPr>
              <a:t>грец</a:t>
            </a:r>
            <a:r>
              <a:rPr lang="uk-UA" sz="2800" dirty="0" smtClean="0">
                <a:solidFill>
                  <a:schemeClr val="bg1"/>
                </a:solidFill>
              </a:rPr>
              <a:t>. </a:t>
            </a:r>
            <a:r>
              <a:rPr lang="uk-UA" sz="2800" dirty="0" err="1" smtClean="0">
                <a:solidFill>
                  <a:schemeClr val="bg1"/>
                </a:solidFill>
              </a:rPr>
              <a:t>akme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- 1) вершина, розквіт;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                             </a:t>
            </a:r>
            <a:r>
              <a:rPr lang="uk-UA" sz="2800" dirty="0" smtClean="0">
                <a:solidFill>
                  <a:schemeClr val="bg1"/>
                </a:solidFill>
              </a:rPr>
              <a:t>2</a:t>
            </a:r>
            <a:r>
              <a:rPr lang="uk-UA" sz="2800" dirty="0">
                <a:solidFill>
                  <a:schemeClr val="bg1"/>
                </a:solidFill>
              </a:rPr>
              <a:t>) вістрі - загостреність акмеїзму проти символізму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sz="2800" dirty="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sz="2800" dirty="0" smtClean="0">
                <a:solidFill>
                  <a:schemeClr val="bg1"/>
                </a:solidFill>
              </a:rPr>
              <a:t>Девіз </a:t>
            </a:r>
            <a:r>
              <a:rPr lang="uk-UA" sz="2800" dirty="0">
                <a:solidFill>
                  <a:schemeClr val="bg1"/>
                </a:solidFill>
              </a:rPr>
              <a:t>акмеїстів: «ясність, простота, утвердження, реальність життя</a:t>
            </a:r>
            <a:r>
              <a:rPr lang="uk-UA" sz="2800" dirty="0" smtClean="0">
                <a:solidFill>
                  <a:schemeClr val="bg1"/>
                </a:solidFill>
              </a:rPr>
              <a:t>».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sz="2800" dirty="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sz="2800" dirty="0" smtClean="0">
                <a:solidFill>
                  <a:schemeClr val="bg1"/>
                </a:solidFill>
              </a:rPr>
              <a:t>Акмеїсти </a:t>
            </a:r>
            <a:r>
              <a:rPr lang="uk-UA" sz="2800" dirty="0" err="1">
                <a:solidFill>
                  <a:schemeClr val="bg1"/>
                </a:solidFill>
              </a:rPr>
              <a:t>приемлют</a:t>
            </a:r>
            <a:r>
              <a:rPr lang="uk-UA" sz="2800" dirty="0">
                <a:solidFill>
                  <a:schemeClr val="bg1"/>
                </a:solidFill>
              </a:rPr>
              <a:t> світ краси, звучний, пахне, реальний. Тільки він і має бути предметом поезії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uk-U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100" dirty="0" err="1">
                <a:solidFill>
                  <a:schemeClr val="bg1"/>
                </a:solidFill>
              </a:rPr>
              <a:t>Д</a:t>
            </a:r>
            <a:r>
              <a:rPr lang="ru-RU" sz="3100" dirty="0" err="1" smtClean="0">
                <a:solidFill>
                  <a:schemeClr val="bg1"/>
                </a:solidFill>
              </a:rPr>
              <a:t>ослідники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зазначають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smtClean="0">
                <a:solidFill>
                  <a:schemeClr val="bg1"/>
                </a:solidFill>
              </a:rPr>
              <a:t>Анна Ахматова як </a:t>
            </a:r>
            <a:r>
              <a:rPr lang="ru-RU" sz="3100" dirty="0">
                <a:solidFill>
                  <a:schemeClr val="bg1"/>
                </a:solidFill>
              </a:rPr>
              <a:t>поет </a:t>
            </a:r>
            <a:r>
              <a:rPr lang="ru-RU" sz="3100" dirty="0" err="1">
                <a:solidFill>
                  <a:schemeClr val="bg1"/>
                </a:solidFill>
              </a:rPr>
              <a:t>прямувала</a:t>
            </a:r>
            <a:r>
              <a:rPr lang="ru-RU" sz="3100" dirty="0">
                <a:solidFill>
                  <a:schemeClr val="bg1"/>
                </a:solidFill>
              </a:rPr>
              <a:t> шляхом </a:t>
            </a:r>
            <a:r>
              <a:rPr lang="ru-RU" sz="3100" dirty="0" err="1">
                <a:solidFill>
                  <a:schemeClr val="bg1"/>
                </a:solidFill>
              </a:rPr>
              <a:t>віднайденого</a:t>
            </a:r>
            <a:r>
              <a:rPr lang="ru-RU" sz="3100" dirty="0">
                <a:solidFill>
                  <a:schemeClr val="bg1"/>
                </a:solidFill>
              </a:rPr>
              <a:t> нею нового </a:t>
            </a:r>
            <a:r>
              <a:rPr lang="ru-RU" sz="3100" dirty="0" err="1">
                <a:solidFill>
                  <a:schemeClr val="bg1"/>
                </a:solidFill>
              </a:rPr>
              <a:t>художнього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реалізму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що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був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пов'язаний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із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традиціями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російської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класичної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поезії</a:t>
            </a:r>
            <a:r>
              <a:rPr lang="ru-RU" sz="3100" dirty="0">
                <a:solidFill>
                  <a:schemeClr val="bg1"/>
                </a:solidFill>
              </a:rPr>
              <a:t>. </a:t>
            </a:r>
            <a:r>
              <a:rPr lang="ru-RU" sz="3100" dirty="0" err="1" smtClean="0">
                <a:solidFill>
                  <a:schemeClr val="bg1"/>
                </a:solidFill>
              </a:rPr>
              <a:t>Тоді</a:t>
            </a:r>
            <a:r>
              <a:rPr lang="ru-RU" sz="3100" dirty="0" smtClean="0">
                <a:solidFill>
                  <a:schemeClr val="bg1"/>
                </a:solidFill>
              </a:rPr>
              <a:t> ж </a:t>
            </a:r>
            <a:r>
              <a:rPr lang="ru-RU" sz="3100" dirty="0" err="1" smtClean="0">
                <a:solidFill>
                  <a:schemeClr val="bg1"/>
                </a:solidFill>
              </a:rPr>
              <a:t>рання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творчість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Ахматової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відобразила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принципи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акмеїстичної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естетики</a:t>
            </a:r>
            <a:r>
              <a:rPr lang="ru-RU" sz="31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100" dirty="0" err="1" smtClean="0">
                <a:solidFill>
                  <a:schemeClr val="bg1"/>
                </a:solidFill>
              </a:rPr>
              <a:t>Безумовно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що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ці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принципи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були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творчо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індивідуально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усвідомлені</a:t>
            </a:r>
            <a:r>
              <a:rPr lang="ru-RU" sz="3100" dirty="0">
                <a:solidFill>
                  <a:schemeClr val="bg1"/>
                </a:solidFill>
              </a:rPr>
              <a:t> та </a:t>
            </a:r>
            <a:r>
              <a:rPr lang="ru-RU" sz="3100" dirty="0" err="1">
                <a:solidFill>
                  <a:schemeClr val="bg1"/>
                </a:solidFill>
              </a:rPr>
              <a:t>засвоєні</a:t>
            </a:r>
            <a:r>
              <a:rPr lang="ru-RU" sz="3100" dirty="0">
                <a:solidFill>
                  <a:schemeClr val="bg1"/>
                </a:solidFill>
              </a:rPr>
              <a:t>. </a:t>
            </a:r>
            <a:r>
              <a:rPr lang="ru-RU" sz="3100" dirty="0" err="1">
                <a:solidFill>
                  <a:schemeClr val="bg1"/>
                </a:solidFill>
              </a:rPr>
              <a:t>Чи</a:t>
            </a:r>
            <a:r>
              <a:rPr lang="ru-RU" sz="3100" dirty="0">
                <a:solidFill>
                  <a:schemeClr val="bg1"/>
                </a:solidFill>
              </a:rPr>
              <a:t> могла Анна Ахматова </a:t>
            </a:r>
            <a:r>
              <a:rPr lang="ru-RU" sz="3100" dirty="0" err="1">
                <a:solidFill>
                  <a:schemeClr val="bg1"/>
                </a:solidFill>
              </a:rPr>
              <a:t>взяти</a:t>
            </a:r>
            <a:r>
              <a:rPr lang="ru-RU" sz="3100" dirty="0">
                <a:solidFill>
                  <a:schemeClr val="bg1"/>
                </a:solidFill>
              </a:rPr>
              <a:t> за </a:t>
            </a:r>
            <a:r>
              <a:rPr lang="ru-RU" sz="3100" dirty="0" err="1">
                <a:solidFill>
                  <a:schemeClr val="bg1"/>
                </a:solidFill>
              </a:rPr>
              <a:t>зброю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заклик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акмеїстів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сприймати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дійсність</a:t>
            </a:r>
            <a:r>
              <a:rPr lang="ru-RU" sz="3100" dirty="0">
                <a:solidFill>
                  <a:schemeClr val="bg1"/>
                </a:solidFill>
              </a:rPr>
              <a:t> "у </a:t>
            </a:r>
            <a:r>
              <a:rPr lang="ru-RU" sz="3100" dirty="0" err="1">
                <a:solidFill>
                  <a:schemeClr val="bg1"/>
                </a:solidFill>
              </a:rPr>
              <a:t>всій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сукупності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краси</a:t>
            </a:r>
            <a:r>
              <a:rPr lang="ru-RU" sz="3100" dirty="0">
                <a:solidFill>
                  <a:schemeClr val="bg1"/>
                </a:solidFill>
              </a:rPr>
              <a:t> та </a:t>
            </a:r>
            <a:r>
              <a:rPr lang="ru-RU" sz="3100" dirty="0" err="1">
                <a:solidFill>
                  <a:schemeClr val="bg1"/>
                </a:solidFill>
              </a:rPr>
              <a:t>неподобств</a:t>
            </a:r>
            <a:r>
              <a:rPr lang="ru-RU" sz="3100" dirty="0">
                <a:solidFill>
                  <a:schemeClr val="bg1"/>
                </a:solidFill>
              </a:rPr>
              <a:t>"? </a:t>
            </a:r>
            <a:r>
              <a:rPr lang="ru-RU" sz="3100" dirty="0" err="1">
                <a:solidFill>
                  <a:schemeClr val="bg1"/>
                </a:solidFill>
              </a:rPr>
              <a:t>Якщо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звернутися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до </a:t>
            </a:r>
            <a:r>
              <a:rPr lang="ru-RU" sz="3100" dirty="0" err="1">
                <a:solidFill>
                  <a:schemeClr val="bg1"/>
                </a:solidFill>
              </a:rPr>
              <a:t>її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біографії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smtClean="0">
                <a:solidFill>
                  <a:schemeClr val="bg1"/>
                </a:solidFill>
              </a:rPr>
              <a:t>то </a:t>
            </a:r>
            <a:r>
              <a:rPr lang="ru-RU" sz="3100" dirty="0" err="1" smtClean="0">
                <a:solidFill>
                  <a:schemeClr val="bg1"/>
                </a:solidFill>
              </a:rPr>
              <a:t>можна</a:t>
            </a:r>
            <a:r>
              <a:rPr lang="ru-RU" sz="3100" dirty="0" smtClean="0">
                <a:solidFill>
                  <a:schemeClr val="bg1"/>
                </a:solidFill>
              </a:rPr>
              <a:t> однозначно </a:t>
            </a:r>
            <a:r>
              <a:rPr lang="ru-RU" sz="3100" dirty="0" err="1">
                <a:solidFill>
                  <a:schemeClr val="bg1"/>
                </a:solidFill>
              </a:rPr>
              <a:t>відповісти</a:t>
            </a:r>
            <a:r>
              <a:rPr lang="ru-RU" sz="3100" dirty="0">
                <a:solidFill>
                  <a:schemeClr val="bg1"/>
                </a:solidFill>
              </a:rPr>
              <a:t> на </a:t>
            </a:r>
            <a:r>
              <a:rPr lang="ru-RU" sz="3100" dirty="0" err="1">
                <a:solidFill>
                  <a:schemeClr val="bg1"/>
                </a:solidFill>
              </a:rPr>
              <a:t>це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питання</a:t>
            </a:r>
            <a:r>
              <a:rPr lang="ru-RU" sz="3100" dirty="0">
                <a:solidFill>
                  <a:schemeClr val="bg1"/>
                </a:solidFill>
              </a:rPr>
              <a:t>. </a:t>
            </a:r>
            <a:r>
              <a:rPr lang="ru-RU" sz="3100" dirty="0" err="1">
                <a:solidFill>
                  <a:schemeClr val="bg1"/>
                </a:solidFill>
              </a:rPr>
              <a:t>її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життя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було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наповнене</a:t>
            </a:r>
            <a:r>
              <a:rPr lang="ru-RU" sz="3100" dirty="0">
                <a:solidFill>
                  <a:schemeClr val="bg1"/>
                </a:solidFill>
              </a:rPr>
              <a:t> і красою </a:t>
            </a:r>
            <a:r>
              <a:rPr lang="ru-RU" sz="3100" dirty="0" err="1">
                <a:solidFill>
                  <a:schemeClr val="bg1"/>
                </a:solidFill>
              </a:rPr>
              <a:t>кохання</a:t>
            </a:r>
            <a:r>
              <a:rPr lang="ru-RU" sz="3100" dirty="0">
                <a:solidFill>
                  <a:schemeClr val="bg1"/>
                </a:solidFill>
              </a:rPr>
              <a:t>, і </a:t>
            </a:r>
            <a:r>
              <a:rPr lang="ru-RU" sz="3100" dirty="0" err="1">
                <a:solidFill>
                  <a:schemeClr val="bg1"/>
                </a:solidFill>
              </a:rPr>
              <a:t>непомірним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стражданням</a:t>
            </a:r>
            <a:r>
              <a:rPr lang="ru-RU" sz="3100" dirty="0">
                <a:solidFill>
                  <a:schemeClr val="bg1"/>
                </a:solidFill>
              </a:rPr>
              <a:t>. Анна Ахматова </a:t>
            </a:r>
            <a:r>
              <a:rPr lang="ru-RU" sz="3100" dirty="0" err="1">
                <a:solidFill>
                  <a:schemeClr val="bg1"/>
                </a:solidFill>
              </a:rPr>
              <a:t>вважала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що</a:t>
            </a:r>
            <a:r>
              <a:rPr lang="ru-RU" sz="3100" dirty="0">
                <a:solidFill>
                  <a:schemeClr val="bg1"/>
                </a:solidFill>
              </a:rPr>
              <a:t> "</a:t>
            </a:r>
            <a:r>
              <a:rPr lang="ru-RU" sz="3100" dirty="0" err="1">
                <a:solidFill>
                  <a:schemeClr val="bg1"/>
                </a:solidFill>
              </a:rPr>
              <a:t>всі</a:t>
            </a:r>
            <a:r>
              <a:rPr lang="ru-RU" sz="3100" dirty="0">
                <a:solidFill>
                  <a:schemeClr val="bg1"/>
                </a:solidFill>
              </a:rPr>
              <a:t> ми </a:t>
            </a:r>
            <a:r>
              <a:rPr lang="ru-RU" sz="3100" dirty="0" err="1">
                <a:solidFill>
                  <a:schemeClr val="bg1"/>
                </a:solidFill>
              </a:rPr>
              <a:t>живемо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заради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майбутнього</a:t>
            </a:r>
            <a:r>
              <a:rPr lang="ru-RU" sz="3100" dirty="0">
                <a:solidFill>
                  <a:schemeClr val="bg1"/>
                </a:solidFill>
              </a:rPr>
              <a:t>", </a:t>
            </a:r>
            <a:r>
              <a:rPr lang="ru-RU" sz="3100" dirty="0" err="1">
                <a:solidFill>
                  <a:schemeClr val="bg1"/>
                </a:solidFill>
              </a:rPr>
              <a:t>мабуть</a:t>
            </a:r>
            <a:r>
              <a:rPr lang="ru-RU" sz="3100" dirty="0">
                <a:solidFill>
                  <a:schemeClr val="bg1"/>
                </a:solidFill>
              </a:rPr>
              <a:t>, тому </a:t>
            </a:r>
            <a:r>
              <a:rPr lang="ru-RU" sz="3100" dirty="0" err="1">
                <a:solidFill>
                  <a:schemeClr val="bg1"/>
                </a:solidFill>
              </a:rPr>
              <a:t>її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лірика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сповнена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глибинного</a:t>
            </a:r>
            <a:r>
              <a:rPr lang="ru-RU" sz="3100" dirty="0">
                <a:solidFill>
                  <a:schemeClr val="bg1"/>
                </a:solidFill>
              </a:rPr>
              <a:t> драматизму, </a:t>
            </a:r>
            <a:r>
              <a:rPr lang="ru-RU" sz="3100" dirty="0" err="1">
                <a:solidFill>
                  <a:schemeClr val="bg1"/>
                </a:solidFill>
              </a:rPr>
              <a:t>гострого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відчуття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хиткості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дисгармонійності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буття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передчуттям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катастрофи</a:t>
            </a:r>
            <a:r>
              <a:rPr lang="ru-RU" sz="3100" dirty="0">
                <a:solidFill>
                  <a:schemeClr val="bg1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86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Акмеїзм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Ахматової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013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96855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а </a:t>
            </a:r>
            <a:r>
              <a:rPr lang="ru-RU" sz="2400" dirty="0" err="1">
                <a:solidFill>
                  <a:schemeClr val="bg1"/>
                </a:solidFill>
              </a:rPr>
              <a:t>спогадами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Лідії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Чуковської</a:t>
            </a:r>
            <a:r>
              <a:rPr lang="ru-RU" sz="2400" dirty="0">
                <a:solidFill>
                  <a:schemeClr val="bg1"/>
                </a:solidFill>
              </a:rPr>
              <a:t>, коли в </a:t>
            </a:r>
            <a:r>
              <a:rPr lang="ru-RU" sz="2400" dirty="0" err="1">
                <a:solidFill>
                  <a:schemeClr val="bg1"/>
                </a:solidFill>
              </a:rPr>
              <a:t>Ахматової</a:t>
            </a:r>
            <a:r>
              <a:rPr lang="ru-RU" sz="2400" dirty="0">
                <a:solidFill>
                  <a:schemeClr val="bg1"/>
                </a:solidFill>
              </a:rPr>
              <a:t> питали, </a:t>
            </a:r>
            <a:r>
              <a:rPr lang="ru-RU" sz="2400" dirty="0" err="1">
                <a:solidFill>
                  <a:schemeClr val="bg1"/>
                </a:solidFill>
              </a:rPr>
              <a:t>чому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сумні</a:t>
            </a:r>
            <a:r>
              <a:rPr lang="ru-RU" sz="2400" dirty="0">
                <a:solidFill>
                  <a:schemeClr val="bg1"/>
                </a:solidFill>
              </a:rPr>
              <a:t>, вона </a:t>
            </a:r>
            <a:r>
              <a:rPr lang="ru-RU" sz="2400" dirty="0" err="1">
                <a:solidFill>
                  <a:schemeClr val="bg1"/>
                </a:solidFill>
              </a:rPr>
              <a:t>відповідала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недоладність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пояснюється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особливостями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біографії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Вірші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геніальні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вірші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ніколи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дарували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щастя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своєму</a:t>
            </a:r>
            <a:r>
              <a:rPr lang="ru-RU" sz="2400" dirty="0">
                <a:solidFill>
                  <a:schemeClr val="bg1"/>
                </a:solidFill>
              </a:rPr>
              <a:t> автору, </a:t>
            </a:r>
            <a:r>
              <a:rPr lang="ru-RU" sz="2400" dirty="0" err="1">
                <a:solidFill>
                  <a:schemeClr val="bg1"/>
                </a:solidFill>
              </a:rPr>
              <a:t>проте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пристрасть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писати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цього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зникала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4211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27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332656"/>
            <a:ext cx="4248472" cy="63367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Блок </a:t>
            </a:r>
            <a:r>
              <a:rPr lang="ru-RU" sz="2000" dirty="0" err="1">
                <a:solidFill>
                  <a:schemeClr val="bg1"/>
                </a:solidFill>
              </a:rPr>
              <a:t>називав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її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творчість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винятковою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тлі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творчості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поетів-акмеїстів</a:t>
            </a:r>
            <a:r>
              <a:rPr lang="ru-RU" sz="2000" dirty="0">
                <a:solidFill>
                  <a:schemeClr val="bg1"/>
                </a:solidFill>
              </a:rPr>
              <a:t>. А вона сама </a:t>
            </a:r>
            <a:r>
              <a:rPr lang="ru-RU" sz="2000" dirty="0" err="1">
                <a:solidFill>
                  <a:schemeClr val="bg1"/>
                </a:solidFill>
              </a:rPr>
              <a:t>ніколи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приховувала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творчість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Блока </a:t>
            </a:r>
            <a:r>
              <a:rPr lang="ru-RU" sz="2000" dirty="0" err="1">
                <a:solidFill>
                  <a:schemeClr val="bg1"/>
                </a:solidFill>
              </a:rPr>
              <a:t>була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неї</a:t>
            </a:r>
            <a:r>
              <a:rPr lang="ru-RU" sz="2000" dirty="0">
                <a:solidFill>
                  <a:schemeClr val="bg1"/>
                </a:solidFill>
              </a:rPr>
              <a:t> опорою на </a:t>
            </a:r>
            <a:r>
              <a:rPr lang="ru-RU" sz="2000" dirty="0" err="1">
                <a:solidFill>
                  <a:schemeClr val="bg1"/>
                </a:solidFill>
              </a:rPr>
              <a:t>ранньому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етапі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У 1914р </a:t>
            </a:r>
            <a:r>
              <a:rPr lang="ru-RU" sz="2000" dirty="0">
                <a:solidFill>
                  <a:schemeClr val="bg1"/>
                </a:solidFill>
              </a:rPr>
              <a:t>Ахматова </a:t>
            </a:r>
            <a:r>
              <a:rPr lang="ru-RU" sz="2000" dirty="0" err="1">
                <a:solidFill>
                  <a:schemeClr val="bg1"/>
                </a:solidFill>
              </a:rPr>
              <a:t>дарує</a:t>
            </a:r>
            <a:r>
              <a:rPr lang="ru-RU" sz="2000" dirty="0">
                <a:solidFill>
                  <a:schemeClr val="bg1"/>
                </a:solidFill>
              </a:rPr>
              <a:t> Блоку </a:t>
            </a:r>
            <a:r>
              <a:rPr lang="ru-RU" sz="2000" dirty="0" err="1">
                <a:solidFill>
                  <a:schemeClr val="bg1"/>
                </a:solidFill>
              </a:rPr>
              <a:t>примірник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Чоток</a:t>
            </a:r>
            <a:r>
              <a:rPr lang="ru-RU" sz="2000" dirty="0">
                <a:solidFill>
                  <a:schemeClr val="bg1"/>
                </a:solidFill>
              </a:rPr>
              <a:t>" </a:t>
            </a:r>
            <a:r>
              <a:rPr lang="ru-RU" sz="2000" dirty="0" err="1">
                <a:solidFill>
                  <a:schemeClr val="bg1"/>
                </a:solidFill>
              </a:rPr>
              <a:t>із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двовіршем-посвятою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розкриває</a:t>
            </a:r>
            <a:r>
              <a:rPr lang="ru-RU" sz="2000" dirty="0">
                <a:solidFill>
                  <a:schemeClr val="bg1"/>
                </a:solidFill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</a:rPr>
              <a:t>її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ранньої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творчості</a:t>
            </a:r>
            <a:r>
              <a:rPr lang="ru-RU" sz="2000" dirty="0">
                <a:solidFill>
                  <a:schemeClr val="bg1"/>
                </a:solidFill>
              </a:rPr>
              <a:t> з мотивами і образами </a:t>
            </a:r>
            <a:r>
              <a:rPr lang="ru-RU" sz="2000" dirty="0" err="1">
                <a:solidFill>
                  <a:schemeClr val="bg1"/>
                </a:solidFill>
              </a:rPr>
              <a:t>лірики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поета</a:t>
            </a:r>
            <a:r>
              <a:rPr lang="ru-RU" sz="2000" dirty="0">
                <a:solidFill>
                  <a:schemeClr val="bg1"/>
                </a:solidFill>
              </a:rPr>
              <a:t>. Блок пробудив музу </a:t>
            </a:r>
            <a:r>
              <a:rPr lang="ru-RU" sz="2000" dirty="0" err="1">
                <a:solidFill>
                  <a:schemeClr val="bg1"/>
                </a:solidFill>
              </a:rPr>
              <a:t>Ахматової</a:t>
            </a:r>
            <a:r>
              <a:rPr lang="ru-RU" sz="2000" dirty="0">
                <a:solidFill>
                  <a:schemeClr val="bg1"/>
                </a:solidFill>
              </a:rPr>
              <a:t> ("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тебе приходила до мене </a:t>
            </a:r>
            <a:r>
              <a:rPr lang="ru-RU" sz="2000" dirty="0" err="1">
                <a:solidFill>
                  <a:schemeClr val="bg1"/>
                </a:solidFill>
              </a:rPr>
              <a:t>тривога</a:t>
            </a:r>
            <a:r>
              <a:rPr lang="ru-RU" sz="2000" dirty="0">
                <a:solidFill>
                  <a:schemeClr val="bg1"/>
                </a:solidFill>
              </a:rPr>
              <a:t> й </a:t>
            </a:r>
            <a:r>
              <a:rPr lang="ru-RU" sz="2000" dirty="0" err="1">
                <a:solidFill>
                  <a:schemeClr val="bg1"/>
                </a:solidFill>
              </a:rPr>
              <a:t>уміння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писати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вірші</a:t>
            </a:r>
            <a:r>
              <a:rPr lang="ru-RU" sz="2000" dirty="0" smtClean="0">
                <a:solidFill>
                  <a:schemeClr val="bg1"/>
                </a:solidFill>
              </a:rPr>
              <a:t>").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149755" cy="63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167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Перші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збірки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її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віршів</a:t>
            </a:r>
            <a:r>
              <a:rPr lang="ru-RU" sz="2200" dirty="0">
                <a:solidFill>
                  <a:schemeClr val="bg1"/>
                </a:solidFill>
              </a:rPr>
              <a:t> — "</a:t>
            </a:r>
            <a:r>
              <a:rPr lang="ru-RU" sz="2200" dirty="0" err="1" smtClean="0">
                <a:solidFill>
                  <a:schemeClr val="bg1"/>
                </a:solidFill>
              </a:rPr>
              <a:t>Вечір</a:t>
            </a:r>
            <a:r>
              <a:rPr lang="ru-RU" sz="2200" dirty="0" smtClean="0">
                <a:solidFill>
                  <a:schemeClr val="bg1"/>
                </a:solidFill>
              </a:rPr>
              <a:t>", "</a:t>
            </a:r>
            <a:r>
              <a:rPr lang="ru-RU" sz="2200" dirty="0" err="1">
                <a:solidFill>
                  <a:schemeClr val="bg1"/>
                </a:solidFill>
              </a:rPr>
              <a:t>Чотки</a:t>
            </a:r>
            <a:r>
              <a:rPr lang="ru-RU" sz="2200" dirty="0">
                <a:solidFill>
                  <a:schemeClr val="bg1"/>
                </a:solidFill>
              </a:rPr>
              <a:t>" 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>
                <a:solidFill>
                  <a:schemeClr val="bg1"/>
                </a:solidFill>
              </a:rPr>
              <a:t>"</a:t>
            </a:r>
            <a:r>
              <a:rPr lang="ru-RU" sz="2200" dirty="0" err="1">
                <a:solidFill>
                  <a:schemeClr val="bg1"/>
                </a:solidFill>
              </a:rPr>
              <a:t>Біла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зграя</a:t>
            </a:r>
            <a:r>
              <a:rPr lang="ru-RU" sz="2200" dirty="0">
                <a:solidFill>
                  <a:schemeClr val="bg1"/>
                </a:solidFill>
              </a:rPr>
              <a:t>" </a:t>
            </a:r>
            <a:r>
              <a:rPr lang="ru-RU" sz="2200" dirty="0" smtClean="0">
                <a:solidFill>
                  <a:schemeClr val="bg1"/>
                </a:solidFill>
              </a:rPr>
              <a:t>— </a:t>
            </a:r>
            <a:r>
              <a:rPr lang="ru-RU" sz="2200" dirty="0" err="1">
                <a:solidFill>
                  <a:schemeClr val="bg1"/>
                </a:solidFill>
              </a:rPr>
              <a:t>являють</a:t>
            </a:r>
            <a:r>
              <a:rPr lang="ru-RU" sz="2200" dirty="0">
                <a:solidFill>
                  <a:schemeClr val="bg1"/>
                </a:solidFill>
              </a:rPr>
              <a:t> собою </a:t>
            </a:r>
            <a:r>
              <a:rPr lang="ru-RU" sz="2200" dirty="0" err="1">
                <a:solidFill>
                  <a:schemeClr val="bg1"/>
                </a:solidFill>
              </a:rPr>
              <a:t>інтимну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лірику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"</a:t>
            </a:r>
            <a:r>
              <a:rPr lang="ru-RU" sz="2200" dirty="0" err="1">
                <a:solidFill>
                  <a:schemeClr val="bg1"/>
                </a:solidFill>
              </a:rPr>
              <a:t>Вечір</a:t>
            </a:r>
            <a:r>
              <a:rPr lang="ru-RU" sz="2200" dirty="0">
                <a:solidFill>
                  <a:schemeClr val="bg1"/>
                </a:solidFill>
              </a:rPr>
              <a:t>" — </a:t>
            </a:r>
            <a:r>
              <a:rPr lang="ru-RU" sz="2200" dirty="0" err="1">
                <a:solidFill>
                  <a:schemeClr val="bg1"/>
                </a:solidFill>
              </a:rPr>
              <a:t>таємничий</a:t>
            </a:r>
            <a:r>
              <a:rPr lang="ru-RU" sz="2200" dirty="0">
                <a:solidFill>
                  <a:schemeClr val="bg1"/>
                </a:solidFill>
              </a:rPr>
              <a:t> час, коли </a:t>
            </a:r>
            <a:r>
              <a:rPr lang="ru-RU" sz="2200" dirty="0" err="1">
                <a:solidFill>
                  <a:schemeClr val="bg1"/>
                </a:solidFill>
              </a:rPr>
              <a:t>народжуються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нові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невідомі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почуття</a:t>
            </a:r>
            <a:r>
              <a:rPr lang="ru-RU" sz="2200" dirty="0">
                <a:solidFill>
                  <a:schemeClr val="bg1"/>
                </a:solidFill>
              </a:rPr>
              <a:t>, але </a:t>
            </a:r>
            <a:r>
              <a:rPr lang="ru-RU" sz="2200" dirty="0" err="1">
                <a:solidFill>
                  <a:schemeClr val="bg1"/>
                </a:solidFill>
              </a:rPr>
              <a:t>водночас</a:t>
            </a:r>
            <a:r>
              <a:rPr lang="ru-RU" sz="2200" dirty="0">
                <a:solidFill>
                  <a:schemeClr val="bg1"/>
                </a:solidFill>
              </a:rPr>
              <a:t> губиться те,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було"близьким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знайомим</a:t>
            </a:r>
            <a:r>
              <a:rPr lang="ru-RU" sz="2200" dirty="0">
                <a:solidFill>
                  <a:schemeClr val="bg1"/>
                </a:solidFill>
              </a:rPr>
              <a:t>. "</a:t>
            </a:r>
            <a:r>
              <a:rPr lang="ru-RU" sz="2200" dirty="0" err="1">
                <a:solidFill>
                  <a:schemeClr val="bg1"/>
                </a:solidFill>
              </a:rPr>
              <a:t>Вечір</a:t>
            </a:r>
            <a:r>
              <a:rPr lang="ru-RU" sz="2200" dirty="0">
                <a:solidFill>
                  <a:schemeClr val="bg1"/>
                </a:solidFill>
              </a:rPr>
              <a:t>" —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книга жалю, </a:t>
            </a:r>
            <a:r>
              <a:rPr lang="ru-RU" sz="2200" dirty="0" err="1">
                <a:solidFill>
                  <a:schemeClr val="bg1"/>
                </a:solidFill>
              </a:rPr>
              <a:t>співчуття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передчуття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занепаду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душевних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дисонансів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Ця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лірика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відображає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надії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загинули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ілюзії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кохання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розсіялися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розчарування</a:t>
            </a:r>
            <a:r>
              <a:rPr lang="ru-RU" sz="2200" dirty="0">
                <a:solidFill>
                  <a:schemeClr val="bg1"/>
                </a:solidFill>
              </a:rPr>
              <a:t>, печаль: </a:t>
            </a:r>
          </a:p>
          <a:p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Но мне непонятен серых глаз испуг,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И </a:t>
            </a:r>
            <a:r>
              <a:rPr lang="ru-RU" sz="2200" dirty="0" err="1">
                <a:solidFill>
                  <a:schemeClr val="bg1"/>
                </a:solidFill>
              </a:rPr>
              <a:t>ти</a:t>
            </a:r>
            <a:r>
              <a:rPr lang="ru-RU" sz="2200" dirty="0">
                <a:solidFill>
                  <a:schemeClr val="bg1"/>
                </a:solidFill>
              </a:rPr>
              <a:t> виновник моего недуга.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Коротких мы не учащаем встреч.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Так наш покой нам суждено беречь. </a:t>
            </a:r>
            <a:endParaRPr lang="ru-RU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66" y="2924944"/>
            <a:ext cx="2929234" cy="37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93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Лірика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Ахматової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логічно</a:t>
            </a:r>
            <a:r>
              <a:rPr lang="ru-RU" sz="2400" dirty="0">
                <a:solidFill>
                  <a:schemeClr val="bg1"/>
                </a:solidFill>
              </a:rPr>
              <a:t> точно </a:t>
            </a:r>
            <a:r>
              <a:rPr lang="ru-RU" sz="2400" dirty="0" err="1">
                <a:solidFill>
                  <a:schemeClr val="bg1"/>
                </a:solidFill>
              </a:rPr>
              <a:t>передає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найтонші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спостереження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набувають</a:t>
            </a:r>
            <a:r>
              <a:rPr lang="ru-RU" sz="2400" dirty="0">
                <a:solidFill>
                  <a:schemeClr val="bg1"/>
                </a:solidFill>
              </a:rPr>
              <a:t> характеру </a:t>
            </a:r>
            <a:r>
              <a:rPr lang="ru-RU" sz="2400" dirty="0" err="1">
                <a:solidFill>
                  <a:schemeClr val="bg1"/>
                </a:solidFill>
              </a:rPr>
              <a:t>епіграми</a:t>
            </a:r>
            <a:r>
              <a:rPr lang="ru-RU" sz="2400" dirty="0">
                <a:solidFill>
                  <a:schemeClr val="bg1"/>
                </a:solidFill>
              </a:rPr>
              <a:t>, часто </a:t>
            </a:r>
            <a:r>
              <a:rPr lang="ru-RU" sz="2400" dirty="0" err="1">
                <a:solidFill>
                  <a:schemeClr val="bg1"/>
                </a:solidFill>
              </a:rPr>
              <a:t>закінчуються</a:t>
            </a:r>
            <a:r>
              <a:rPr lang="ru-RU" sz="2400" dirty="0">
                <a:solidFill>
                  <a:schemeClr val="bg1"/>
                </a:solidFill>
              </a:rPr>
              <a:t> афоризмами, </a:t>
            </a:r>
            <a:r>
              <a:rPr lang="ru-RU" sz="2400" dirty="0" err="1">
                <a:solidFill>
                  <a:schemeClr val="bg1"/>
                </a:solidFill>
              </a:rPr>
              <a:t>сентенціями</a:t>
            </a:r>
            <a:r>
              <a:rPr lang="ru-RU" sz="2400" dirty="0">
                <a:solidFill>
                  <a:schemeClr val="bg1"/>
                </a:solidFill>
              </a:rPr>
              <a:t>, в </a:t>
            </a:r>
            <a:r>
              <a:rPr lang="ru-RU" sz="2400" dirty="0" err="1">
                <a:solidFill>
                  <a:schemeClr val="bg1"/>
                </a:solidFill>
              </a:rPr>
              <a:t>яких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відчутний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власний</a:t>
            </a:r>
            <a:r>
              <a:rPr lang="ru-RU" sz="2400" dirty="0">
                <a:solidFill>
                  <a:schemeClr val="bg1"/>
                </a:solidFill>
              </a:rPr>
              <a:t> голос і </a:t>
            </a:r>
            <a:r>
              <a:rPr lang="ru-RU" sz="2400" dirty="0" err="1">
                <a:solidFill>
                  <a:schemeClr val="bg1"/>
                </a:solidFill>
              </a:rPr>
              <a:t>настрій</a:t>
            </a:r>
            <a:r>
              <a:rPr lang="ru-RU" sz="2400" dirty="0">
                <a:solidFill>
                  <a:schemeClr val="bg1"/>
                </a:solidFill>
              </a:rPr>
              <a:t> автора: "Но в мире нет людей </a:t>
            </a:r>
            <a:r>
              <a:rPr lang="ru-RU" sz="2400" dirty="0" err="1">
                <a:solidFill>
                  <a:schemeClr val="bg1"/>
                </a:solidFill>
              </a:rPr>
              <a:t>бесслезней</a:t>
            </a:r>
            <a:r>
              <a:rPr lang="ru-RU" sz="2400" dirty="0">
                <a:solidFill>
                  <a:schemeClr val="bg1"/>
                </a:solidFill>
              </a:rPr>
              <a:t>, надменнее и проще нас".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Доля </a:t>
            </a:r>
            <a:r>
              <a:rPr lang="ru-RU" sz="2400" dirty="0" err="1">
                <a:solidFill>
                  <a:schemeClr val="bg1"/>
                </a:solidFill>
              </a:rPr>
              <a:t>Ахматової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нерозривно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пов'язана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творчістю</a:t>
            </a:r>
            <a:r>
              <a:rPr lang="ru-RU" sz="2400" dirty="0">
                <a:solidFill>
                  <a:schemeClr val="bg1"/>
                </a:solidFill>
              </a:rPr>
              <a:t>, —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щось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ніж</a:t>
            </a:r>
            <a:r>
              <a:rPr lang="ru-RU" sz="2400" dirty="0">
                <a:solidFill>
                  <a:schemeClr val="bg1"/>
                </a:solidFill>
              </a:rPr>
              <a:t> доля </a:t>
            </a:r>
            <a:r>
              <a:rPr lang="ru-RU" sz="2400" dirty="0" err="1">
                <a:solidFill>
                  <a:schemeClr val="bg1"/>
                </a:solidFill>
              </a:rPr>
              <a:t>звичайної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земної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жінки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символ </a:t>
            </a:r>
            <a:r>
              <a:rPr lang="ru-RU" sz="2400" dirty="0" err="1">
                <a:solidFill>
                  <a:schemeClr val="bg1"/>
                </a:solidFill>
              </a:rPr>
              <a:t>скорботи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сирітства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гордині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мужності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5472608" cy="25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41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332656"/>
            <a:ext cx="8914424" cy="59919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Для </a:t>
            </a:r>
            <a:r>
              <a:rPr lang="ru-RU" sz="2000" dirty="0" err="1">
                <a:solidFill>
                  <a:schemeClr val="bg1"/>
                </a:solidFill>
              </a:rPr>
              <a:t>порятунку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пекучого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нестерпного</a:t>
            </a:r>
            <a:r>
              <a:rPr lang="ru-RU" sz="2000" dirty="0">
                <a:solidFill>
                  <a:schemeClr val="bg1"/>
                </a:solidFill>
              </a:rPr>
              <a:t> болю,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коханням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залишається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лише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одне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займатися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творчістю</a:t>
            </a:r>
            <a:r>
              <a:rPr lang="ru-RU" sz="2000" dirty="0">
                <a:solidFill>
                  <a:schemeClr val="bg1"/>
                </a:solidFill>
              </a:rPr>
              <a:t>. У </a:t>
            </a:r>
            <a:r>
              <a:rPr lang="ru-RU" sz="2000" dirty="0" err="1">
                <a:solidFill>
                  <a:schemeClr val="bg1"/>
                </a:solidFill>
              </a:rPr>
              <a:t>безсмертних</a:t>
            </a:r>
            <a:r>
              <a:rPr lang="ru-RU" sz="2000" dirty="0">
                <a:solidFill>
                  <a:schemeClr val="bg1"/>
                </a:solidFill>
              </a:rPr>
              <a:t> словах </a:t>
            </a:r>
            <a:r>
              <a:rPr lang="ru-RU" sz="2000" dirty="0" err="1">
                <a:solidFill>
                  <a:schemeClr val="bg1"/>
                </a:solidFill>
              </a:rPr>
              <a:t>поезій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живе</a:t>
            </a:r>
            <a:r>
              <a:rPr lang="ru-RU" sz="2000" dirty="0">
                <a:solidFill>
                  <a:schemeClr val="bg1"/>
                </a:solidFill>
              </a:rPr>
              <a:t> голос </a:t>
            </a:r>
            <a:r>
              <a:rPr lang="ru-RU" sz="2000" dirty="0" err="1">
                <a:solidFill>
                  <a:schemeClr val="bg1"/>
                </a:solidFill>
              </a:rPr>
              <a:t>коханого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подих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поцілунок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вогонь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спроможні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загасити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ані</a:t>
            </a:r>
            <a:r>
              <a:rPr lang="ru-RU" sz="2000" dirty="0">
                <a:solidFill>
                  <a:schemeClr val="bg1"/>
                </a:solidFill>
              </a:rPr>
              <a:t> страх, </a:t>
            </a:r>
            <a:r>
              <a:rPr lang="ru-RU" sz="2000" dirty="0" err="1">
                <a:solidFill>
                  <a:schemeClr val="bg1"/>
                </a:solidFill>
              </a:rPr>
              <a:t>ані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забуття</a:t>
            </a:r>
            <a:r>
              <a:rPr lang="ru-RU" sz="2000" dirty="0">
                <a:solidFill>
                  <a:schemeClr val="bg1"/>
                </a:solidFill>
              </a:rPr>
              <a:t>. Ми </a:t>
            </a:r>
            <a:r>
              <a:rPr lang="ru-RU" sz="2000" dirty="0" err="1">
                <a:solidFill>
                  <a:schemeClr val="bg1"/>
                </a:solidFill>
              </a:rPr>
              <a:t>живемо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заради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майбутнього</a:t>
            </a:r>
            <a:r>
              <a:rPr lang="ru-RU" sz="2000" dirty="0">
                <a:solidFill>
                  <a:schemeClr val="bg1"/>
                </a:solidFill>
              </a:rPr>
              <a:t>, але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майбутнє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по-різному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зустріти</a:t>
            </a:r>
            <a:r>
              <a:rPr lang="ru-RU" sz="2000" dirty="0">
                <a:solidFill>
                  <a:schemeClr val="bg1"/>
                </a:solidFill>
              </a:rPr>
              <a:t> нас. Тому </a:t>
            </a:r>
            <a:r>
              <a:rPr lang="ru-RU" sz="2000" dirty="0" err="1">
                <a:solidFill>
                  <a:schemeClr val="bg1"/>
                </a:solidFill>
              </a:rPr>
              <a:t>кожна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мить</a:t>
            </a:r>
            <a:r>
              <a:rPr lang="ru-RU" sz="2000" dirty="0">
                <a:solidFill>
                  <a:schemeClr val="bg1"/>
                </a:solidFill>
              </a:rPr>
              <a:t> насолоди, </a:t>
            </a:r>
            <a:r>
              <a:rPr lang="ru-RU" sz="2000" dirty="0" err="1">
                <a:solidFill>
                  <a:schemeClr val="bg1"/>
                </a:solidFill>
              </a:rPr>
              <a:t>кожна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закарбовується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пам'яті</a:t>
            </a:r>
            <a:r>
              <a:rPr lang="ru-RU" sz="2000" dirty="0">
                <a:solidFill>
                  <a:schemeClr val="bg1"/>
                </a:solidFill>
              </a:rPr>
              <a:t> для того, </a:t>
            </a:r>
            <a:r>
              <a:rPr lang="ru-RU" sz="2000" dirty="0" err="1">
                <a:solidFill>
                  <a:schemeClr val="bg1"/>
                </a:solidFill>
              </a:rPr>
              <a:t>щоб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освітити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самотню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безпомічну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старість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если трудный путь мне предстоит,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Вот легкий груз, который мне под силу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 собою взять, чтоб в старости, в болезни,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Быть может, в нищете — припоминать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Закат </a:t>
            </a:r>
            <a:r>
              <a:rPr lang="ru-RU" sz="2000" dirty="0">
                <a:solidFill>
                  <a:schemeClr val="bg1"/>
                </a:solidFill>
              </a:rPr>
              <a:t>неистовый, и полноту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Душевных сил, и прелесть милой жизни.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79" y="2780928"/>
            <a:ext cx="2765550" cy="39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91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Анна </a:t>
            </a:r>
            <a:r>
              <a:rPr lang="ru-RU" sz="3200" dirty="0" err="1" smtClean="0"/>
              <a:t>Андріївна</a:t>
            </a:r>
            <a:r>
              <a:rPr lang="ru-RU" sz="3200" dirty="0" smtClean="0"/>
              <a:t> (Горенко)Ахматова</a:t>
            </a:r>
            <a:br>
              <a:rPr lang="ru-RU" sz="3200" dirty="0" smtClean="0"/>
            </a:br>
            <a:r>
              <a:rPr lang="ru-RU" sz="3200" dirty="0" smtClean="0"/>
              <a:t>1889 - 1966</a:t>
            </a:r>
            <a:endParaRPr lang="ru-RU" sz="3200" dirty="0"/>
          </a:p>
        </p:txBody>
      </p:sp>
      <p:pic>
        <p:nvPicPr>
          <p:cNvPr id="2050" name="Picture 2" descr="C:\Documents and Settings\Наташа\Мои документы\Ахматова\IMG_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1710479"/>
            <a:ext cx="3657600" cy="4305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В этой жизни я немного видела,</a:t>
            </a:r>
          </a:p>
          <a:p>
            <a:pPr>
              <a:buNone/>
            </a:pPr>
            <a:r>
              <a:rPr lang="ru-RU" dirty="0" smtClean="0"/>
              <a:t>Только пела и ждала.</a:t>
            </a:r>
          </a:p>
          <a:p>
            <a:pPr>
              <a:buNone/>
            </a:pPr>
            <a:r>
              <a:rPr lang="ru-RU" dirty="0" smtClean="0"/>
              <a:t>                        А.Ахматова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ты думал - я тоже такая...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760640" cy="49838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ты думал - я тоже такая,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Что можно забыть меня,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что брошусь, моля и рыдая,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Под копыта гнедого коня.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Или стану просить у знахарок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наговорной воде корешок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пришлю тебе странный подарок -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Мой заветный душистый платок.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Будь же проклят. Ни стоном, ни взглядом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Окаянной души не коснусь,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Но клянусь тебе ангельским садом,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Чудотворной иконой клянусь,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ночей наших пламенным чадом -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Я к тебе никогда не вернусь.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9" y="1700808"/>
            <a:ext cx="3064198" cy="38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44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Есть в близости людей заветная </a:t>
            </a:r>
            <a:r>
              <a:rPr lang="ru-RU" sz="4400" b="1" dirty="0" smtClean="0">
                <a:solidFill>
                  <a:schemeClr val="bg1"/>
                </a:solidFill>
              </a:rPr>
              <a:t>черта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6120680" cy="4805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Есть </a:t>
            </a:r>
            <a:r>
              <a:rPr lang="ru-RU" sz="2400" dirty="0">
                <a:solidFill>
                  <a:schemeClr val="bg1"/>
                </a:solidFill>
              </a:rPr>
              <a:t>в близости людей заветная черта,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Ее не перейти влюбленности и страсти,--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Пусть в жуткой тишине сливаются уста,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сердце рвется от любви на части.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И дружба здесь бессильна, и года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Высокого и огненного счастья,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Когда душа свободна и чужда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Медлительной истоме сладострастья.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Стремящиеся к ней безумны, а ее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Достигшие -- поражены </a:t>
            </a:r>
            <a:r>
              <a:rPr lang="ru-RU" sz="2400" dirty="0" err="1">
                <a:solidFill>
                  <a:schemeClr val="bg1"/>
                </a:solidFill>
              </a:rPr>
              <a:t>тоскою</a:t>
            </a:r>
            <a:r>
              <a:rPr lang="ru-RU" sz="2400" dirty="0">
                <a:solidFill>
                  <a:schemeClr val="bg1"/>
                </a:solidFill>
              </a:rPr>
              <a:t>...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Теперь ты понял, отчего мое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Не бьется сердце под твоей рукою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533779"/>
            <a:ext cx="2843808" cy="42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91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Анна Ахматова в </a:t>
            </a:r>
            <a:r>
              <a:rPr lang="ru-RU" sz="3200" dirty="0" err="1" smtClean="0">
                <a:solidFill>
                  <a:schemeClr val="bg1"/>
                </a:solidFill>
              </a:rPr>
              <a:t>живописі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Н.И.Коган 1929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100010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Н.И.Альтман 1914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Ахматова\IMG_0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3429024" cy="4596802"/>
          </a:xfrm>
          <a:prstGeom prst="rect">
            <a:avLst/>
          </a:prstGeom>
          <a:noFill/>
        </p:spPr>
      </p:pic>
      <p:pic>
        <p:nvPicPr>
          <p:cNvPr id="6146" name="Picture 2" descr="C:\Ахматова\IMG_0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000240"/>
            <a:ext cx="3481978" cy="41259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3362" cy="8572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З.Е.Серебрякова 1922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28605"/>
            <a:ext cx="4041775" cy="85725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О.Л.Делла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Вос-Кардовская</a:t>
            </a:r>
            <a:r>
              <a:rPr lang="ru-RU" dirty="0" smtClean="0">
                <a:solidFill>
                  <a:schemeClr val="bg1"/>
                </a:solidFill>
              </a:rPr>
              <a:t> 1915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Ахматова\IMG_0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137" y="1571612"/>
            <a:ext cx="3353964" cy="4789501"/>
          </a:xfrm>
          <a:prstGeom prst="rect">
            <a:avLst/>
          </a:prstGeom>
          <a:noFill/>
        </p:spPr>
      </p:pic>
      <p:pic>
        <p:nvPicPr>
          <p:cNvPr id="7171" name="Picture 3" descr="C:\Ахматова\IMG_0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7" y="1500174"/>
            <a:ext cx="3500461" cy="48577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Н. А. </a:t>
            </a:r>
            <a:r>
              <a:rPr lang="ru-RU" dirty="0" err="1" smtClean="0">
                <a:solidFill>
                  <a:schemeClr val="bg1"/>
                </a:solidFill>
              </a:rPr>
              <a:t>Тырса</a:t>
            </a:r>
            <a:r>
              <a:rPr lang="ru-RU" dirty="0" smtClean="0">
                <a:solidFill>
                  <a:schemeClr val="bg1"/>
                </a:solidFill>
              </a:rPr>
              <a:t>  1928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57167"/>
            <a:ext cx="4041775" cy="85725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Ю.Анненков 1921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Ахматова\IMG_00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3429024" cy="485778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0863" y="1714500"/>
            <a:ext cx="299009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ша\Мои документы\Ахматова\IMG_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577974" y="1233018"/>
            <a:ext cx="5979897" cy="44128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281518" cy="5857916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1889р. 23 червня о селищі Великий Фонтан біля Одеси народилася Анна </a:t>
            </a:r>
            <a:r>
              <a:rPr lang="uk-UA" sz="2400" dirty="0" err="1" smtClean="0">
                <a:solidFill>
                  <a:schemeClr val="bg1"/>
                </a:solidFill>
              </a:rPr>
              <a:t>Горенко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Ахматова </a:t>
            </a:r>
            <a:r>
              <a:rPr lang="uk-UA" sz="2400" dirty="0">
                <a:solidFill>
                  <a:schemeClr val="bg1"/>
                </a:solidFill>
              </a:rPr>
              <a:t>- псевдонім, обраний поетесою по дівочій прізвище прабабусі, татарської княжни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1890 </a:t>
            </a:r>
            <a:r>
              <a:rPr lang="uk-UA" sz="2400" dirty="0">
                <a:solidFill>
                  <a:schemeClr val="bg1"/>
                </a:solidFill>
              </a:rPr>
              <a:t>-1905. Дитячі роки пройшли в Царському Селі.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Навчалася в жіночій </a:t>
            </a:r>
            <a:r>
              <a:rPr lang="uk-UA" sz="2400" dirty="0" err="1">
                <a:solidFill>
                  <a:schemeClr val="bg1"/>
                </a:solidFill>
              </a:rPr>
              <a:t>Царскосельской</a:t>
            </a:r>
            <a:r>
              <a:rPr lang="uk-UA" sz="2400" dirty="0">
                <a:solidFill>
                  <a:schemeClr val="bg1"/>
                </a:solidFill>
              </a:rPr>
              <a:t> гімназії.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akhmatova_25_smuglyj_otr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Літо</a:t>
            </a:r>
            <a:r>
              <a:rPr lang="ru-RU" dirty="0" smtClean="0"/>
              <a:t> проводила </a:t>
            </a:r>
            <a:r>
              <a:rPr lang="ru-RU" dirty="0" err="1" smtClean="0"/>
              <a:t>під</a:t>
            </a:r>
            <a:r>
              <a:rPr lang="ru-RU" dirty="0" smtClean="0"/>
              <a:t> Севастополем.</a:t>
            </a:r>
          </a:p>
          <a:p>
            <a:pPr>
              <a:buNone/>
            </a:pPr>
            <a:r>
              <a:rPr lang="ru-RU" dirty="0" smtClean="0"/>
              <a:t>«Самое сильное впечатление этих лет – древний Херсонес, около которого мы жили.»</a:t>
            </a:r>
          </a:p>
          <a:p>
            <a:pPr>
              <a:buNone/>
            </a:pPr>
            <a:r>
              <a:rPr lang="ru-RU" sz="2400" dirty="0" smtClean="0"/>
              <a:t>                 З </a:t>
            </a:r>
            <a:r>
              <a:rPr lang="ru-RU" sz="2400" dirty="0" err="1" smtClean="0"/>
              <a:t>автобіографії</a:t>
            </a:r>
            <a:endParaRPr lang="ru-RU" sz="2400" dirty="0"/>
          </a:p>
        </p:txBody>
      </p:sp>
      <p:pic>
        <p:nvPicPr>
          <p:cNvPr id="2050" name="Picture 2" descr="C:\Ахматова\11859549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57658"/>
            <a:ext cx="4143404" cy="5774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хматова\IMG100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489195" y="1274959"/>
            <a:ext cx="5550357" cy="3571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138642" cy="578647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1903 - знайомство з Миколою </a:t>
            </a:r>
            <a:r>
              <a:rPr lang="uk-UA" sz="2400" dirty="0" err="1">
                <a:solidFill>
                  <a:schemeClr val="bg1"/>
                </a:solidFill>
              </a:rPr>
              <a:t>Гумільовим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(</a:t>
            </a:r>
            <a:r>
              <a:rPr lang="uk-UA" sz="2400" dirty="0" err="1">
                <a:solidFill>
                  <a:schemeClr val="bg1"/>
                </a:solidFill>
              </a:rPr>
              <a:t>Гумільов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М.С</a:t>
            </a:r>
            <a:r>
              <a:rPr lang="uk-UA" sz="2400" dirty="0">
                <a:solidFill>
                  <a:schemeClr val="bg1"/>
                </a:solidFill>
              </a:rPr>
              <a:t>. - поет, перекладач, </a:t>
            </a:r>
            <a:r>
              <a:rPr lang="uk-UA" sz="2400" dirty="0" smtClean="0">
                <a:solidFill>
                  <a:schemeClr val="bg1"/>
                </a:solidFill>
              </a:rPr>
              <a:t>критик)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1904 </a:t>
            </a:r>
            <a:r>
              <a:rPr lang="uk-UA" sz="2400" dirty="0">
                <a:solidFill>
                  <a:schemeClr val="bg1"/>
                </a:solidFill>
              </a:rPr>
              <a:t>- 1905 - написані найбільш ранні вірші </a:t>
            </a:r>
            <a:r>
              <a:rPr lang="uk-UA" sz="2400" dirty="0" smtClean="0">
                <a:solidFill>
                  <a:schemeClr val="bg1"/>
                </a:solidFill>
              </a:rPr>
              <a:t>Ахматової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1907 </a:t>
            </a:r>
            <a:r>
              <a:rPr lang="uk-UA" sz="2400" dirty="0">
                <a:solidFill>
                  <a:schemeClr val="bg1"/>
                </a:solidFill>
              </a:rPr>
              <a:t>- «На руці його багато блискучих кілець </a:t>
            </a:r>
            <a:r>
              <a:rPr lang="uk-UA" sz="2400" dirty="0" smtClean="0">
                <a:solidFill>
                  <a:schemeClr val="bg1"/>
                </a:solidFill>
              </a:rPr>
              <a:t>...». Перший </a:t>
            </a:r>
            <a:r>
              <a:rPr lang="uk-UA" sz="2400" dirty="0">
                <a:solidFill>
                  <a:schemeClr val="bg1"/>
                </a:solidFill>
              </a:rPr>
              <a:t>опублікований вірш. З'явилося в паризькому журналі, що видавався </a:t>
            </a:r>
            <a:r>
              <a:rPr lang="uk-UA" sz="2400" dirty="0" smtClean="0">
                <a:solidFill>
                  <a:schemeClr val="bg1"/>
                </a:solidFill>
              </a:rPr>
              <a:t>М. </a:t>
            </a:r>
            <a:r>
              <a:rPr lang="uk-UA" sz="2400" dirty="0" err="1">
                <a:solidFill>
                  <a:schemeClr val="bg1"/>
                </a:solidFill>
              </a:rPr>
              <a:t>Гумільовим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" y="0"/>
            <a:ext cx="9137240" cy="6841857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4293096"/>
            <a:ext cx="8784976" cy="24237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uk-UA" dirty="0"/>
              <a:t>1910 - «... 25 квітня </a:t>
            </a:r>
            <a:r>
              <a:rPr lang="uk-UA" dirty="0" smtClean="0"/>
              <a:t>я </a:t>
            </a:r>
            <a:r>
              <a:rPr lang="uk-UA" dirty="0"/>
              <a:t>вийшла заміж за М. </a:t>
            </a:r>
            <a:r>
              <a:rPr lang="uk-UA" dirty="0" err="1"/>
              <a:t>Гумільова</a:t>
            </a:r>
            <a:r>
              <a:rPr lang="uk-UA" dirty="0"/>
              <a:t>, і ми поїхали на місяць в Париж ». (З </a:t>
            </a:r>
            <a:r>
              <a:rPr lang="uk-UA" dirty="0" smtClean="0"/>
              <a:t>автобіографії)</a:t>
            </a:r>
          </a:p>
          <a:p>
            <a:r>
              <a:rPr lang="uk-UA" dirty="0" smtClean="0"/>
              <a:t>У </a:t>
            </a:r>
            <a:r>
              <a:rPr lang="uk-UA" dirty="0"/>
              <a:t>Парижі художник </a:t>
            </a:r>
            <a:r>
              <a:rPr lang="uk-UA" dirty="0" err="1"/>
              <a:t>Модільяні</a:t>
            </a:r>
            <a:r>
              <a:rPr lang="uk-UA" dirty="0"/>
              <a:t> зробив олівцем портрет </a:t>
            </a:r>
            <a:r>
              <a:rPr lang="uk-UA" dirty="0" smtClean="0"/>
              <a:t>Ахматової.</a:t>
            </a:r>
          </a:p>
          <a:p>
            <a:r>
              <a:rPr lang="uk-UA" dirty="0" smtClean="0"/>
              <a:t>1912 </a:t>
            </a:r>
            <a:r>
              <a:rPr lang="uk-UA" dirty="0"/>
              <a:t>- вийшов у світ перший збірник віршів «Вечір»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ша\Мои документы\Ахматова\IMG_00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500042"/>
            <a:ext cx="5486400" cy="41148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8286808" cy="1643074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1 жовтня 1912 - народився син Лев. (Лев Миколайович </a:t>
            </a:r>
            <a:r>
              <a:rPr lang="uk-UA" sz="2800" dirty="0" err="1">
                <a:solidFill>
                  <a:schemeClr val="bg1"/>
                </a:solidFill>
              </a:rPr>
              <a:t>Гумільов</a:t>
            </a:r>
            <a:r>
              <a:rPr lang="uk-UA" sz="2800" dirty="0">
                <a:solidFill>
                  <a:schemeClr val="bg1"/>
                </a:solidFill>
              </a:rPr>
              <a:t> - історик, географ, спеціаліст з етногенезу народів Євразії)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104224"/>
          </a:xfrm>
        </p:spPr>
        <p:txBody>
          <a:bodyPr>
            <a:normAutofit/>
          </a:bodyPr>
          <a:lstStyle/>
          <a:p>
            <a:r>
              <a:rPr lang="uk-UA" sz="2400" dirty="0"/>
              <a:t>1914 - вийшла друга книга віршів « </a:t>
            </a:r>
            <a:r>
              <a:rPr lang="uk-UA" sz="2400" dirty="0" err="1"/>
              <a:t>Четки</a:t>
            </a:r>
            <a:r>
              <a:rPr lang="uk-UA" sz="2400" dirty="0"/>
              <a:t> </a:t>
            </a:r>
            <a:r>
              <a:rPr lang="uk-UA" sz="2400" dirty="0" smtClean="0"/>
              <a:t>»</a:t>
            </a:r>
          </a:p>
          <a:p>
            <a:r>
              <a:rPr lang="uk-UA" sz="2400" dirty="0" smtClean="0"/>
              <a:t>1917 </a:t>
            </a:r>
            <a:r>
              <a:rPr lang="uk-UA" sz="2400" dirty="0"/>
              <a:t>- побачила світ книга віршів « Біла зграя </a:t>
            </a:r>
            <a:r>
              <a:rPr lang="uk-UA" sz="2400" dirty="0" smtClean="0"/>
              <a:t>»</a:t>
            </a:r>
          </a:p>
          <a:p>
            <a:r>
              <a:rPr lang="uk-UA" sz="2400" dirty="0" smtClean="0"/>
              <a:t>1921 </a:t>
            </a:r>
            <a:r>
              <a:rPr lang="uk-UA" sz="2400" dirty="0"/>
              <a:t>- надрукована книга віршів «</a:t>
            </a:r>
            <a:r>
              <a:rPr lang="uk-UA" sz="2400" dirty="0" smtClean="0"/>
              <a:t>Подорожник»</a:t>
            </a:r>
          </a:p>
          <a:p>
            <a:r>
              <a:rPr lang="uk-UA" sz="2400" dirty="0" smtClean="0"/>
              <a:t>На </a:t>
            </a:r>
            <a:r>
              <a:rPr lang="uk-UA" sz="2400" dirty="0"/>
              <a:t>похоронах А.Блока дізналася , що заарештований Н.</a:t>
            </a:r>
            <a:r>
              <a:rPr lang="uk-UA" sz="2400" dirty="0" err="1"/>
              <a:t>Гумилев</a:t>
            </a:r>
            <a:r>
              <a:rPr lang="uk-UA" sz="2400" dirty="0"/>
              <a:t> , нібито за участь у контрреволюційній змові . ( Справа була сфабрикована органами ВЧК </a:t>
            </a:r>
            <a:r>
              <a:rPr lang="uk-UA" sz="2400" dirty="0" smtClean="0"/>
              <a:t>)</a:t>
            </a:r>
          </a:p>
          <a:p>
            <a:r>
              <a:rPr lang="uk-UA" sz="2400" dirty="0" smtClean="0"/>
              <a:t>1922 </a:t>
            </a:r>
            <a:r>
              <a:rPr lang="uk-UA" sz="2400" dirty="0"/>
              <a:t>- надрукована книга віршів « </a:t>
            </a:r>
            <a:r>
              <a:rPr lang="uk-UA" sz="2400" dirty="0" err="1"/>
              <a:t>Anno</a:t>
            </a:r>
            <a:r>
              <a:rPr lang="uk-UA" sz="2400" dirty="0"/>
              <a:t> </a:t>
            </a:r>
            <a:r>
              <a:rPr lang="uk-UA" sz="2400" dirty="0" err="1"/>
              <a:t>Domini</a:t>
            </a:r>
            <a:r>
              <a:rPr lang="uk-UA" sz="2400" dirty="0"/>
              <a:t> »</a:t>
            </a:r>
            <a:br>
              <a:rPr lang="uk-UA" sz="2400" dirty="0"/>
            </a:br>
            <a:r>
              <a:rPr lang="uk-UA" sz="2400" dirty="0"/>
              <a:t>« З середини 20 -х років мої нові вірші майже перестали друкувати , а старі передруковувати ... У 1925 р. ЦК виніс постанову ( не опублікована у пресі) про вилучення мене з обігу ».</a:t>
            </a:r>
            <a:br>
              <a:rPr lang="uk-UA" sz="2400" dirty="0"/>
            </a:br>
            <a:r>
              <a:rPr lang="uk-UA" sz="2400" dirty="0"/>
              <a:t>                                                                  </a:t>
            </a:r>
            <a:r>
              <a:rPr lang="uk-UA" sz="2400" dirty="0" smtClean="0"/>
              <a:t>  з автобіографії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Наташа\Мои документы\Ахматова\IMG_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4443816" cy="6126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428604"/>
            <a:ext cx="3929090" cy="6072230"/>
          </a:xfrm>
        </p:spPr>
        <p:txBody>
          <a:bodyPr/>
          <a:lstStyle/>
          <a:p>
            <a:r>
              <a:rPr lang="uk-UA" dirty="0"/>
              <a:t>1935-Арешт сина Ахматової. (Його заарештовували тричі - в 1935, 1938 і 1949 рр..) </a:t>
            </a:r>
            <a:endParaRPr lang="uk-UA" dirty="0" smtClean="0"/>
          </a:p>
          <a:p>
            <a:r>
              <a:rPr lang="uk-UA" dirty="0" smtClean="0"/>
              <a:t>Після </a:t>
            </a:r>
            <a:r>
              <a:rPr lang="uk-UA" dirty="0"/>
              <a:t>арешту сина в 1938 р. Ахматова почала поему «Реквієм</a:t>
            </a:r>
            <a:r>
              <a:rPr lang="uk-UA" dirty="0" smtClean="0"/>
              <a:t>.»</a:t>
            </a:r>
          </a:p>
          <a:p>
            <a:r>
              <a:rPr lang="uk-UA" dirty="0" smtClean="0"/>
              <a:t>1940 </a:t>
            </a:r>
            <a:r>
              <a:rPr lang="uk-UA" dirty="0"/>
              <a:t>- вихід у світ збірки «З шести книг»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889</Words>
  <Application>Microsoft Office PowerPoint</Application>
  <PresentationFormat>Экран (4:3)</PresentationFormat>
  <Paragraphs>70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Техническая</vt:lpstr>
      <vt:lpstr>Апекс</vt:lpstr>
      <vt:lpstr>Тема Office</vt:lpstr>
      <vt:lpstr>Бумажная</vt:lpstr>
      <vt:lpstr>Трек</vt:lpstr>
      <vt:lpstr>Поток</vt:lpstr>
      <vt:lpstr>Начальная</vt:lpstr>
      <vt:lpstr>Метро</vt:lpstr>
      <vt:lpstr>Презентация PowerPoint</vt:lpstr>
      <vt:lpstr>Анна Андріївна (Горенко)Ахматова 1889 - 1966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АКМЕЇЗМ- литературна течія </vt:lpstr>
      <vt:lpstr>Акмеїзм у творчості Ахматової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ты думал - я тоже такая...</vt:lpstr>
      <vt:lpstr>Есть в близости людей заветная черта</vt:lpstr>
      <vt:lpstr>Анна Ахматова в живописі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Андреевна (Горенко) Ахматова 1889 - 1966</dc:title>
  <dc:creator>Наталья</dc:creator>
  <cp:lastModifiedBy>user</cp:lastModifiedBy>
  <cp:revision>32</cp:revision>
  <dcterms:created xsi:type="dcterms:W3CDTF">2010-01-24T11:43:47Z</dcterms:created>
  <dcterms:modified xsi:type="dcterms:W3CDTF">2013-12-10T19:40:10Z</dcterms:modified>
</cp:coreProperties>
</file>