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2" r:id="rId7"/>
    <p:sldId id="261"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24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3ED1C-E73F-4DE6-B88B-F72E81137420}" type="datetimeFigureOut">
              <a:rPr lang="ru-RU" smtClean="0"/>
              <a:pPr/>
              <a:t>14.11.2012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958BF-CDBC-4EF8-BB90-A154E89954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2958BF-CDBC-4EF8-BB90-A154E89954B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14.11.2012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0562C6A-AE09-4C62-98CA-856CF23D4AC1}" type="datetimeFigureOut">
              <a:rPr lang="ru-RU" smtClean="0"/>
              <a:pPr/>
              <a:t>14.11.2012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831EE75-1AF0-4783-B35F-ED28E8150D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jpeg"/><Relationship Id="rId7"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sDesktop.net_426.jpg"/>
          <p:cNvPicPr>
            <a:picLocks noChangeAspect="1"/>
          </p:cNvPicPr>
          <p:nvPr/>
        </p:nvPicPr>
        <p:blipFill>
          <a:blip r:embed="rId3"/>
          <a:stretch>
            <a:fillRect/>
          </a:stretch>
        </p:blipFill>
        <p:spPr>
          <a:xfrm>
            <a:off x="0" y="0"/>
            <a:ext cx="9144000" cy="6858000"/>
          </a:xfrm>
          <a:prstGeom prst="rect">
            <a:avLst/>
          </a:prstGeom>
        </p:spPr>
      </p:pic>
      <p:sp>
        <p:nvSpPr>
          <p:cNvPr id="2" name="Заголовок 1"/>
          <p:cNvSpPr>
            <a:spLocks noGrp="1"/>
          </p:cNvSpPr>
          <p:nvPr>
            <p:ph type="ctrTitle"/>
          </p:nvPr>
        </p:nvSpPr>
        <p:spPr>
          <a:xfrm>
            <a:off x="1000100" y="857232"/>
            <a:ext cx="7772400" cy="1470025"/>
          </a:xfrm>
        </p:spPr>
        <p:txBody>
          <a:bodyPr/>
          <a:lstStyle/>
          <a:p>
            <a:r>
              <a:rPr lang="en-US" dirty="0" smtClean="0">
                <a:effectLst>
                  <a:outerShdw blurRad="38100" dist="38100" dir="2700000" algn="tl">
                    <a:srgbClr val="000000">
                      <a:alpha val="43137"/>
                    </a:srgbClr>
                  </a:outerShdw>
                </a:effectLst>
                <a:latin typeface="Charlemagne Std" pitchFamily="50" charset="0"/>
              </a:rPr>
              <a:t>England</a:t>
            </a:r>
            <a:endParaRPr lang="ru-RU" dirty="0">
              <a:effectLst>
                <a:outerShdw blurRad="38100" dist="38100" dir="2700000" algn="tl">
                  <a:srgbClr val="000000">
                    <a:alpha val="43137"/>
                  </a:srgbClr>
                </a:outerShdw>
              </a:effectLst>
            </a:endParaRPr>
          </a:p>
        </p:txBody>
      </p:sp>
      <p:sp>
        <p:nvSpPr>
          <p:cNvPr id="5" name="TextBox 4"/>
          <p:cNvSpPr txBox="1"/>
          <p:nvPr/>
        </p:nvSpPr>
        <p:spPr>
          <a:xfrm>
            <a:off x="0" y="6488668"/>
            <a:ext cx="2285984"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smtClean="0"/>
              <a:t>Xasler.ru</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MC900415480.WMF"/>
          <p:cNvPicPr>
            <a:picLocks noChangeAspect="1"/>
          </p:cNvPicPr>
          <p:nvPr/>
        </p:nvPicPr>
        <p:blipFill>
          <a:blip r:embed="rId3"/>
          <a:stretch>
            <a:fillRect/>
          </a:stretch>
        </p:blipFill>
        <p:spPr>
          <a:xfrm>
            <a:off x="500034" y="5286388"/>
            <a:ext cx="2928958" cy="857232"/>
          </a:xfrm>
          <a:prstGeom prst="rect">
            <a:avLst/>
          </a:prstGeom>
        </p:spPr>
      </p:pic>
      <p:sp>
        <p:nvSpPr>
          <p:cNvPr id="2" name="Заголовок 1"/>
          <p:cNvSpPr>
            <a:spLocks noGrp="1"/>
          </p:cNvSpPr>
          <p:nvPr>
            <p:ph type="title"/>
          </p:nvPr>
        </p:nvSpPr>
        <p:spPr/>
        <p:txBody>
          <a:bodyPr/>
          <a:lstStyle/>
          <a:p>
            <a:endParaRPr lang="ru-RU" dirty="0"/>
          </a:p>
        </p:txBody>
      </p:sp>
      <p:pic>
        <p:nvPicPr>
          <p:cNvPr id="4" name="Содержимое 3" descr="MapGreatBritain.JPG"/>
          <p:cNvPicPr>
            <a:picLocks noGrp="1" noChangeAspect="1"/>
          </p:cNvPicPr>
          <p:nvPr>
            <p:ph idx="1"/>
          </p:nvPr>
        </p:nvPicPr>
        <p:blipFill>
          <a:blip r:embed="rId4"/>
          <a:stretch>
            <a:fillRect/>
          </a:stretch>
        </p:blipFill>
        <p:spPr>
          <a:xfrm>
            <a:off x="4857752" y="642918"/>
            <a:ext cx="3632585" cy="418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flipH="1">
            <a:off x="974379" y="857232"/>
            <a:ext cx="3597619" cy="3785652"/>
          </a:xfrm>
          <a:prstGeom prst="rect">
            <a:avLst/>
          </a:prstGeom>
          <a:noFill/>
        </p:spPr>
        <p:txBody>
          <a:bodyPr wrap="square" rtlCol="0">
            <a:spAutoFit/>
          </a:bodyPr>
          <a:lstStyle/>
          <a:p>
            <a:pPr algn="ctr"/>
            <a:r>
              <a:rPr lang="en-US" sz="20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England occupies the most favorable position (the central and southern parts). It’s bounded by Scotland in the North, Wales in the West and in the East it’s washed by the North Sea. In the South-West it’s washed by the Bristol Channel. The total area of the country is 130 km². </a:t>
            </a:r>
            <a:endParaRPr lang="ru-RU" sz="20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sp>
        <p:nvSpPr>
          <p:cNvPr id="7" name="TextBox 6"/>
          <p:cNvSpPr txBox="1"/>
          <p:nvPr/>
        </p:nvSpPr>
        <p:spPr>
          <a:xfrm>
            <a:off x="6000760" y="4071942"/>
            <a:ext cx="714380" cy="369332"/>
          </a:xfrm>
          <a:prstGeom prst="rect">
            <a:avLst/>
          </a:prstGeom>
          <a:noFill/>
        </p:spPr>
        <p:txBody>
          <a:bodyPr wrap="square" rtlCol="0">
            <a:spAutoFit/>
          </a:bodyPr>
          <a:lstStyle/>
          <a:p>
            <a:pPr algn="ctr"/>
            <a:r>
              <a:rPr lang="en-US" sz="900" i="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Bristol Channel</a:t>
            </a:r>
            <a:endParaRPr lang="ru-RU" sz="900" i="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7429520" y="2071678"/>
            <a:ext cx="714380" cy="400110"/>
          </a:xfrm>
          <a:prstGeom prst="rect">
            <a:avLst/>
          </a:prstGeom>
          <a:noFill/>
        </p:spPr>
        <p:txBody>
          <a:bodyPr wrap="square" rtlCol="0">
            <a:spAutoFit/>
          </a:bodyPr>
          <a:lstStyle/>
          <a:p>
            <a:pPr algn="ctr"/>
            <a:r>
              <a:rPr lang="en-US" sz="1000" i="1" dirty="0" smtClean="0">
                <a:solidFill>
                  <a:schemeClr val="bg1"/>
                </a:solidFill>
                <a:effectLst>
                  <a:outerShdw blurRad="38100" dist="38100" dir="2700000" algn="tl">
                    <a:srgbClr val="000000">
                      <a:alpha val="43137"/>
                    </a:srgbClr>
                  </a:outerShdw>
                </a:effectLst>
              </a:rPr>
              <a:t>North Sea</a:t>
            </a:r>
            <a:endParaRPr lang="ru-RU" sz="10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92500" lnSpcReduction="10000"/>
          </a:bodyPr>
          <a:lstStyle/>
          <a:p>
            <a:pPr algn="ctr"/>
            <a:r>
              <a:rPr lang="en-US" sz="1900" b="1" dirty="0" smtClean="0">
                <a:solidFill>
                  <a:schemeClr val="tx1">
                    <a:lumMod val="95000"/>
                    <a:lumOff val="5000"/>
                  </a:schemeClr>
                </a:solidFill>
                <a:effectLst>
                  <a:glow rad="101600">
                    <a:schemeClr val="accent5">
                      <a:satMod val="175000"/>
                      <a:alpha val="40000"/>
                    </a:schemeClr>
                  </a:glow>
                </a:effectLst>
                <a:latin typeface="Charlemagne Std" pitchFamily="50" charset="0"/>
              </a:rPr>
              <a:t>The main regions are</a:t>
            </a:r>
            <a:r>
              <a:rPr lang="ru-RU" sz="1900" b="1" dirty="0" smtClean="0">
                <a:solidFill>
                  <a:schemeClr val="tx1">
                    <a:lumMod val="95000"/>
                    <a:lumOff val="5000"/>
                  </a:schemeClr>
                </a:solidFill>
                <a:effectLst>
                  <a:glow rad="101600">
                    <a:schemeClr val="accent5">
                      <a:satMod val="175000"/>
                      <a:alpha val="40000"/>
                    </a:schemeClr>
                  </a:glow>
                </a:effectLst>
              </a:rPr>
              <a:t>:</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north of England</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North-West of England(=the Lake district)</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Central region </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South of England</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South-West of England</a:t>
            </a:r>
          </a:p>
        </p:txBody>
      </p:sp>
      <p:pic>
        <p:nvPicPr>
          <p:cNvPr id="5" name="Содержимое 4" descr="ukmap.gif"/>
          <p:cNvPicPr>
            <a:picLocks noGrp="1" noChangeAspect="1"/>
          </p:cNvPicPr>
          <p:nvPr>
            <p:ph sz="half" idx="2"/>
          </p:nvPr>
        </p:nvPicPr>
        <p:blipFill>
          <a:blip r:embed="rId3"/>
          <a:stretch>
            <a:fillRect/>
          </a:stretch>
        </p:blipFill>
        <p:spPr>
          <a:xfrm>
            <a:off x="4857752" y="571480"/>
            <a:ext cx="3153011" cy="5085501"/>
          </a:xfrm>
          <a:prstGeom prst="rect">
            <a:avLst/>
          </a:prstGeom>
          <a:ln>
            <a:noFill/>
          </a:ln>
          <a:effectLst>
            <a:softEdge rad="112500"/>
          </a:effectLst>
        </p:spPr>
      </p:pic>
      <p:pic>
        <p:nvPicPr>
          <p:cNvPr id="6" name="Рисунок 5" descr="picture_34.jpg"/>
          <p:cNvPicPr>
            <a:picLocks noChangeAspect="1"/>
          </p:cNvPicPr>
          <p:nvPr/>
        </p:nvPicPr>
        <p:blipFill>
          <a:blip r:embed="rId4" cstate="print"/>
          <a:stretch>
            <a:fillRect/>
          </a:stretch>
        </p:blipFill>
        <p:spPr>
          <a:xfrm>
            <a:off x="4500562" y="4929198"/>
            <a:ext cx="1476353" cy="8858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anchesterCore.PNG"/>
          <p:cNvPicPr>
            <a:picLocks noChangeAspect="1"/>
          </p:cNvPicPr>
          <p:nvPr/>
        </p:nvPicPr>
        <p:blipFill>
          <a:blip r:embed="rId3"/>
          <a:stretch>
            <a:fillRect/>
          </a:stretch>
        </p:blipFill>
        <p:spPr>
          <a:xfrm>
            <a:off x="1000100" y="2285992"/>
            <a:ext cx="3938256" cy="26300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p:txBody>
          <a:bodyPr/>
          <a:lstStyle/>
          <a:p>
            <a:endParaRPr lang="ru-RU" dirty="0"/>
          </a:p>
        </p:txBody>
      </p:sp>
      <p:pic>
        <p:nvPicPr>
          <p:cNvPr id="5" name="Содержимое 4" descr="012.jpg"/>
          <p:cNvPicPr>
            <a:picLocks noGrp="1" noChangeAspect="1"/>
          </p:cNvPicPr>
          <p:nvPr>
            <p:ph sz="half" idx="1"/>
          </p:nvPr>
        </p:nvPicPr>
        <p:blipFill>
          <a:blip r:embed="rId4" cstate="print"/>
          <a:stretch>
            <a:fillRect/>
          </a:stretch>
        </p:blipFill>
        <p:spPr>
          <a:xfrm>
            <a:off x="706324" y="530225"/>
            <a:ext cx="1881296" cy="2327271"/>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786314" y="857232"/>
            <a:ext cx="3931920" cy="4389120"/>
          </a:xfrm>
        </p:spPr>
        <p:txBody>
          <a:bodyPr>
            <a:normAutofit fontScale="77500" lnSpcReduction="20000"/>
          </a:bodyPr>
          <a:lstStyle/>
          <a:p>
            <a:pPr algn="ct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The </a:t>
            </a:r>
            <a:r>
              <a:rPr lang="en-US" sz="2800" dirty="0" smtClean="0">
                <a:ln w="1905"/>
                <a:solidFill>
                  <a:schemeClr val="accent3">
                    <a:lumMod val="75000"/>
                  </a:schemeClr>
                </a:solidFill>
                <a:effectLst>
                  <a:innerShdw blurRad="69850" dist="43180" dir="5400000">
                    <a:srgbClr val="000000">
                      <a:alpha val="65000"/>
                    </a:srgbClr>
                  </a:innerShdw>
                </a:effectLst>
                <a:latin typeface="Bell Gothic Std Black" pitchFamily="34" charset="0"/>
              </a:rPr>
              <a:t>North of England </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is a country of factories (industrial), coal-mining, </a:t>
            </a:r>
            <a:r>
              <a:rPr lang="en-US" sz="2800" dirty="0" err="1" smtClean="0">
                <a:ln w="1905"/>
                <a:solidFill>
                  <a:schemeClr val="accent3">
                    <a:lumMod val="75000"/>
                  </a:schemeClr>
                </a:solidFill>
                <a:effectLst>
                  <a:innerShdw blurRad="69850" dist="43180" dir="5400000">
                    <a:srgbClr val="000000">
                      <a:alpha val="65000"/>
                    </a:srgbClr>
                  </a:innerShdw>
                </a:effectLst>
                <a:latin typeface="Comic Sans MS" pitchFamily="66" charset="0"/>
              </a:rPr>
              <a:t>mashine</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-building, chemical, paper, aircraft and computer </a:t>
            </a:r>
            <a:r>
              <a:rPr lang="en-US" sz="2800" dirty="0" err="1" smtClean="0">
                <a:ln w="1905"/>
                <a:solidFill>
                  <a:schemeClr val="accent3">
                    <a:lumMod val="75000"/>
                  </a:schemeClr>
                </a:solidFill>
                <a:effectLst>
                  <a:innerShdw blurRad="69850" dist="43180" dir="5400000">
                    <a:srgbClr val="000000">
                      <a:alpha val="65000"/>
                    </a:srgbClr>
                  </a:innerShdw>
                </a:effectLst>
                <a:latin typeface="Comic Sans MS" pitchFamily="66" charset="0"/>
              </a:rPr>
              <a:t>ingeneering</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 There are not many towns here, but all the towns are big. The climate is severe than in other parts. It snows much, the winds are strong. Some small rivers freeze. </a:t>
            </a:r>
            <a:endParaRPr lang="ru-RU"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endParaRPr>
          </a:p>
          <a:p>
            <a:endParaRPr lang="ru-RU" dirty="0"/>
          </a:p>
        </p:txBody>
      </p:sp>
      <p:pic>
        <p:nvPicPr>
          <p:cNvPr id="6" name="Рисунок 5" descr="3.1217937960.york.jpg"/>
          <p:cNvPicPr>
            <a:picLocks noChangeAspect="1"/>
          </p:cNvPicPr>
          <p:nvPr/>
        </p:nvPicPr>
        <p:blipFill>
          <a:blip r:embed="rId5"/>
          <a:stretch>
            <a:fillRect/>
          </a:stretch>
        </p:blipFill>
        <p:spPr>
          <a:xfrm>
            <a:off x="2714612" y="571480"/>
            <a:ext cx="2214578" cy="146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MC900286925.WMF"/>
          <p:cNvPicPr>
            <a:picLocks noChangeAspect="1"/>
          </p:cNvPicPr>
          <p:nvPr/>
        </p:nvPicPr>
        <p:blipFill>
          <a:blip r:embed="rId6"/>
          <a:stretch>
            <a:fillRect/>
          </a:stretch>
        </p:blipFill>
        <p:spPr>
          <a:xfrm>
            <a:off x="5357818" y="4866102"/>
            <a:ext cx="2928958" cy="1141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a:bodyPr>
          <a:lstStyle/>
          <a:p>
            <a:pPr algn="ctr"/>
            <a:r>
              <a:rPr lang="en-US" b="1" dirty="0" smtClean="0">
                <a:ln w="1905"/>
                <a:solidFill>
                  <a:schemeClr val="accent3">
                    <a:lumMod val="75000"/>
                  </a:schemeClr>
                </a:solidFill>
                <a:effectLst>
                  <a:innerShdw blurRad="69850" dist="43180" dir="5400000">
                    <a:srgbClr val="000000">
                      <a:alpha val="65000"/>
                    </a:srgbClr>
                  </a:innerShdw>
                </a:effectLst>
                <a:latin typeface="Bell Gothic Std Black" pitchFamily="34" charset="0"/>
              </a:rPr>
              <a:t>The North-West </a:t>
            </a:r>
            <a:r>
              <a:rPr lang="en-US" b="1" dirty="0" smtClean="0">
                <a:ln w="1905"/>
                <a:solidFill>
                  <a:schemeClr val="accent3">
                    <a:lumMod val="75000"/>
                  </a:schemeClr>
                </a:solidFill>
                <a:effectLst>
                  <a:innerShdw blurRad="69850" dist="43180" dir="5400000">
                    <a:srgbClr val="000000">
                      <a:alpha val="65000"/>
                    </a:srgbClr>
                  </a:innerShdw>
                </a:effectLst>
                <a:latin typeface="Garamond Premr Pro Smbd" pitchFamily="18" charset="0"/>
              </a:rPr>
              <a:t>(Cumberland) or the Lake District is very small and beautiful. It’s famous for electric and nuclear power stations. Besides, it’s a big centre of tourism and camping. It’s the region of moors and heather. </a:t>
            </a:r>
            <a:endParaRPr lang="ru-RU" b="1" dirty="0">
              <a:ln w="1905"/>
              <a:solidFill>
                <a:schemeClr val="accent3">
                  <a:lumMod val="75000"/>
                </a:schemeClr>
              </a:solidFill>
              <a:effectLst>
                <a:innerShdw blurRad="69850" dist="43180" dir="5400000">
                  <a:srgbClr val="000000">
                    <a:alpha val="65000"/>
                  </a:srgbClr>
                </a:innerShdw>
              </a:effectLst>
              <a:latin typeface="Garamond Premr Pro Smbd" pitchFamily="18" charset="0"/>
            </a:endParaRPr>
          </a:p>
        </p:txBody>
      </p:sp>
      <p:pic>
        <p:nvPicPr>
          <p:cNvPr id="8" name="Рисунок 7" descr="800Lake District2218.jpg"/>
          <p:cNvPicPr>
            <a:picLocks noChangeAspect="1"/>
          </p:cNvPicPr>
          <p:nvPr/>
        </p:nvPicPr>
        <p:blipFill>
          <a:blip r:embed="rId3"/>
          <a:stretch>
            <a:fillRect/>
          </a:stretch>
        </p:blipFill>
        <p:spPr>
          <a:xfrm>
            <a:off x="4643438" y="428604"/>
            <a:ext cx="3595686" cy="2696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descr="1510_linthwaite_house_hotel_12.jpg"/>
          <p:cNvPicPr>
            <a:picLocks noChangeAspect="1"/>
          </p:cNvPicPr>
          <p:nvPr/>
        </p:nvPicPr>
        <p:blipFill>
          <a:blip r:embed="rId4"/>
          <a:stretch>
            <a:fillRect/>
          </a:stretch>
        </p:blipFill>
        <p:spPr>
          <a:xfrm>
            <a:off x="2143108" y="4429132"/>
            <a:ext cx="2760081" cy="16621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Содержимое 6" descr="090407_rfoster_mp_env_power_coal_eggborough.jpg"/>
          <p:cNvPicPr>
            <a:picLocks noGrp="1" noChangeAspect="1"/>
          </p:cNvPicPr>
          <p:nvPr>
            <p:ph sz="half" idx="2"/>
          </p:nvPr>
        </p:nvPicPr>
        <p:blipFill>
          <a:blip r:embed="rId5" cstate="print"/>
          <a:stretch>
            <a:fillRect/>
          </a:stretch>
        </p:blipFill>
        <p:spPr>
          <a:xfrm>
            <a:off x="5286380" y="2928934"/>
            <a:ext cx="2887684" cy="2165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C900437443.WMF"/>
          <p:cNvPicPr>
            <a:picLocks noChangeAspect="1"/>
          </p:cNvPicPr>
          <p:nvPr/>
        </p:nvPicPr>
        <p:blipFill>
          <a:blip r:embed="rId3"/>
          <a:stretch>
            <a:fillRect/>
          </a:stretch>
        </p:blipFill>
        <p:spPr>
          <a:xfrm>
            <a:off x="142844" y="214290"/>
            <a:ext cx="1746250" cy="1927225"/>
          </a:xfrm>
          <a:prstGeom prst="rect">
            <a:avLst/>
          </a:prstGeom>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714348" y="571480"/>
            <a:ext cx="3731924" cy="4347992"/>
          </a:xfrm>
        </p:spPr>
        <p:txBody>
          <a:bodyPr>
            <a:normAutofit fontScale="92500" lnSpcReduction="20000"/>
          </a:bodyPr>
          <a:lstStyle/>
          <a:p>
            <a:pPr algn="ctr"/>
            <a:r>
              <a:rPr lang="en-US" dirty="0" smtClean="0">
                <a:solidFill>
                  <a:schemeClr val="accent3">
                    <a:lumMod val="75000"/>
                  </a:schemeClr>
                </a:solidFill>
                <a:latin typeface="Bell Gothic Std Black" pitchFamily="34" charset="0"/>
              </a:rPr>
              <a:t>Eastern region </a:t>
            </a:r>
            <a:r>
              <a:rPr lang="en-US" dirty="0" smtClean="0">
                <a:solidFill>
                  <a:schemeClr val="accent3">
                    <a:lumMod val="75000"/>
                  </a:schemeClr>
                </a:solidFill>
                <a:latin typeface="Garamond Premr Pro Smbd" pitchFamily="18" charset="0"/>
              </a:rPr>
              <a:t>is on the eastern coast. It consists of two parts</a:t>
            </a:r>
            <a:r>
              <a:rPr lang="ru-RU" dirty="0" smtClean="0">
                <a:solidFill>
                  <a:schemeClr val="accent3">
                    <a:lumMod val="75000"/>
                  </a:schemeClr>
                </a:solidFill>
                <a:latin typeface="Garamond Premr Pro Smbd" pitchFamily="18" charset="0"/>
              </a:rPr>
              <a:t>: </a:t>
            </a:r>
            <a:r>
              <a:rPr lang="en-US" dirty="0" smtClean="0">
                <a:solidFill>
                  <a:schemeClr val="accent3">
                    <a:lumMod val="75000"/>
                  </a:schemeClr>
                </a:solidFill>
                <a:latin typeface="Garamond Premr Pro Smbd" pitchFamily="18" charset="0"/>
              </a:rPr>
              <a:t>Lincolnshire and East Anglia. The 1</a:t>
            </a:r>
            <a:r>
              <a:rPr lang="en-US" baseline="30000" dirty="0" smtClean="0">
                <a:solidFill>
                  <a:schemeClr val="accent3">
                    <a:lumMod val="75000"/>
                  </a:schemeClr>
                </a:solidFill>
                <a:latin typeface="Garamond Premr Pro Smbd" pitchFamily="18" charset="0"/>
              </a:rPr>
              <a:t>st</a:t>
            </a:r>
            <a:r>
              <a:rPr lang="en-US" dirty="0" smtClean="0">
                <a:solidFill>
                  <a:schemeClr val="accent3">
                    <a:lumMod val="75000"/>
                  </a:schemeClr>
                </a:solidFill>
                <a:latin typeface="Garamond Premr Pro Smbd" pitchFamily="18" charset="0"/>
              </a:rPr>
              <a:t> part is famous for farming (potato), a lot of fields of wild tulips. East Anglia is connected with history of England. It’s famous for beautiful historical monuments, Roman wells and roads. Tourism is the chief industry here. </a:t>
            </a:r>
            <a:endParaRPr lang="ru-RU" dirty="0">
              <a:solidFill>
                <a:schemeClr val="accent3">
                  <a:lumMod val="75000"/>
                </a:schemeClr>
              </a:solidFill>
              <a:latin typeface="Garamond Premr Pro Smbd" pitchFamily="18" charset="0"/>
            </a:endParaRPr>
          </a:p>
        </p:txBody>
      </p:sp>
      <p:pic>
        <p:nvPicPr>
          <p:cNvPr id="5" name="Содержимое 4" descr="4395508844_6862c5f210.jpg"/>
          <p:cNvPicPr>
            <a:picLocks noGrp="1" noChangeAspect="1"/>
          </p:cNvPicPr>
          <p:nvPr>
            <p:ph sz="half" idx="2"/>
          </p:nvPr>
        </p:nvPicPr>
        <p:blipFill>
          <a:blip r:embed="rId4"/>
          <a:stretch>
            <a:fillRect/>
          </a:stretch>
        </p:blipFill>
        <p:spPr>
          <a:xfrm>
            <a:off x="4572000" y="285728"/>
            <a:ext cx="4071966" cy="53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AWDS_East_Anglia5.jpg"/>
          <p:cNvPicPr>
            <a:picLocks noChangeAspect="1"/>
          </p:cNvPicPr>
          <p:nvPr/>
        </p:nvPicPr>
        <p:blipFill>
          <a:blip r:embed="rId5"/>
          <a:stretch>
            <a:fillRect/>
          </a:stretch>
        </p:blipFill>
        <p:spPr>
          <a:xfrm>
            <a:off x="285720" y="4500570"/>
            <a:ext cx="2097014" cy="2085977"/>
          </a:xfrm>
          <a:prstGeom prst="rect">
            <a:avLst/>
          </a:prstGeom>
          <a:ln>
            <a:noFill/>
          </a:ln>
          <a:effectLst>
            <a:softEdge rad="112500"/>
          </a:effectLst>
        </p:spPr>
      </p:pic>
      <p:pic>
        <p:nvPicPr>
          <p:cNvPr id="7" name="Рисунок 6" descr="AWDS_East_Anglia3.jpg"/>
          <p:cNvPicPr>
            <a:picLocks noChangeAspect="1"/>
          </p:cNvPicPr>
          <p:nvPr/>
        </p:nvPicPr>
        <p:blipFill>
          <a:blip r:embed="rId6"/>
          <a:stretch>
            <a:fillRect/>
          </a:stretch>
        </p:blipFill>
        <p:spPr>
          <a:xfrm>
            <a:off x="2428861" y="4500571"/>
            <a:ext cx="2123186" cy="2000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cadbury_factory_214461artw.jpg"/>
          <p:cNvPicPr>
            <a:picLocks noGrp="1" noChangeAspect="1"/>
          </p:cNvPicPr>
          <p:nvPr>
            <p:ph sz="half" idx="1"/>
          </p:nvPr>
        </p:nvPicPr>
        <p:blipFill>
          <a:blip r:embed="rId3"/>
          <a:stretch>
            <a:fillRect/>
          </a:stretch>
        </p:blipFill>
        <p:spPr>
          <a:xfrm>
            <a:off x="642910" y="785794"/>
            <a:ext cx="3932238" cy="2621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p:txBody>
          <a:bodyPr>
            <a:normAutofit/>
          </a:bodyPr>
          <a:lstStyle/>
          <a:p>
            <a:pPr algn="ctr"/>
            <a:r>
              <a:rPr lang="en-US" dirty="0" smtClean="0">
                <a:solidFill>
                  <a:schemeClr val="accent3">
                    <a:lumMod val="75000"/>
                  </a:schemeClr>
                </a:solidFill>
                <a:latin typeface="Bell Gothic Std Black" pitchFamily="34" charset="0"/>
              </a:rPr>
              <a:t>The Central </a:t>
            </a:r>
            <a:r>
              <a:rPr lang="en-US" dirty="0" smtClean="0">
                <a:solidFill>
                  <a:schemeClr val="accent3">
                    <a:lumMod val="75000"/>
                  </a:schemeClr>
                </a:solidFill>
                <a:latin typeface="Garamond Premr Pro Smbd" pitchFamily="18" charset="0"/>
              </a:rPr>
              <a:t>part is the largest. It’s called </a:t>
            </a:r>
            <a:r>
              <a:rPr lang="ru-RU" dirty="0" smtClean="0">
                <a:solidFill>
                  <a:schemeClr val="accent3">
                    <a:lumMod val="75000"/>
                  </a:schemeClr>
                </a:solidFill>
                <a:latin typeface="Garamond Premr Pro Smbd" pitchFamily="18" charset="0"/>
              </a:rPr>
              <a:t>«</a:t>
            </a:r>
            <a:r>
              <a:rPr lang="en-US" dirty="0" smtClean="0">
                <a:solidFill>
                  <a:schemeClr val="accent3">
                    <a:lumMod val="75000"/>
                  </a:schemeClr>
                </a:solidFill>
                <a:latin typeface="Garamond Premr Pro Smbd" pitchFamily="18" charset="0"/>
              </a:rPr>
              <a:t>the Black Country</a:t>
            </a:r>
            <a:r>
              <a:rPr lang="ru-RU" dirty="0" smtClean="0">
                <a:solidFill>
                  <a:schemeClr val="accent3">
                    <a:lumMod val="75000"/>
                  </a:schemeClr>
                </a:solidFill>
                <a:latin typeface="Garamond Premr Pro Smbd" pitchFamily="18" charset="0"/>
              </a:rPr>
              <a:t>» </a:t>
            </a:r>
            <a:r>
              <a:rPr lang="en-US" dirty="0" smtClean="0">
                <a:solidFill>
                  <a:schemeClr val="accent3">
                    <a:lumMod val="75000"/>
                  </a:schemeClr>
                </a:solidFill>
                <a:latin typeface="Garamond Premr Pro Smbd" pitchFamily="18" charset="0"/>
              </a:rPr>
              <a:t>because a lot of industries are concentrated here. Heavy and light industries are well-developed. Agriculture is also a great occupation.</a:t>
            </a:r>
            <a:endParaRPr lang="ru-RU" dirty="0">
              <a:solidFill>
                <a:schemeClr val="accent3">
                  <a:lumMod val="75000"/>
                </a:schemeClr>
              </a:solidFill>
              <a:latin typeface="Garamond Premr Pro Smbd" pitchFamily="18" charset="0"/>
            </a:endParaRPr>
          </a:p>
        </p:txBody>
      </p:sp>
      <p:pic>
        <p:nvPicPr>
          <p:cNvPr id="6" name="Рисунок 5" descr="half_timbered_house_25.jpg"/>
          <p:cNvPicPr>
            <a:picLocks noChangeAspect="1"/>
          </p:cNvPicPr>
          <p:nvPr/>
        </p:nvPicPr>
        <p:blipFill>
          <a:blip r:embed="rId4"/>
          <a:stretch>
            <a:fillRect/>
          </a:stretch>
        </p:blipFill>
        <p:spPr>
          <a:xfrm>
            <a:off x="1142976" y="3071810"/>
            <a:ext cx="2695580" cy="218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dscf0380.jpg"/>
          <p:cNvPicPr>
            <a:picLocks noChangeAspect="1"/>
          </p:cNvPicPr>
          <p:nvPr/>
        </p:nvPicPr>
        <p:blipFill>
          <a:blip r:embed="rId5" cstate="print"/>
          <a:stretch>
            <a:fillRect/>
          </a:stretch>
        </p:blipFill>
        <p:spPr>
          <a:xfrm>
            <a:off x="3500430" y="4429132"/>
            <a:ext cx="2357430" cy="157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sofe05b.JPG"/>
          <p:cNvPicPr>
            <a:picLocks noGrp="1" noChangeAspect="1"/>
          </p:cNvPicPr>
          <p:nvPr>
            <p:ph sz="half" idx="1"/>
          </p:nvPr>
        </p:nvPicPr>
        <p:blipFill>
          <a:blip r:embed="rId3"/>
          <a:stretch>
            <a:fillRect/>
          </a:stretch>
        </p:blipFill>
        <p:spPr>
          <a:xfrm>
            <a:off x="285720" y="357166"/>
            <a:ext cx="2914642" cy="2096497"/>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p:txBody>
          <a:bodyPr>
            <a:normAutofit fontScale="92500" lnSpcReduction="10000"/>
          </a:bodyPr>
          <a:lstStyle/>
          <a:p>
            <a:pPr algn="ctr"/>
            <a:r>
              <a:rPr lang="en-US" dirty="0" smtClean="0">
                <a:solidFill>
                  <a:schemeClr val="accent3">
                    <a:lumMod val="75000"/>
                  </a:schemeClr>
                </a:solidFill>
                <a:latin typeface="Hobo Std" pitchFamily="50" charset="0"/>
              </a:rPr>
              <a:t>The South of England </a:t>
            </a:r>
            <a:r>
              <a:rPr lang="en-US" dirty="0" smtClean="0">
                <a:solidFill>
                  <a:schemeClr val="accent3">
                    <a:lumMod val="75000"/>
                  </a:schemeClr>
                </a:solidFill>
                <a:latin typeface="Garamond Premr Pro" pitchFamily="18" charset="0"/>
              </a:rPr>
              <a:t>is the country of farms. It’s flat-like land, mostly arable (</a:t>
            </a:r>
            <a:r>
              <a:rPr lang="ru-RU" dirty="0" smtClean="0">
                <a:solidFill>
                  <a:schemeClr val="accent3">
                    <a:lumMod val="75000"/>
                  </a:schemeClr>
                </a:solidFill>
                <a:latin typeface="Garamond Premr Pro" pitchFamily="18" charset="0"/>
              </a:rPr>
              <a:t>«</a:t>
            </a:r>
            <a:r>
              <a:rPr lang="en-US" dirty="0" smtClean="0">
                <a:solidFill>
                  <a:schemeClr val="accent3">
                    <a:lumMod val="75000"/>
                  </a:schemeClr>
                </a:solidFill>
                <a:latin typeface="Garamond Premr Pro" pitchFamily="18" charset="0"/>
              </a:rPr>
              <a:t>The Garden of England</a:t>
            </a:r>
            <a:r>
              <a:rPr lang="ru-RU" dirty="0" smtClean="0">
                <a:solidFill>
                  <a:schemeClr val="accent3">
                    <a:lumMod val="75000"/>
                  </a:schemeClr>
                </a:solidFill>
                <a:latin typeface="Garamond Premr Pro" pitchFamily="18" charset="0"/>
              </a:rPr>
              <a:t>»</a:t>
            </a:r>
            <a:r>
              <a:rPr lang="en-US" dirty="0" smtClean="0">
                <a:solidFill>
                  <a:schemeClr val="accent3">
                    <a:lumMod val="75000"/>
                  </a:schemeClr>
                </a:solidFill>
                <a:latin typeface="Garamond Premr Pro" pitchFamily="18" charset="0"/>
              </a:rPr>
              <a:t>). Crop-farming and cattle-farming are two branches of agriculture. They grow wheat, barley, rye, </a:t>
            </a:r>
            <a:r>
              <a:rPr lang="en-US" dirty="0" err="1" smtClean="0">
                <a:solidFill>
                  <a:schemeClr val="accent3">
                    <a:lumMod val="75000"/>
                  </a:schemeClr>
                </a:solidFill>
                <a:latin typeface="Garamond Premr Pro" pitchFamily="18" charset="0"/>
              </a:rPr>
              <a:t>roats</a:t>
            </a:r>
            <a:r>
              <a:rPr lang="en-US" dirty="0" smtClean="0">
                <a:solidFill>
                  <a:schemeClr val="accent3">
                    <a:lumMod val="75000"/>
                  </a:schemeClr>
                </a:solidFill>
                <a:latin typeface="Garamond Premr Pro" pitchFamily="18" charset="0"/>
              </a:rPr>
              <a:t>, flax. Cattle farming is represented by dairy farming, ship and pig farming, bee farming etc. </a:t>
            </a:r>
            <a:endParaRPr lang="ru-RU" dirty="0">
              <a:solidFill>
                <a:schemeClr val="accent3">
                  <a:lumMod val="75000"/>
                </a:schemeClr>
              </a:solidFill>
              <a:latin typeface="Garamond Premr Pro" pitchFamily="18" charset="0"/>
            </a:endParaRPr>
          </a:p>
        </p:txBody>
      </p:sp>
      <p:pic>
        <p:nvPicPr>
          <p:cNvPr id="6" name="Рисунок 5" descr="681x454.jpg"/>
          <p:cNvPicPr>
            <a:picLocks noChangeAspect="1"/>
          </p:cNvPicPr>
          <p:nvPr/>
        </p:nvPicPr>
        <p:blipFill>
          <a:blip r:embed="rId4"/>
          <a:stretch>
            <a:fillRect/>
          </a:stretch>
        </p:blipFill>
        <p:spPr>
          <a:xfrm>
            <a:off x="2428859" y="1714488"/>
            <a:ext cx="2397159" cy="1598106"/>
          </a:xfrm>
          <a:prstGeom prst="rect">
            <a:avLst/>
          </a:prstGeom>
          <a:ln>
            <a:noFill/>
          </a:ln>
          <a:effectLst>
            <a:outerShdw blurRad="292100" dist="139700" dir="2700000" algn="tl" rotWithShape="0">
              <a:srgbClr val="333333">
                <a:alpha val="65000"/>
              </a:srgbClr>
            </a:outerShdw>
          </a:effectLst>
        </p:spPr>
      </p:pic>
      <p:pic>
        <p:nvPicPr>
          <p:cNvPr id="7" name="Рисунок 6" descr="englmap.jpg"/>
          <p:cNvPicPr>
            <a:picLocks noChangeAspect="1"/>
          </p:cNvPicPr>
          <p:nvPr/>
        </p:nvPicPr>
        <p:blipFill>
          <a:blip r:embed="rId5"/>
          <a:stretch>
            <a:fillRect/>
          </a:stretch>
        </p:blipFill>
        <p:spPr>
          <a:xfrm>
            <a:off x="785786" y="3429000"/>
            <a:ext cx="3401639" cy="2024066"/>
          </a:xfrm>
          <a:prstGeom prst="rect">
            <a:avLst/>
          </a:prstGeom>
          <a:ln>
            <a:noFill/>
          </a:ln>
          <a:effectLst>
            <a:outerShdw blurRad="292100" dist="139700" dir="2700000" algn="tl" rotWithShape="0">
              <a:srgbClr val="333333">
                <a:alpha val="65000"/>
              </a:srgbClr>
            </a:outerShdw>
          </a:effectLst>
        </p:spPr>
      </p:pic>
      <p:pic>
        <p:nvPicPr>
          <p:cNvPr id="8" name="Рисунок 7" descr="MC900279158.WMF"/>
          <p:cNvPicPr>
            <a:picLocks noChangeAspect="1"/>
          </p:cNvPicPr>
          <p:nvPr/>
        </p:nvPicPr>
        <p:blipFill>
          <a:blip r:embed="rId6"/>
          <a:stretch>
            <a:fillRect/>
          </a:stretch>
        </p:blipFill>
        <p:spPr>
          <a:xfrm>
            <a:off x="4643438" y="357166"/>
            <a:ext cx="642942" cy="864706"/>
          </a:xfrm>
          <a:prstGeom prst="rect">
            <a:avLst/>
          </a:prstGeom>
          <a:ln>
            <a:noFill/>
          </a:ln>
          <a:effectLst>
            <a:softEdge rad="112500"/>
          </a:effectLst>
        </p:spPr>
      </p:pic>
      <p:pic>
        <p:nvPicPr>
          <p:cNvPr id="9" name="Рисунок 8" descr="MC900319096.WMF"/>
          <p:cNvPicPr>
            <a:picLocks noChangeAspect="1"/>
          </p:cNvPicPr>
          <p:nvPr/>
        </p:nvPicPr>
        <p:blipFill>
          <a:blip r:embed="rId7"/>
          <a:stretch>
            <a:fillRect/>
          </a:stretch>
        </p:blipFill>
        <p:spPr>
          <a:xfrm>
            <a:off x="285720" y="2786058"/>
            <a:ext cx="1159823" cy="1028130"/>
          </a:xfrm>
          <a:prstGeom prst="rect">
            <a:avLst/>
          </a:prstGeom>
          <a:ln>
            <a:noFill/>
          </a:ln>
          <a:effectLst>
            <a:outerShdw blurRad="292100" dist="139700" dir="2700000" algn="tl" rotWithShape="0">
              <a:srgbClr val="333333">
                <a:alpha val="65000"/>
              </a:srgbClr>
            </a:outerShdw>
          </a:effectLst>
        </p:spPr>
      </p:pic>
      <p:pic>
        <p:nvPicPr>
          <p:cNvPr id="10" name="Рисунок 9" descr="MC900240707.WMF"/>
          <p:cNvPicPr>
            <a:picLocks noChangeAspect="1"/>
          </p:cNvPicPr>
          <p:nvPr/>
        </p:nvPicPr>
        <p:blipFill>
          <a:blip r:embed="rId8"/>
          <a:stretch>
            <a:fillRect/>
          </a:stretch>
        </p:blipFill>
        <p:spPr>
          <a:xfrm>
            <a:off x="6858016" y="4429132"/>
            <a:ext cx="1827886" cy="16120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Autofit/>
          </a:bodyPr>
          <a:lstStyle/>
          <a:p>
            <a:pPr algn="ctr"/>
            <a:r>
              <a:rPr lang="en-US" sz="2000" dirty="0" smtClean="0">
                <a:solidFill>
                  <a:schemeClr val="accent3">
                    <a:lumMod val="75000"/>
                  </a:schemeClr>
                </a:solidFill>
                <a:latin typeface="Hobo Std" pitchFamily="50" charset="0"/>
              </a:rPr>
              <a:t>The South West</a:t>
            </a:r>
            <a:r>
              <a:rPr lang="en-US" sz="2000" dirty="0" smtClean="0">
                <a:solidFill>
                  <a:schemeClr val="accent3">
                    <a:lumMod val="75000"/>
                  </a:schemeClr>
                </a:solidFill>
              </a:rPr>
              <a:t> </a:t>
            </a:r>
            <a:r>
              <a:rPr lang="en-US" sz="2000" dirty="0" smtClean="0">
                <a:solidFill>
                  <a:schemeClr val="accent3">
                    <a:lumMod val="75000"/>
                  </a:schemeClr>
                </a:solidFill>
                <a:latin typeface="Garamond Premr Pro" pitchFamily="18" charset="0"/>
              </a:rPr>
              <a:t>of England (Cornwell peninsula) – the most favorable region because the climate is very mild, the soil is very fertile, living conditions are high. Farming, fishing and tourism make-up the economy of this region. A lot of mountains, wild places make this region more attractive. Clouds of tourists try to have a rest in this place full of mystery and magic. Many writers, poets and other people collect the material for their works in this place.</a:t>
            </a:r>
            <a:endParaRPr lang="ru-RU" sz="2000" dirty="0">
              <a:solidFill>
                <a:schemeClr val="accent3">
                  <a:lumMod val="75000"/>
                </a:schemeClr>
              </a:solidFill>
              <a:latin typeface="Garamond Premr Pro" pitchFamily="18" charset="0"/>
            </a:endParaRPr>
          </a:p>
        </p:txBody>
      </p:sp>
      <p:pic>
        <p:nvPicPr>
          <p:cNvPr id="6" name="Рисунок 5" descr="otter-mill-lodge-vip-holiday-park.jpg"/>
          <p:cNvPicPr>
            <a:picLocks noChangeAspect="1"/>
          </p:cNvPicPr>
          <p:nvPr/>
        </p:nvPicPr>
        <p:blipFill>
          <a:blip r:embed="rId3" cstate="print"/>
          <a:stretch>
            <a:fillRect/>
          </a:stretch>
        </p:blipFill>
        <p:spPr>
          <a:xfrm>
            <a:off x="4643438" y="4286256"/>
            <a:ext cx="2071702" cy="147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127929.jpg"/>
          <p:cNvPicPr>
            <a:picLocks noChangeAspect="1"/>
          </p:cNvPicPr>
          <p:nvPr/>
        </p:nvPicPr>
        <p:blipFill>
          <a:blip r:embed="rId4"/>
          <a:stretch>
            <a:fillRect/>
          </a:stretch>
        </p:blipFill>
        <p:spPr>
          <a:xfrm>
            <a:off x="5143504" y="2071678"/>
            <a:ext cx="3452820" cy="24169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Содержимое 4" descr="3_.jpg"/>
          <p:cNvPicPr>
            <a:picLocks noGrp="1" noChangeAspect="1"/>
          </p:cNvPicPr>
          <p:nvPr>
            <p:ph sz="half" idx="2"/>
          </p:nvPr>
        </p:nvPicPr>
        <p:blipFill>
          <a:blip r:embed="rId5"/>
          <a:stretch>
            <a:fillRect/>
          </a:stretch>
        </p:blipFill>
        <p:spPr>
          <a:xfrm>
            <a:off x="4429124" y="500042"/>
            <a:ext cx="2744808" cy="1822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TotalTime>
  <Words>460</Words>
  <Application>Microsoft Office PowerPoint</Application>
  <PresentationFormat>Экран (4:3)</PresentationFormat>
  <Paragraphs>26</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England</vt:lpstr>
      <vt:lpstr>Слайд 2</vt:lpstr>
      <vt:lpstr>Слайд 3</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dc:title>
  <dc:creator>Admin</dc:creator>
  <cp:lastModifiedBy>Renat</cp:lastModifiedBy>
  <cp:revision>30</cp:revision>
  <dcterms:created xsi:type="dcterms:W3CDTF">2010-10-28T18:09:47Z</dcterms:created>
  <dcterms:modified xsi:type="dcterms:W3CDTF">2012-11-14T14:30:58Z</dcterms:modified>
</cp:coreProperties>
</file>