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1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DE8E3C-8BA1-440D-9977-E185556D181E}" type="doc">
      <dgm:prSet loTypeId="urn:microsoft.com/office/officeart/2005/8/layout/lProcess3" loCatId="process" qsTypeId="urn:microsoft.com/office/officeart/2005/8/quickstyle/simple3" qsCatId="simple" csTypeId="urn:microsoft.com/office/officeart/2005/8/colors/accent1_2" csCatId="accent1" phldr="1"/>
      <dgm:spPr/>
      <dgm:t>
        <a:bodyPr/>
        <a:lstStyle/>
        <a:p>
          <a:endParaRPr lang="uk-UA"/>
        </a:p>
      </dgm:t>
    </dgm:pt>
    <dgm:pt modelId="{DE57C9B9-BD41-4382-8C10-4FD0C073689E}">
      <dgm:prSet phldrT="[Текст]" custT="1"/>
      <dgm:spPr/>
      <dgm:t>
        <a:bodyPr/>
        <a:lstStyle/>
        <a:p>
          <a:r>
            <a:rPr lang="ru-RU" sz="1400" i="1" dirty="0" smtClean="0"/>
            <a:t>Мёртвые души</a:t>
          </a:r>
          <a:endParaRPr lang="uk-UA" sz="1400" i="1" dirty="0"/>
        </a:p>
      </dgm:t>
    </dgm:pt>
    <dgm:pt modelId="{98C5C58E-8F53-4249-AEF0-04A697505669}" type="parTrans" cxnId="{EBFE9A29-21EC-42BF-B78E-09EC5E7614D3}">
      <dgm:prSet/>
      <dgm:spPr/>
      <dgm:t>
        <a:bodyPr/>
        <a:lstStyle/>
        <a:p>
          <a:endParaRPr lang="uk-UA"/>
        </a:p>
      </dgm:t>
    </dgm:pt>
    <dgm:pt modelId="{EEC7D0B4-35EB-4B57-9146-732ADDE5CD36}" type="sibTrans" cxnId="{EBFE9A29-21EC-42BF-B78E-09EC5E7614D3}">
      <dgm:prSet/>
      <dgm:spPr/>
      <dgm:t>
        <a:bodyPr/>
        <a:lstStyle/>
        <a:p>
          <a:endParaRPr lang="uk-UA"/>
        </a:p>
      </dgm:t>
    </dgm:pt>
    <dgm:pt modelId="{5D3DB665-1680-48DE-A10D-95E2D018C283}">
      <dgm:prSet phldrT="[Текст]" custT="1"/>
      <dgm:spPr/>
      <dgm:t>
        <a:bodyPr/>
        <a:lstStyle/>
        <a:p>
          <a:r>
            <a:rPr lang="ru-RU" sz="1600" i="1" dirty="0" smtClean="0"/>
            <a:t>Ревизор</a:t>
          </a:r>
          <a:endParaRPr lang="uk-UA" sz="1600" i="1" dirty="0"/>
        </a:p>
      </dgm:t>
    </dgm:pt>
    <dgm:pt modelId="{32DE2B64-D679-4C08-B53D-ACAB2A220026}" type="parTrans" cxnId="{D52C8A68-5C09-4E0A-B015-54F3F53949C4}">
      <dgm:prSet/>
      <dgm:spPr/>
      <dgm:t>
        <a:bodyPr/>
        <a:lstStyle/>
        <a:p>
          <a:endParaRPr lang="uk-UA"/>
        </a:p>
      </dgm:t>
    </dgm:pt>
    <dgm:pt modelId="{FA25EC5B-5DEE-4B3A-93A8-49EF382444DF}" type="sibTrans" cxnId="{D52C8A68-5C09-4E0A-B015-54F3F53949C4}">
      <dgm:prSet/>
      <dgm:spPr/>
      <dgm:t>
        <a:bodyPr/>
        <a:lstStyle/>
        <a:p>
          <a:endParaRPr lang="uk-UA"/>
        </a:p>
      </dgm:t>
    </dgm:pt>
    <dgm:pt modelId="{D0B6C5EF-F1FA-459F-9786-75B3C6540FA9}">
      <dgm:prSet phldrT="[Текст]" custT="1"/>
      <dgm:spPr/>
      <dgm:t>
        <a:bodyPr/>
        <a:lstStyle/>
        <a:p>
          <a:r>
            <a:rPr lang="ru-RU" sz="1400" i="1" dirty="0" smtClean="0"/>
            <a:t>Женитьба</a:t>
          </a:r>
          <a:endParaRPr lang="uk-UA" sz="1400" i="1" dirty="0"/>
        </a:p>
      </dgm:t>
    </dgm:pt>
    <dgm:pt modelId="{491C4D96-0FE8-47D1-8041-600AAD996718}" type="parTrans" cxnId="{F9BD71D0-71F1-4964-A1D1-78ACE8FB74D1}">
      <dgm:prSet/>
      <dgm:spPr/>
      <dgm:t>
        <a:bodyPr/>
        <a:lstStyle/>
        <a:p>
          <a:endParaRPr lang="uk-UA"/>
        </a:p>
      </dgm:t>
    </dgm:pt>
    <dgm:pt modelId="{45610E6C-7703-489C-AEB4-A760C1BE90EC}" type="sibTrans" cxnId="{F9BD71D0-71F1-4964-A1D1-78ACE8FB74D1}">
      <dgm:prSet/>
      <dgm:spPr/>
      <dgm:t>
        <a:bodyPr/>
        <a:lstStyle/>
        <a:p>
          <a:endParaRPr lang="uk-UA"/>
        </a:p>
      </dgm:t>
    </dgm:pt>
    <dgm:pt modelId="{BCD48ECF-F725-4883-B75B-7EC632D41C4E}">
      <dgm:prSet phldrT="[Текст]"/>
      <dgm:spPr/>
      <dgm:t>
        <a:bodyPr/>
        <a:lstStyle/>
        <a:p>
          <a:r>
            <a:rPr lang="ru-RU" i="1" dirty="0" smtClean="0"/>
            <a:t>Вечера на хуторе близ Диканьки</a:t>
          </a:r>
          <a:endParaRPr lang="uk-UA" i="1" dirty="0"/>
        </a:p>
      </dgm:t>
    </dgm:pt>
    <dgm:pt modelId="{D0BAF746-3793-4650-BB07-88F356D7902A}" type="parTrans" cxnId="{C3B1F518-D93C-4100-AAE4-C55BC81D58DC}">
      <dgm:prSet/>
      <dgm:spPr/>
      <dgm:t>
        <a:bodyPr/>
        <a:lstStyle/>
        <a:p>
          <a:endParaRPr lang="uk-UA"/>
        </a:p>
      </dgm:t>
    </dgm:pt>
    <dgm:pt modelId="{7A6D64D3-6CC6-4852-82B7-150F86816CF6}" type="sibTrans" cxnId="{C3B1F518-D93C-4100-AAE4-C55BC81D58DC}">
      <dgm:prSet/>
      <dgm:spPr/>
      <dgm:t>
        <a:bodyPr/>
        <a:lstStyle/>
        <a:p>
          <a:endParaRPr lang="uk-UA"/>
        </a:p>
      </dgm:t>
    </dgm:pt>
    <dgm:pt modelId="{2AD05560-0211-4C45-AD5F-AF9C58F28A72}">
      <dgm:prSet phldrT="[Текст]" custT="1"/>
      <dgm:spPr/>
      <dgm:t>
        <a:bodyPr/>
        <a:lstStyle/>
        <a:p>
          <a:r>
            <a:rPr lang="ru-RU" sz="1600" i="1" dirty="0" err="1" smtClean="0"/>
            <a:t>Вий</a:t>
          </a:r>
          <a:endParaRPr lang="uk-UA" sz="1600" i="1" dirty="0"/>
        </a:p>
      </dgm:t>
    </dgm:pt>
    <dgm:pt modelId="{C4F66400-C4B0-4BD2-9EB1-38808067711A}" type="parTrans" cxnId="{20F45B38-7F58-42FD-A701-37D6F8D99E94}">
      <dgm:prSet/>
      <dgm:spPr/>
      <dgm:t>
        <a:bodyPr/>
        <a:lstStyle/>
        <a:p>
          <a:endParaRPr lang="uk-UA"/>
        </a:p>
      </dgm:t>
    </dgm:pt>
    <dgm:pt modelId="{7D712689-57A1-4E85-B7EA-B742AB6CA7D1}" type="sibTrans" cxnId="{20F45B38-7F58-42FD-A701-37D6F8D99E94}">
      <dgm:prSet/>
      <dgm:spPr/>
      <dgm:t>
        <a:bodyPr/>
        <a:lstStyle/>
        <a:p>
          <a:endParaRPr lang="uk-UA"/>
        </a:p>
      </dgm:t>
    </dgm:pt>
    <dgm:pt modelId="{E0BFE424-E393-4B89-B106-2A6923DCA3F7}">
      <dgm:prSet phldrT="[Текст]" custT="1"/>
      <dgm:spPr/>
      <dgm:t>
        <a:bodyPr/>
        <a:lstStyle/>
        <a:p>
          <a:r>
            <a:rPr lang="ru-RU" sz="1600" i="1" dirty="0" smtClean="0"/>
            <a:t>Тарас </a:t>
          </a:r>
          <a:r>
            <a:rPr lang="ru-RU" sz="1600" i="1" dirty="0" err="1" smtClean="0"/>
            <a:t>Бульба</a:t>
          </a:r>
          <a:endParaRPr lang="uk-UA" sz="1600" i="1" dirty="0"/>
        </a:p>
      </dgm:t>
    </dgm:pt>
    <dgm:pt modelId="{9A1D16A2-AEA2-4079-A8AE-488D6DD6EC1A}" type="parTrans" cxnId="{E6DD4749-85B4-4DAD-8106-80CCFBA7EA1F}">
      <dgm:prSet/>
      <dgm:spPr/>
      <dgm:t>
        <a:bodyPr/>
        <a:lstStyle/>
        <a:p>
          <a:endParaRPr lang="uk-UA"/>
        </a:p>
      </dgm:t>
    </dgm:pt>
    <dgm:pt modelId="{D904950A-A1D5-4F2C-AFD7-A60A56339465}" type="sibTrans" cxnId="{E6DD4749-85B4-4DAD-8106-80CCFBA7EA1F}">
      <dgm:prSet/>
      <dgm:spPr/>
      <dgm:t>
        <a:bodyPr/>
        <a:lstStyle/>
        <a:p>
          <a:endParaRPr lang="uk-UA"/>
        </a:p>
      </dgm:t>
    </dgm:pt>
    <dgm:pt modelId="{B71ED569-2F3F-47F9-875D-234775E63A64}">
      <dgm:prSet phldrT="[Текст]" custT="1"/>
      <dgm:spPr/>
      <dgm:t>
        <a:bodyPr/>
        <a:lstStyle/>
        <a:p>
          <a:r>
            <a:rPr lang="ru-RU" sz="1400" i="1" dirty="0" smtClean="0"/>
            <a:t>Петербургские повести</a:t>
          </a:r>
          <a:endParaRPr lang="uk-UA" sz="1400" i="1" dirty="0"/>
        </a:p>
      </dgm:t>
    </dgm:pt>
    <dgm:pt modelId="{5A987AFC-77DC-4930-8353-2B9B37B17DED}" type="parTrans" cxnId="{40824A89-0AFE-4A01-A989-328C6EB650AF}">
      <dgm:prSet/>
      <dgm:spPr/>
      <dgm:t>
        <a:bodyPr/>
        <a:lstStyle/>
        <a:p>
          <a:endParaRPr lang="uk-UA"/>
        </a:p>
      </dgm:t>
    </dgm:pt>
    <dgm:pt modelId="{A574F2BB-0A38-4CBE-B896-40C14C3F541D}" type="sibTrans" cxnId="{40824A89-0AFE-4A01-A989-328C6EB650AF}">
      <dgm:prSet/>
      <dgm:spPr/>
      <dgm:t>
        <a:bodyPr/>
        <a:lstStyle/>
        <a:p>
          <a:endParaRPr lang="uk-UA"/>
        </a:p>
      </dgm:t>
    </dgm:pt>
    <dgm:pt modelId="{6B7E6E29-68A2-4F56-97BD-D3792F3B7F47}">
      <dgm:prSet phldrT="[Текст]" custT="1"/>
      <dgm:spPr/>
      <dgm:t>
        <a:bodyPr/>
        <a:lstStyle/>
        <a:p>
          <a:r>
            <a:rPr lang="ru-RU" sz="1600" i="1" dirty="0" smtClean="0"/>
            <a:t>Нос</a:t>
          </a:r>
          <a:endParaRPr lang="uk-UA" sz="1600" i="1" dirty="0"/>
        </a:p>
      </dgm:t>
    </dgm:pt>
    <dgm:pt modelId="{A86FC544-6BB9-40DE-AFAD-3DDD3D1B24D3}" type="parTrans" cxnId="{C0DF0EE5-0901-420D-82BC-2E861CC76531}">
      <dgm:prSet/>
      <dgm:spPr/>
      <dgm:t>
        <a:bodyPr/>
        <a:lstStyle/>
        <a:p>
          <a:endParaRPr lang="uk-UA"/>
        </a:p>
      </dgm:t>
    </dgm:pt>
    <dgm:pt modelId="{19FA6D07-E800-4225-B963-F52292E3FE34}" type="sibTrans" cxnId="{C0DF0EE5-0901-420D-82BC-2E861CC76531}">
      <dgm:prSet/>
      <dgm:spPr/>
      <dgm:t>
        <a:bodyPr/>
        <a:lstStyle/>
        <a:p>
          <a:endParaRPr lang="uk-UA"/>
        </a:p>
      </dgm:t>
    </dgm:pt>
    <dgm:pt modelId="{52BF415B-BF9D-4F1F-9A4A-FCACCD3F8322}">
      <dgm:prSet phldrT="[Текст]" custT="1"/>
      <dgm:spPr/>
      <dgm:t>
        <a:bodyPr/>
        <a:lstStyle/>
        <a:p>
          <a:r>
            <a:rPr lang="ru-RU" sz="1600" i="1" dirty="0" smtClean="0"/>
            <a:t>Шинель</a:t>
          </a:r>
          <a:endParaRPr lang="uk-UA" sz="1600" i="1" dirty="0"/>
        </a:p>
      </dgm:t>
    </dgm:pt>
    <dgm:pt modelId="{A80BEAFB-DB00-44A0-A5EF-1BE5027F3F36}" type="parTrans" cxnId="{DCCBA056-491E-416B-808C-A723B7D3A7B9}">
      <dgm:prSet/>
      <dgm:spPr/>
      <dgm:t>
        <a:bodyPr/>
        <a:lstStyle/>
        <a:p>
          <a:endParaRPr lang="uk-UA"/>
        </a:p>
      </dgm:t>
    </dgm:pt>
    <dgm:pt modelId="{EE0178ED-7244-4756-AB5D-909326856C81}" type="sibTrans" cxnId="{DCCBA056-491E-416B-808C-A723B7D3A7B9}">
      <dgm:prSet/>
      <dgm:spPr/>
      <dgm:t>
        <a:bodyPr/>
        <a:lstStyle/>
        <a:p>
          <a:endParaRPr lang="uk-UA"/>
        </a:p>
      </dgm:t>
    </dgm:pt>
    <dgm:pt modelId="{EFD82A64-AD8C-45D5-9F78-2A8E082DA616}" type="pres">
      <dgm:prSet presAssocID="{66DE8E3C-8BA1-440D-9977-E185556D181E}" presName="Name0" presStyleCnt="0">
        <dgm:presLayoutVars>
          <dgm:chPref val="3"/>
          <dgm:dir/>
          <dgm:animLvl val="lvl"/>
          <dgm:resizeHandles/>
        </dgm:presLayoutVars>
      </dgm:prSet>
      <dgm:spPr/>
      <dgm:t>
        <a:bodyPr/>
        <a:lstStyle/>
        <a:p>
          <a:endParaRPr lang="ru-RU"/>
        </a:p>
      </dgm:t>
    </dgm:pt>
    <dgm:pt modelId="{80E0EC07-F18E-4968-806F-42FD2784FFC6}" type="pres">
      <dgm:prSet presAssocID="{DE57C9B9-BD41-4382-8C10-4FD0C073689E}" presName="horFlow" presStyleCnt="0"/>
      <dgm:spPr/>
    </dgm:pt>
    <dgm:pt modelId="{CE5AF4E5-9AED-4D01-B22E-DB0C19A14DC2}" type="pres">
      <dgm:prSet presAssocID="{DE57C9B9-BD41-4382-8C10-4FD0C073689E}" presName="bigChev" presStyleLbl="node1" presStyleIdx="0" presStyleCnt="3"/>
      <dgm:spPr/>
      <dgm:t>
        <a:bodyPr/>
        <a:lstStyle/>
        <a:p>
          <a:endParaRPr lang="uk-UA"/>
        </a:p>
      </dgm:t>
    </dgm:pt>
    <dgm:pt modelId="{10029B61-488D-417E-A629-64EE754EE6E2}" type="pres">
      <dgm:prSet presAssocID="{32DE2B64-D679-4C08-B53D-ACAB2A220026}" presName="parTrans" presStyleCnt="0"/>
      <dgm:spPr/>
    </dgm:pt>
    <dgm:pt modelId="{5CAA02A9-E5DA-4F5E-842B-5B737959D5C4}" type="pres">
      <dgm:prSet presAssocID="{5D3DB665-1680-48DE-A10D-95E2D018C283}" presName="node" presStyleLbl="alignAccFollowNode1" presStyleIdx="0" presStyleCnt="6">
        <dgm:presLayoutVars>
          <dgm:bulletEnabled val="1"/>
        </dgm:presLayoutVars>
      </dgm:prSet>
      <dgm:spPr/>
      <dgm:t>
        <a:bodyPr/>
        <a:lstStyle/>
        <a:p>
          <a:endParaRPr lang="uk-UA"/>
        </a:p>
      </dgm:t>
    </dgm:pt>
    <dgm:pt modelId="{8A1A7481-A948-47C2-B92A-8FADE83AB5FA}" type="pres">
      <dgm:prSet presAssocID="{FA25EC5B-5DEE-4B3A-93A8-49EF382444DF}" presName="sibTrans" presStyleCnt="0"/>
      <dgm:spPr/>
    </dgm:pt>
    <dgm:pt modelId="{9C5F4C46-7392-452E-A67E-B00CF3A4EDA4}" type="pres">
      <dgm:prSet presAssocID="{D0B6C5EF-F1FA-459F-9786-75B3C6540FA9}" presName="node" presStyleLbl="alignAccFollowNode1" presStyleIdx="1" presStyleCnt="6">
        <dgm:presLayoutVars>
          <dgm:bulletEnabled val="1"/>
        </dgm:presLayoutVars>
      </dgm:prSet>
      <dgm:spPr/>
      <dgm:t>
        <a:bodyPr/>
        <a:lstStyle/>
        <a:p>
          <a:endParaRPr lang="uk-UA"/>
        </a:p>
      </dgm:t>
    </dgm:pt>
    <dgm:pt modelId="{3A95461C-0E5F-4070-9F84-C8B4095F6D40}" type="pres">
      <dgm:prSet presAssocID="{DE57C9B9-BD41-4382-8C10-4FD0C073689E}" presName="vSp" presStyleCnt="0"/>
      <dgm:spPr/>
    </dgm:pt>
    <dgm:pt modelId="{D9D0898B-1883-43D7-B943-0B66A266054B}" type="pres">
      <dgm:prSet presAssocID="{BCD48ECF-F725-4883-B75B-7EC632D41C4E}" presName="horFlow" presStyleCnt="0"/>
      <dgm:spPr/>
    </dgm:pt>
    <dgm:pt modelId="{1F7322BD-DF38-4F5F-B7AE-141C4FC54C22}" type="pres">
      <dgm:prSet presAssocID="{BCD48ECF-F725-4883-B75B-7EC632D41C4E}" presName="bigChev" presStyleLbl="node1" presStyleIdx="1" presStyleCnt="3"/>
      <dgm:spPr/>
      <dgm:t>
        <a:bodyPr/>
        <a:lstStyle/>
        <a:p>
          <a:endParaRPr lang="uk-UA"/>
        </a:p>
      </dgm:t>
    </dgm:pt>
    <dgm:pt modelId="{588140C2-F663-4295-BB71-B97ACE35C472}" type="pres">
      <dgm:prSet presAssocID="{C4F66400-C4B0-4BD2-9EB1-38808067711A}" presName="parTrans" presStyleCnt="0"/>
      <dgm:spPr/>
    </dgm:pt>
    <dgm:pt modelId="{BBC2B8F2-4E05-4B60-8EF6-936B2B7103A2}" type="pres">
      <dgm:prSet presAssocID="{2AD05560-0211-4C45-AD5F-AF9C58F28A72}" presName="node" presStyleLbl="alignAccFollowNode1" presStyleIdx="2" presStyleCnt="6">
        <dgm:presLayoutVars>
          <dgm:bulletEnabled val="1"/>
        </dgm:presLayoutVars>
      </dgm:prSet>
      <dgm:spPr/>
      <dgm:t>
        <a:bodyPr/>
        <a:lstStyle/>
        <a:p>
          <a:endParaRPr lang="uk-UA"/>
        </a:p>
      </dgm:t>
    </dgm:pt>
    <dgm:pt modelId="{044AE288-6534-4502-B49E-48609AB4E5CC}" type="pres">
      <dgm:prSet presAssocID="{7D712689-57A1-4E85-B7EA-B742AB6CA7D1}" presName="sibTrans" presStyleCnt="0"/>
      <dgm:spPr/>
    </dgm:pt>
    <dgm:pt modelId="{C99E605E-39AD-4054-8D65-0BFEA8CB4787}" type="pres">
      <dgm:prSet presAssocID="{E0BFE424-E393-4B89-B106-2A6923DCA3F7}" presName="node" presStyleLbl="alignAccFollowNode1" presStyleIdx="3" presStyleCnt="6">
        <dgm:presLayoutVars>
          <dgm:bulletEnabled val="1"/>
        </dgm:presLayoutVars>
      </dgm:prSet>
      <dgm:spPr/>
      <dgm:t>
        <a:bodyPr/>
        <a:lstStyle/>
        <a:p>
          <a:endParaRPr lang="uk-UA"/>
        </a:p>
      </dgm:t>
    </dgm:pt>
    <dgm:pt modelId="{4E948727-2C83-4B6E-B1F5-7DB40AFFCB6C}" type="pres">
      <dgm:prSet presAssocID="{BCD48ECF-F725-4883-B75B-7EC632D41C4E}" presName="vSp" presStyleCnt="0"/>
      <dgm:spPr/>
    </dgm:pt>
    <dgm:pt modelId="{178D8C18-A8E8-4B99-880C-91B6A679C670}" type="pres">
      <dgm:prSet presAssocID="{B71ED569-2F3F-47F9-875D-234775E63A64}" presName="horFlow" presStyleCnt="0"/>
      <dgm:spPr/>
    </dgm:pt>
    <dgm:pt modelId="{6CBF3F9D-29E1-46C2-8F0C-E66D41D6BF3C}" type="pres">
      <dgm:prSet presAssocID="{B71ED569-2F3F-47F9-875D-234775E63A64}" presName="bigChev" presStyleLbl="node1" presStyleIdx="2" presStyleCnt="3"/>
      <dgm:spPr/>
      <dgm:t>
        <a:bodyPr/>
        <a:lstStyle/>
        <a:p>
          <a:endParaRPr lang="uk-UA"/>
        </a:p>
      </dgm:t>
    </dgm:pt>
    <dgm:pt modelId="{601CD0A9-71F1-478E-8237-7B8C76F9933F}" type="pres">
      <dgm:prSet presAssocID="{A86FC544-6BB9-40DE-AFAD-3DDD3D1B24D3}" presName="parTrans" presStyleCnt="0"/>
      <dgm:spPr/>
    </dgm:pt>
    <dgm:pt modelId="{F7E9CEC7-A870-433E-9516-389F345C2C70}" type="pres">
      <dgm:prSet presAssocID="{6B7E6E29-68A2-4F56-97BD-D3792F3B7F47}" presName="node" presStyleLbl="alignAccFollowNode1" presStyleIdx="4" presStyleCnt="6">
        <dgm:presLayoutVars>
          <dgm:bulletEnabled val="1"/>
        </dgm:presLayoutVars>
      </dgm:prSet>
      <dgm:spPr/>
      <dgm:t>
        <a:bodyPr/>
        <a:lstStyle/>
        <a:p>
          <a:endParaRPr lang="ru-RU"/>
        </a:p>
      </dgm:t>
    </dgm:pt>
    <dgm:pt modelId="{26805631-90CF-45C3-B682-EEB29DAC1FB8}" type="pres">
      <dgm:prSet presAssocID="{19FA6D07-E800-4225-B963-F52292E3FE34}" presName="sibTrans" presStyleCnt="0"/>
      <dgm:spPr/>
    </dgm:pt>
    <dgm:pt modelId="{2F243897-70C0-42CD-9C5D-FD7FEDD26819}" type="pres">
      <dgm:prSet presAssocID="{52BF415B-BF9D-4F1F-9A4A-FCACCD3F8322}" presName="node" presStyleLbl="alignAccFollowNode1" presStyleIdx="5" presStyleCnt="6">
        <dgm:presLayoutVars>
          <dgm:bulletEnabled val="1"/>
        </dgm:presLayoutVars>
      </dgm:prSet>
      <dgm:spPr/>
      <dgm:t>
        <a:bodyPr/>
        <a:lstStyle/>
        <a:p>
          <a:endParaRPr lang="ru-RU"/>
        </a:p>
      </dgm:t>
    </dgm:pt>
  </dgm:ptLst>
  <dgm:cxnLst>
    <dgm:cxn modelId="{750C2981-DC40-482C-B3C5-F749ACE100D7}" type="presOf" srcId="{D0B6C5EF-F1FA-459F-9786-75B3C6540FA9}" destId="{9C5F4C46-7392-452E-A67E-B00CF3A4EDA4}" srcOrd="0" destOrd="0" presId="urn:microsoft.com/office/officeart/2005/8/layout/lProcess3"/>
    <dgm:cxn modelId="{DCCBA056-491E-416B-808C-A723B7D3A7B9}" srcId="{B71ED569-2F3F-47F9-875D-234775E63A64}" destId="{52BF415B-BF9D-4F1F-9A4A-FCACCD3F8322}" srcOrd="1" destOrd="0" parTransId="{A80BEAFB-DB00-44A0-A5EF-1BE5027F3F36}" sibTransId="{EE0178ED-7244-4756-AB5D-909326856C81}"/>
    <dgm:cxn modelId="{8B611BC2-5A49-40F3-A242-5E2AEACD5EBD}" type="presOf" srcId="{E0BFE424-E393-4B89-B106-2A6923DCA3F7}" destId="{C99E605E-39AD-4054-8D65-0BFEA8CB4787}" srcOrd="0" destOrd="0" presId="urn:microsoft.com/office/officeart/2005/8/layout/lProcess3"/>
    <dgm:cxn modelId="{C3B1F518-D93C-4100-AAE4-C55BC81D58DC}" srcId="{66DE8E3C-8BA1-440D-9977-E185556D181E}" destId="{BCD48ECF-F725-4883-B75B-7EC632D41C4E}" srcOrd="1" destOrd="0" parTransId="{D0BAF746-3793-4650-BB07-88F356D7902A}" sibTransId="{7A6D64D3-6CC6-4852-82B7-150F86816CF6}"/>
    <dgm:cxn modelId="{20F45B38-7F58-42FD-A701-37D6F8D99E94}" srcId="{BCD48ECF-F725-4883-B75B-7EC632D41C4E}" destId="{2AD05560-0211-4C45-AD5F-AF9C58F28A72}" srcOrd="0" destOrd="0" parTransId="{C4F66400-C4B0-4BD2-9EB1-38808067711A}" sibTransId="{7D712689-57A1-4E85-B7EA-B742AB6CA7D1}"/>
    <dgm:cxn modelId="{D923EE5A-DAA4-4EC8-94D9-441E762AB3EF}" type="presOf" srcId="{BCD48ECF-F725-4883-B75B-7EC632D41C4E}" destId="{1F7322BD-DF38-4F5F-B7AE-141C4FC54C22}" srcOrd="0" destOrd="0" presId="urn:microsoft.com/office/officeart/2005/8/layout/lProcess3"/>
    <dgm:cxn modelId="{C4D8C809-E207-4CA3-B490-3065B192F155}" type="presOf" srcId="{66DE8E3C-8BA1-440D-9977-E185556D181E}" destId="{EFD82A64-AD8C-45D5-9F78-2A8E082DA616}" srcOrd="0" destOrd="0" presId="urn:microsoft.com/office/officeart/2005/8/layout/lProcess3"/>
    <dgm:cxn modelId="{6973202B-6B28-4A6D-AF75-559B54235820}" type="presOf" srcId="{5D3DB665-1680-48DE-A10D-95E2D018C283}" destId="{5CAA02A9-E5DA-4F5E-842B-5B737959D5C4}" srcOrd="0" destOrd="0" presId="urn:microsoft.com/office/officeart/2005/8/layout/lProcess3"/>
    <dgm:cxn modelId="{40824A89-0AFE-4A01-A989-328C6EB650AF}" srcId="{66DE8E3C-8BA1-440D-9977-E185556D181E}" destId="{B71ED569-2F3F-47F9-875D-234775E63A64}" srcOrd="2" destOrd="0" parTransId="{5A987AFC-77DC-4930-8353-2B9B37B17DED}" sibTransId="{A574F2BB-0A38-4CBE-B896-40C14C3F541D}"/>
    <dgm:cxn modelId="{4E8EAB53-69DC-4F2D-818D-2C24458E37CA}" type="presOf" srcId="{2AD05560-0211-4C45-AD5F-AF9C58F28A72}" destId="{BBC2B8F2-4E05-4B60-8EF6-936B2B7103A2}" srcOrd="0" destOrd="0" presId="urn:microsoft.com/office/officeart/2005/8/layout/lProcess3"/>
    <dgm:cxn modelId="{2E0FEC90-AA2C-4CB0-89A8-31144D24032C}" type="presOf" srcId="{DE57C9B9-BD41-4382-8C10-4FD0C073689E}" destId="{CE5AF4E5-9AED-4D01-B22E-DB0C19A14DC2}" srcOrd="0" destOrd="0" presId="urn:microsoft.com/office/officeart/2005/8/layout/lProcess3"/>
    <dgm:cxn modelId="{D52C8A68-5C09-4E0A-B015-54F3F53949C4}" srcId="{DE57C9B9-BD41-4382-8C10-4FD0C073689E}" destId="{5D3DB665-1680-48DE-A10D-95E2D018C283}" srcOrd="0" destOrd="0" parTransId="{32DE2B64-D679-4C08-B53D-ACAB2A220026}" sibTransId="{FA25EC5B-5DEE-4B3A-93A8-49EF382444DF}"/>
    <dgm:cxn modelId="{F9BD71D0-71F1-4964-A1D1-78ACE8FB74D1}" srcId="{DE57C9B9-BD41-4382-8C10-4FD0C073689E}" destId="{D0B6C5EF-F1FA-459F-9786-75B3C6540FA9}" srcOrd="1" destOrd="0" parTransId="{491C4D96-0FE8-47D1-8041-600AAD996718}" sibTransId="{45610E6C-7703-489C-AEB4-A760C1BE90EC}"/>
    <dgm:cxn modelId="{EBFE9A29-21EC-42BF-B78E-09EC5E7614D3}" srcId="{66DE8E3C-8BA1-440D-9977-E185556D181E}" destId="{DE57C9B9-BD41-4382-8C10-4FD0C073689E}" srcOrd="0" destOrd="0" parTransId="{98C5C58E-8F53-4249-AEF0-04A697505669}" sibTransId="{EEC7D0B4-35EB-4B57-9146-732ADDE5CD36}"/>
    <dgm:cxn modelId="{4E07C0E1-0033-464D-B505-8CD2CF620FC8}" type="presOf" srcId="{52BF415B-BF9D-4F1F-9A4A-FCACCD3F8322}" destId="{2F243897-70C0-42CD-9C5D-FD7FEDD26819}" srcOrd="0" destOrd="0" presId="urn:microsoft.com/office/officeart/2005/8/layout/lProcess3"/>
    <dgm:cxn modelId="{C0DF0EE5-0901-420D-82BC-2E861CC76531}" srcId="{B71ED569-2F3F-47F9-875D-234775E63A64}" destId="{6B7E6E29-68A2-4F56-97BD-D3792F3B7F47}" srcOrd="0" destOrd="0" parTransId="{A86FC544-6BB9-40DE-AFAD-3DDD3D1B24D3}" sibTransId="{19FA6D07-E800-4225-B963-F52292E3FE34}"/>
    <dgm:cxn modelId="{82370DC4-A300-4415-92BF-33BCC53AF889}" type="presOf" srcId="{6B7E6E29-68A2-4F56-97BD-D3792F3B7F47}" destId="{F7E9CEC7-A870-433E-9516-389F345C2C70}" srcOrd="0" destOrd="0" presId="urn:microsoft.com/office/officeart/2005/8/layout/lProcess3"/>
    <dgm:cxn modelId="{E6DD4749-85B4-4DAD-8106-80CCFBA7EA1F}" srcId="{BCD48ECF-F725-4883-B75B-7EC632D41C4E}" destId="{E0BFE424-E393-4B89-B106-2A6923DCA3F7}" srcOrd="1" destOrd="0" parTransId="{9A1D16A2-AEA2-4079-A8AE-488D6DD6EC1A}" sibTransId="{D904950A-A1D5-4F2C-AFD7-A60A56339465}"/>
    <dgm:cxn modelId="{0EAFD332-A488-48DE-8CB3-2C61CB45E91F}" type="presOf" srcId="{B71ED569-2F3F-47F9-875D-234775E63A64}" destId="{6CBF3F9D-29E1-46C2-8F0C-E66D41D6BF3C}" srcOrd="0" destOrd="0" presId="urn:microsoft.com/office/officeart/2005/8/layout/lProcess3"/>
    <dgm:cxn modelId="{C4899626-A114-4858-A2AE-58D30EE393AB}" type="presParOf" srcId="{EFD82A64-AD8C-45D5-9F78-2A8E082DA616}" destId="{80E0EC07-F18E-4968-806F-42FD2784FFC6}" srcOrd="0" destOrd="0" presId="urn:microsoft.com/office/officeart/2005/8/layout/lProcess3"/>
    <dgm:cxn modelId="{97D6AB5A-B202-49C5-8C49-7741F06D585A}" type="presParOf" srcId="{80E0EC07-F18E-4968-806F-42FD2784FFC6}" destId="{CE5AF4E5-9AED-4D01-B22E-DB0C19A14DC2}" srcOrd="0" destOrd="0" presId="urn:microsoft.com/office/officeart/2005/8/layout/lProcess3"/>
    <dgm:cxn modelId="{C164E75B-B26E-4426-BD03-84F1E8B74DDB}" type="presParOf" srcId="{80E0EC07-F18E-4968-806F-42FD2784FFC6}" destId="{10029B61-488D-417E-A629-64EE754EE6E2}" srcOrd="1" destOrd="0" presId="urn:microsoft.com/office/officeart/2005/8/layout/lProcess3"/>
    <dgm:cxn modelId="{26CCBBAF-02E2-4F45-9080-574F0E28EB09}" type="presParOf" srcId="{80E0EC07-F18E-4968-806F-42FD2784FFC6}" destId="{5CAA02A9-E5DA-4F5E-842B-5B737959D5C4}" srcOrd="2" destOrd="0" presId="urn:microsoft.com/office/officeart/2005/8/layout/lProcess3"/>
    <dgm:cxn modelId="{34E18BE2-4A35-42E9-9427-222644AC374C}" type="presParOf" srcId="{80E0EC07-F18E-4968-806F-42FD2784FFC6}" destId="{8A1A7481-A948-47C2-B92A-8FADE83AB5FA}" srcOrd="3" destOrd="0" presId="urn:microsoft.com/office/officeart/2005/8/layout/lProcess3"/>
    <dgm:cxn modelId="{4BE30C6B-4D2D-4DA5-9E28-BFDD27E7C236}" type="presParOf" srcId="{80E0EC07-F18E-4968-806F-42FD2784FFC6}" destId="{9C5F4C46-7392-452E-A67E-B00CF3A4EDA4}" srcOrd="4" destOrd="0" presId="urn:microsoft.com/office/officeart/2005/8/layout/lProcess3"/>
    <dgm:cxn modelId="{F97680C4-76D3-44C3-9AF1-7A8A10404A44}" type="presParOf" srcId="{EFD82A64-AD8C-45D5-9F78-2A8E082DA616}" destId="{3A95461C-0E5F-4070-9F84-C8B4095F6D40}" srcOrd="1" destOrd="0" presId="urn:microsoft.com/office/officeart/2005/8/layout/lProcess3"/>
    <dgm:cxn modelId="{657A6527-C412-4B1E-BE28-70F31343ECEB}" type="presParOf" srcId="{EFD82A64-AD8C-45D5-9F78-2A8E082DA616}" destId="{D9D0898B-1883-43D7-B943-0B66A266054B}" srcOrd="2" destOrd="0" presId="urn:microsoft.com/office/officeart/2005/8/layout/lProcess3"/>
    <dgm:cxn modelId="{C2F5117B-5C7C-400D-8170-7AAABF817CB2}" type="presParOf" srcId="{D9D0898B-1883-43D7-B943-0B66A266054B}" destId="{1F7322BD-DF38-4F5F-B7AE-141C4FC54C22}" srcOrd="0" destOrd="0" presId="urn:microsoft.com/office/officeart/2005/8/layout/lProcess3"/>
    <dgm:cxn modelId="{3D41CDD4-A7AF-46A0-A086-848DAAB66B70}" type="presParOf" srcId="{D9D0898B-1883-43D7-B943-0B66A266054B}" destId="{588140C2-F663-4295-BB71-B97ACE35C472}" srcOrd="1" destOrd="0" presId="urn:microsoft.com/office/officeart/2005/8/layout/lProcess3"/>
    <dgm:cxn modelId="{4FF73E24-81FE-4764-90AB-5767395F0593}" type="presParOf" srcId="{D9D0898B-1883-43D7-B943-0B66A266054B}" destId="{BBC2B8F2-4E05-4B60-8EF6-936B2B7103A2}" srcOrd="2" destOrd="0" presId="urn:microsoft.com/office/officeart/2005/8/layout/lProcess3"/>
    <dgm:cxn modelId="{029DC338-0289-4C69-9DDE-69F5A271FD5D}" type="presParOf" srcId="{D9D0898B-1883-43D7-B943-0B66A266054B}" destId="{044AE288-6534-4502-B49E-48609AB4E5CC}" srcOrd="3" destOrd="0" presId="urn:microsoft.com/office/officeart/2005/8/layout/lProcess3"/>
    <dgm:cxn modelId="{7C79C27A-EAD2-4D4B-A54D-BADD52B67CC6}" type="presParOf" srcId="{D9D0898B-1883-43D7-B943-0B66A266054B}" destId="{C99E605E-39AD-4054-8D65-0BFEA8CB4787}" srcOrd="4" destOrd="0" presId="urn:microsoft.com/office/officeart/2005/8/layout/lProcess3"/>
    <dgm:cxn modelId="{4D3EAEDB-D2AA-40D5-86FE-8C1527D2746E}" type="presParOf" srcId="{EFD82A64-AD8C-45D5-9F78-2A8E082DA616}" destId="{4E948727-2C83-4B6E-B1F5-7DB40AFFCB6C}" srcOrd="3" destOrd="0" presId="urn:microsoft.com/office/officeart/2005/8/layout/lProcess3"/>
    <dgm:cxn modelId="{214E69EF-4B2C-438D-A004-EDE4EF03D912}" type="presParOf" srcId="{EFD82A64-AD8C-45D5-9F78-2A8E082DA616}" destId="{178D8C18-A8E8-4B99-880C-91B6A679C670}" srcOrd="4" destOrd="0" presId="urn:microsoft.com/office/officeart/2005/8/layout/lProcess3"/>
    <dgm:cxn modelId="{E992D1A2-BCF2-4D02-8471-7060768D7D0D}" type="presParOf" srcId="{178D8C18-A8E8-4B99-880C-91B6A679C670}" destId="{6CBF3F9D-29E1-46C2-8F0C-E66D41D6BF3C}" srcOrd="0" destOrd="0" presId="urn:microsoft.com/office/officeart/2005/8/layout/lProcess3"/>
    <dgm:cxn modelId="{8F78D29C-2BA6-48AA-9FFD-F54545A51253}" type="presParOf" srcId="{178D8C18-A8E8-4B99-880C-91B6A679C670}" destId="{601CD0A9-71F1-478E-8237-7B8C76F9933F}" srcOrd="1" destOrd="0" presId="urn:microsoft.com/office/officeart/2005/8/layout/lProcess3"/>
    <dgm:cxn modelId="{A5DB09D9-D52F-4041-A353-31D076AC3747}" type="presParOf" srcId="{178D8C18-A8E8-4B99-880C-91B6A679C670}" destId="{F7E9CEC7-A870-433E-9516-389F345C2C70}" srcOrd="2" destOrd="0" presId="urn:microsoft.com/office/officeart/2005/8/layout/lProcess3"/>
    <dgm:cxn modelId="{553BC9FB-7C7B-49F4-9682-7F70A844C450}" type="presParOf" srcId="{178D8C18-A8E8-4B99-880C-91B6A679C670}" destId="{26805631-90CF-45C3-B682-EEB29DAC1FB8}" srcOrd="3" destOrd="0" presId="urn:microsoft.com/office/officeart/2005/8/layout/lProcess3"/>
    <dgm:cxn modelId="{2CAD331A-E423-44AF-8574-F75442FD7372}" type="presParOf" srcId="{178D8C18-A8E8-4B99-880C-91B6A679C670}" destId="{2F243897-70C0-42CD-9C5D-FD7FEDD26819}" srcOrd="4"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5B106E36-FD25-4E2D-B0AA-010F637433A0}" type="datetimeFigureOut">
              <a:rPr lang="ru-RU" smtClean="0"/>
              <a:pPr/>
              <a:t>04.06.2014</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04.06.2014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04.06.2014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5B106E36-FD25-4E2D-B0AA-010F637433A0}" type="datetimeFigureOut">
              <a:rPr lang="ru-RU" smtClean="0"/>
              <a:pPr/>
              <a:t>04.06.2014</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5B106E36-FD25-4E2D-B0AA-010F637433A0}" type="datetimeFigureOut">
              <a:rPr lang="ru-RU" smtClean="0"/>
              <a:pPr/>
              <a:t>04.06.2014</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725C68B6-61C2-468F-89AB-4B9F7531AA68}" type="slidenum">
              <a:rPr lang="ru-RU" smtClean="0"/>
              <a:pPr/>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5B106E36-FD25-4E2D-B0AA-010F637433A0}" type="datetimeFigureOut">
              <a:rPr lang="ru-RU" smtClean="0"/>
              <a:pPr/>
              <a:t>04.06.2014</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5B106E36-FD25-4E2D-B0AA-010F637433A0}" type="datetimeFigureOut">
              <a:rPr lang="ru-RU" smtClean="0"/>
              <a:pPr/>
              <a:t>04.06.2014</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04.06.2014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5B106E36-FD25-4E2D-B0AA-010F637433A0}" type="datetimeFigureOut">
              <a:rPr lang="ru-RU" smtClean="0"/>
              <a:pPr/>
              <a:t>04.06.2014</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5B106E36-FD25-4E2D-B0AA-010F637433A0}" type="datetimeFigureOut">
              <a:rPr lang="ru-RU" smtClean="0"/>
              <a:pPr/>
              <a:t>04.06.2014</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5B106E36-FD25-4E2D-B0AA-010F637433A0}" type="datetimeFigureOut">
              <a:rPr lang="ru-RU" smtClean="0"/>
              <a:pPr/>
              <a:t>04.06.2014</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B106E36-FD25-4E2D-B0AA-010F637433A0}" type="datetimeFigureOut">
              <a:rPr lang="ru-RU" smtClean="0"/>
              <a:pPr/>
              <a:t>04.06.2014</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6.xml"/><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5400000">
            <a:off x="3239854" y="-1359534"/>
            <a:ext cx="1296142" cy="6984778"/>
          </a:xfrm>
        </p:spPr>
        <p:txBody>
          <a:bodyPr>
            <a:noAutofit/>
          </a:bodyPr>
          <a:lstStyle/>
          <a:p>
            <a:pPr algn="l"/>
            <a:r>
              <a:rPr lang="uk-UA" sz="4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Життя та творчість      М.В.</a:t>
            </a:r>
            <a:r>
              <a:rPr lang="uk-UA" sz="400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Гоголя”</a:t>
            </a:r>
            <a:endParaRPr lang="uk-UA" sz="40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5" name="Содержимое 4" descr="NikolayGogol_left.gif"/>
          <p:cNvPicPr>
            <a:picLocks noGrp="1" noChangeAspect="1"/>
          </p:cNvPicPr>
          <p:nvPr>
            <p:ph sz="half" idx="1"/>
          </p:nvPr>
        </p:nvPicPr>
        <p:blipFill>
          <a:blip r:embed="rId2" cstate="print"/>
          <a:stretch>
            <a:fillRect/>
          </a:stretch>
        </p:blipFill>
        <p:spPr>
          <a:xfrm>
            <a:off x="4572000" y="1988840"/>
            <a:ext cx="4070168" cy="4869160"/>
          </a:xfrm>
          <a:prstGeom prst="ellipse">
            <a:avLst/>
          </a:prstGeom>
          <a:ln/>
        </p:spPr>
        <p:style>
          <a:lnRef idx="0">
            <a:schemeClr val="accent1"/>
          </a:lnRef>
          <a:fillRef idx="3">
            <a:schemeClr val="accent1"/>
          </a:fillRef>
          <a:effectRef idx="3">
            <a:schemeClr val="accent1"/>
          </a:effectRef>
          <a:fontRef idx="minor">
            <a:schemeClr val="lt1"/>
          </a:fontRef>
        </p:style>
      </p:pic>
      <p:cxnSp>
        <p:nvCxnSpPr>
          <p:cNvPr id="7" name="Прямая соединительная линия 6"/>
          <p:cNvCxnSpPr/>
          <p:nvPr/>
        </p:nvCxnSpPr>
        <p:spPr>
          <a:xfrm>
            <a:off x="0" y="3068960"/>
            <a:ext cx="4860032"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67544" y="4005064"/>
            <a:ext cx="2880320" cy="2554545"/>
          </a:xfrm>
          <a:prstGeom prst="rect">
            <a:avLst/>
          </a:prstGeom>
          <a:noFill/>
        </p:spPr>
        <p:txBody>
          <a:bodyPr wrap="square" rtlCol="0">
            <a:spAutoFit/>
          </a:bodyPr>
          <a:lstStyle/>
          <a:p>
            <a:pPr algn="ctr"/>
            <a:r>
              <a:rPr lang="uk-UA" sz="3200" i="1" dirty="0" smtClean="0">
                <a:solidFill>
                  <a:schemeClr val="bg1">
                    <a:lumMod val="85000"/>
                    <a:lumOff val="15000"/>
                  </a:schemeClr>
                </a:solidFill>
                <a:latin typeface="Sylfaen" pitchFamily="18" charset="0"/>
              </a:rPr>
              <a:t>Підготувала учениця 9 – Б класу</a:t>
            </a:r>
          </a:p>
          <a:p>
            <a:pPr algn="ctr"/>
            <a:r>
              <a:rPr lang="uk-UA" sz="3200" i="1" dirty="0" err="1" smtClean="0">
                <a:solidFill>
                  <a:schemeClr val="bg1">
                    <a:lumMod val="85000"/>
                    <a:lumOff val="15000"/>
                  </a:schemeClr>
                </a:solidFill>
                <a:latin typeface="Sylfaen" pitchFamily="18" charset="0"/>
              </a:rPr>
              <a:t>Шепель</a:t>
            </a:r>
            <a:r>
              <a:rPr lang="uk-UA" sz="3200" i="1" dirty="0" smtClean="0">
                <a:solidFill>
                  <a:schemeClr val="bg1">
                    <a:lumMod val="85000"/>
                    <a:lumOff val="15000"/>
                  </a:schemeClr>
                </a:solidFill>
                <a:latin typeface="Sylfaen" pitchFamily="18" charset="0"/>
              </a:rPr>
              <a:t> Поліна</a:t>
            </a:r>
            <a:endParaRPr lang="uk-UA" sz="3200" i="1" dirty="0">
              <a:solidFill>
                <a:schemeClr val="bg1">
                  <a:lumMod val="85000"/>
                  <a:lumOff val="15000"/>
                </a:schemeClr>
              </a:solidFill>
              <a:latin typeface="Sylfaen" pitchFamily="18" charset="0"/>
            </a:endParaRPr>
          </a:p>
        </p:txBody>
      </p:sp>
      <p:sp>
        <p:nvSpPr>
          <p:cNvPr id="21" name="TextBox 20"/>
          <p:cNvSpPr txBox="1"/>
          <p:nvPr/>
        </p:nvSpPr>
        <p:spPr>
          <a:xfrm>
            <a:off x="395536" y="260648"/>
            <a:ext cx="8208912" cy="129266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6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Творчий звіт</a:t>
            </a:r>
            <a:r>
              <a:rPr lang="uk-U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uk-U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uk-U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0" y="908720"/>
            <a:ext cx="7488832" cy="4524315"/>
          </a:xfrm>
          <a:prstGeom prst="rect">
            <a:avLst/>
          </a:prstGeom>
        </p:spPr>
        <p:style>
          <a:lnRef idx="1">
            <a:schemeClr val="dk1"/>
          </a:lnRef>
          <a:fillRef idx="1003">
            <a:schemeClr val="dk1"/>
          </a:fillRef>
          <a:effectRef idx="2">
            <a:schemeClr val="dk1"/>
          </a:effectRef>
          <a:fontRef idx="minor">
            <a:schemeClr val="lt1"/>
          </a:fontRef>
        </p:style>
        <p:txBody>
          <a:bodyPr wrap="square" rtlCol="0">
            <a:spAutoFit/>
          </a:bodyPr>
          <a:lstStyle/>
          <a:p>
            <a:pPr algn="ctr"/>
            <a:r>
              <a:rPr lang="ru-RU" sz="2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О свойствах своего таланта сам Гоголь говорил: «У меня только то и выходило хорошо, что взято было мной из действительности, из данных, мне известных». При этом изображённые им лица не были просто повторением действительности: они были целыми художественными типами, в которых была глубоко понята человеческая природа. Его герои чаще чем у кого-либо другого из русских писателей становились именами нарицательными.</a:t>
            </a:r>
            <a:endParaRPr lang="ru-RU" sz="24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Dead_Souls_(novel)_Nikolai_Gogol_1842_title_page.jpg"/>
          <p:cNvPicPr>
            <a:picLocks noChangeAspect="1"/>
          </p:cNvPicPr>
          <p:nvPr/>
        </p:nvPicPr>
        <p:blipFill>
          <a:blip r:embed="rId2" cstate="print"/>
          <a:stretch>
            <a:fillRect/>
          </a:stretch>
        </p:blipFill>
        <p:spPr>
          <a:xfrm>
            <a:off x="5364088" y="548680"/>
            <a:ext cx="3354685" cy="5424242"/>
          </a:xfrm>
          <a:prstGeom prst="rect">
            <a:avLst/>
          </a:prstGeom>
          <a:ln>
            <a:noFill/>
          </a:ln>
          <a:effectLst>
            <a:outerShdw blurRad="190500" algn="tl" rotWithShape="0">
              <a:srgbClr val="000000">
                <a:alpha val="70000"/>
              </a:srgbClr>
            </a:outerShdw>
          </a:effectLst>
        </p:spPr>
      </p:pic>
      <p:sp>
        <p:nvSpPr>
          <p:cNvPr id="18433" name="Rectangle 1"/>
          <p:cNvSpPr>
            <a:spLocks noChangeArrowheads="1"/>
          </p:cNvSpPr>
          <p:nvPr/>
        </p:nvSpPr>
        <p:spPr bwMode="auto">
          <a:xfrm>
            <a:off x="755576" y="986822"/>
            <a:ext cx="3851920" cy="4524315"/>
          </a:xfrm>
          <a:prstGeom prst="rect">
            <a:avLst/>
          </a:prstGeom>
          <a:ln w="9525">
            <a:noFill/>
            <a:miter lim="800000"/>
            <a:headEnd/>
            <a:tailEnd/>
          </a:ln>
          <a:effectLst/>
        </p:spPr>
        <p:style>
          <a:lnRef idx="0">
            <a:scrgbClr r="0" g="0" b="0"/>
          </a:lnRef>
          <a:fillRef idx="1002">
            <a:schemeClr val="dk2"/>
          </a:fillRef>
          <a:effectRef idx="0">
            <a:scrgbClr r="0" g="0" b="0"/>
          </a:effectRef>
          <a:fontRef idx="major"/>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1" i="0" u="none" strike="noStrike" spc="50" normalizeH="0" baseline="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ea typeface="Times New Roman" pitchFamily="18" charset="0"/>
                <a:cs typeface="Arial" pitchFamily="34" charset="0"/>
              </a:rPr>
              <a:t> «</a:t>
            </a:r>
            <a:r>
              <a:rPr kumimoji="0" lang="ru-RU" b="1" i="0" u="none" strike="noStrike" spc="50" normalizeH="0" baseline="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ea typeface="Times New Roman" pitchFamily="18" charset="0"/>
                <a:cs typeface="Arial" pitchFamily="34" charset="0"/>
              </a:rPr>
              <a:t>Мёртвые </a:t>
            </a:r>
            <a:r>
              <a:rPr kumimoji="0" lang="ru-RU" b="1" i="0" u="none" strike="noStrike" spc="50" normalizeH="0" baseline="0" dirty="0" err="1"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ea typeface="Times New Roman" pitchFamily="18" charset="0"/>
                <a:cs typeface="Arial" pitchFamily="34" charset="0"/>
              </a:rPr>
              <a:t>ду́ши</a:t>
            </a:r>
            <a:r>
              <a:rPr kumimoji="0" lang="ru-RU" b="1" i="0" u="none" strike="noStrike" spc="50" normalizeH="0" baseline="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ea typeface="Times New Roman" pitchFamily="18" charset="0"/>
                <a:cs typeface="Arial" pitchFamily="34" charset="0"/>
              </a:rPr>
              <a:t>» — произведение писателя Николая Васильевича Гоголя, жанр которого сам автор обозначил как поэма. Изначально задумано как трёхтомное произведение. Первый том был издан в 1842 году. Практически готовый второй том уничтожен писателем, сохранились только отдельные главы в черновиках. Третий том был задуман и не начат, о нём остались только отдельные сведения.</a:t>
            </a:r>
            <a:endParaRPr kumimoji="0" lang="ru-RU" b="1" i="0" u="none" strike="noStrike" spc="50" normalizeH="0" baseline="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692696"/>
            <a:ext cx="4608512" cy="3139321"/>
          </a:xfrm>
          <a:prstGeom prst="rect">
            <a:avLst/>
          </a:prstGeom>
        </p:spPr>
        <p:style>
          <a:lnRef idx="0">
            <a:schemeClr val="dk1"/>
          </a:lnRef>
          <a:fillRef idx="1003">
            <a:schemeClr val="dk1"/>
          </a:fillRef>
          <a:effectRef idx="3">
            <a:schemeClr val="dk1"/>
          </a:effectRef>
          <a:fontRef idx="minor">
            <a:schemeClr val="lt1"/>
          </a:fontRef>
        </p:style>
        <p:txBody>
          <a:bodyPr wrap="square" rtlCol="0">
            <a:spAutoFit/>
          </a:bodyPr>
          <a:lstStyle/>
          <a:p>
            <a:pPr algn="ctr"/>
            <a:r>
              <a:rPr lang="ru-RU"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Сюжет поэмы был подсказан Гоголю  </a:t>
            </a:r>
            <a:r>
              <a:rPr lang="ru-RU" b="1" u="sng"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Александром Сергеевичем Пушкиным</a:t>
            </a:r>
            <a:r>
              <a:rPr lang="ru-RU"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предположительно в сентябре </a:t>
            </a:r>
            <a:r>
              <a:rPr lang="ru-RU" b="1" u="sng"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1831 года</a:t>
            </a:r>
            <a:r>
              <a:rPr lang="ru-RU"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Сведения об этом восходят к «</a:t>
            </a:r>
            <a:r>
              <a:rPr lang="ru-RU" b="1" u="sng"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Авторской исповеди</a:t>
            </a:r>
            <a:r>
              <a:rPr lang="ru-RU"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написанной в </a:t>
            </a:r>
            <a:r>
              <a:rPr lang="ru-RU" b="1" u="sng"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1847 году</a:t>
            </a:r>
            <a:r>
              <a:rPr lang="ru-RU"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и опубликованной посмертно в </a:t>
            </a:r>
            <a:r>
              <a:rPr lang="ru-RU" b="1" u="sng"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1855 году</a:t>
            </a:r>
            <a:r>
              <a:rPr lang="ru-RU"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и подтверждаются надёжными, хотя и косвенными, свидетельствами.</a:t>
            </a:r>
          </a:p>
          <a:p>
            <a:endParaRPr lang="uk-UA" dirty="0"/>
          </a:p>
        </p:txBody>
      </p:sp>
      <p:sp>
        <p:nvSpPr>
          <p:cNvPr id="3" name="Скругленный прямоугольник 2"/>
          <p:cNvSpPr/>
          <p:nvPr/>
        </p:nvSpPr>
        <p:spPr>
          <a:xfrm>
            <a:off x="107504" y="4365104"/>
            <a:ext cx="4968552" cy="15121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a:r>
              <a:rPr lang="ru-RU" sz="1600" b="1" dirty="0" smtClean="0">
                <a:ln w="50800"/>
                <a:solidFill>
                  <a:schemeClr val="bg1">
                    <a:shade val="50000"/>
                  </a:schemeClr>
                </a:solidFill>
              </a:rPr>
              <a:t>Известно, что Гоголь взял у него мысль «Ревизора» и «Мёртвых душ», но менее известно, что Пушкин не совсем охотно уступил ему своё достояние.</a:t>
            </a:r>
          </a:p>
          <a:p>
            <a:pPr algn="ctr"/>
            <a:r>
              <a:rPr lang="ru-RU" sz="1600" b="1" dirty="0" smtClean="0">
                <a:ln w="50800"/>
                <a:solidFill>
                  <a:schemeClr val="bg1">
                    <a:shade val="50000"/>
                  </a:schemeClr>
                </a:solidFill>
              </a:rPr>
              <a:t>— П. В. Анненков.</a:t>
            </a:r>
          </a:p>
        </p:txBody>
      </p:sp>
      <p:pic>
        <p:nvPicPr>
          <p:cNvPr id="4" name="Рисунок 3" descr="385px-Мёртвые_души.JPG"/>
          <p:cNvPicPr>
            <a:picLocks noChangeAspect="1"/>
          </p:cNvPicPr>
          <p:nvPr/>
        </p:nvPicPr>
        <p:blipFill>
          <a:blip r:embed="rId2" cstate="print"/>
          <a:stretch>
            <a:fillRect/>
          </a:stretch>
        </p:blipFill>
        <p:spPr>
          <a:xfrm>
            <a:off x="5220072" y="188640"/>
            <a:ext cx="3758818" cy="590465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764704"/>
            <a:ext cx="7416824" cy="5324535"/>
          </a:xfrm>
          <a:prstGeom prst="rect">
            <a:avLst/>
          </a:prstGeom>
        </p:spPr>
        <p:style>
          <a:lnRef idx="0">
            <a:schemeClr val="dk1"/>
          </a:lnRef>
          <a:fillRef idx="1003">
            <a:schemeClr val="dk1"/>
          </a:fillRef>
          <a:effectRef idx="3">
            <a:schemeClr val="dk1"/>
          </a:effectRef>
          <a:fontRef idx="minor">
            <a:schemeClr val="lt1"/>
          </a:fontRef>
        </p:style>
        <p:txBody>
          <a:bodyPr wrap="square" rtlCol="0">
            <a:spAutoFit/>
          </a:bodyPr>
          <a:lstStyle/>
          <a:p>
            <a:pPr algn="ctr"/>
            <a:r>
              <a:rPr lang="ru-RU" sz="20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Идею «Мёртвых душ» подал А. С. Пушкин, сам узнавший её во время своей кишинёвской ссылки. Пушкину якобы рассказали, о чём свидетельствовал полковник </a:t>
            </a:r>
            <a:r>
              <a:rPr lang="ru-RU" sz="2000" b="1" spc="50" dirty="0" err="1"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Липранди</a:t>
            </a:r>
            <a:r>
              <a:rPr lang="ru-RU" sz="20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 что в местечке </a:t>
            </a:r>
            <a:r>
              <a:rPr lang="ru-RU" sz="2000" b="1" u="sng"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Бендеры</a:t>
            </a:r>
            <a:r>
              <a:rPr lang="ru-RU" sz="20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(где Пушкин был дважды) никто не умирает. Дело в том, что в начале XIX века в Бессарабию бежало достаточно много крестьян из центральных губерний Российской империи. Полиция обязана была выявлять беглецов, но часто безуспешно — они принимали имена умерших. В результате в Бендерах в течение нескольких лет не было зарегистрировано ни одной смерти. Началось официальное расследование, выявившее, что имена умерших отдавались беглым крестьянам, не имевшим документов. Много лет спустя похожую историю Пушкин, творчески преобразовав, рассказал Гоголю.</a:t>
            </a:r>
            <a:endParaRPr lang="ru-RU" sz="20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8cd0d9588ea13791649d88fd2b129d3b.jpg"/>
          <p:cNvPicPr>
            <a:picLocks noChangeAspect="1"/>
          </p:cNvPicPr>
          <p:nvPr/>
        </p:nvPicPr>
        <p:blipFill>
          <a:blip r:embed="rId2" cstate="print"/>
          <a:stretch>
            <a:fillRect/>
          </a:stretch>
        </p:blipFill>
        <p:spPr>
          <a:xfrm>
            <a:off x="323528" y="404664"/>
            <a:ext cx="3810000" cy="5495925"/>
          </a:xfrm>
          <a:prstGeom prst="rect">
            <a:avLst/>
          </a:prstGeom>
        </p:spPr>
      </p:pic>
      <p:sp>
        <p:nvSpPr>
          <p:cNvPr id="3" name="TextBox 2"/>
          <p:cNvSpPr txBox="1"/>
          <p:nvPr/>
        </p:nvSpPr>
        <p:spPr>
          <a:xfrm>
            <a:off x="4644008" y="188640"/>
            <a:ext cx="4320480" cy="6186309"/>
          </a:xfrm>
          <a:prstGeom prst="rect">
            <a:avLst/>
          </a:prstGeom>
        </p:spPr>
        <p:style>
          <a:lnRef idx="0">
            <a:schemeClr val="dk1"/>
          </a:lnRef>
          <a:fillRef idx="1003">
            <a:schemeClr val="dk1"/>
          </a:fillRef>
          <a:effectRef idx="3">
            <a:schemeClr val="dk1"/>
          </a:effectRef>
          <a:fontRef idx="minor">
            <a:schemeClr val="lt1"/>
          </a:fontRef>
        </p:style>
        <p:txBody>
          <a:bodyPr wrap="square" rtlCol="0">
            <a:spAutoFit/>
          </a:bodyPr>
          <a:lstStyle/>
          <a:p>
            <a:pPr algn="ctr"/>
            <a:r>
              <a:rPr lang="ru-RU"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Идея </a:t>
            </a:r>
            <a:r>
              <a:rPr lang="ru-RU" b="1" u="sng"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«Мёртвых душ»</a:t>
            </a:r>
            <a:r>
              <a:rPr lang="ru-RU"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в окончательном виде — не что иное, как указание пути к добру абсолютно любому человеку. Три части поэмы — это своеобразное повторение «Ада», «Чистилища» и «Рая». Падшие герои первой части переосмысливают своё существование во второй части и духовно возрождаются в третьей. Таким образом, литературное произведение нагружалось прикладной задачей исправления человеческих пороков. Такого грандиозного замысла история литературы до Гоголя не знала. И при этом писатель намеревался написать свою поэму не просто условно-схематичной, но живой и убедительной.</a:t>
            </a:r>
            <a:endParaRPr lang="ru-RU"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Схема 8"/>
          <p:cNvGraphicFramePr/>
          <p:nvPr/>
        </p:nvGraphicFramePr>
        <p:xfrm>
          <a:off x="1115616" y="1124744"/>
          <a:ext cx="7128792"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p:cNvSpPr txBox="1"/>
          <p:nvPr/>
        </p:nvSpPr>
        <p:spPr>
          <a:xfrm>
            <a:off x="1763688" y="332656"/>
            <a:ext cx="6336704" cy="1600438"/>
          </a:xfrm>
          <a:prstGeom prst="rect">
            <a:avLst/>
          </a:prstGeom>
          <a:noFill/>
        </p:spPr>
        <p:txBody>
          <a:bodyPr wrap="square" rtlCol="0">
            <a:spAutoFit/>
          </a:bodyPr>
          <a:lstStyle/>
          <a:p>
            <a:pPr algn="ctr"/>
            <a:r>
              <a:rPr lang="ru-RU"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Некоторые произведения Гоголя</a:t>
            </a:r>
            <a:endParaRPr lang="ru-RU" sz="4000" b="1" dirty="0" smtClean="0"/>
          </a:p>
          <a:p>
            <a:endParaRPr lang="uk-U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0"/>
            <a:ext cx="8229600" cy="1399032"/>
          </a:xfrm>
        </p:spPr>
        <p:txBody>
          <a:bodyPr/>
          <a:lstStyle/>
          <a:p>
            <a:pPr algn="ctr"/>
            <a:r>
              <a:rPr lang="ru-RU" dirty="0" smtClean="0"/>
              <a:t>Памятники Гоголю </a:t>
            </a:r>
            <a:endParaRPr lang="uk-UA" dirty="0"/>
          </a:p>
        </p:txBody>
      </p:sp>
      <p:pic>
        <p:nvPicPr>
          <p:cNvPr id="3" name="Рисунок 2" descr="381px-GogolMonument(Andreev).jpg"/>
          <p:cNvPicPr>
            <a:picLocks noChangeAspect="1"/>
          </p:cNvPicPr>
          <p:nvPr/>
        </p:nvPicPr>
        <p:blipFill>
          <a:blip r:embed="rId2" cstate="print"/>
          <a:stretch>
            <a:fillRect/>
          </a:stretch>
        </p:blipFill>
        <p:spPr>
          <a:xfrm>
            <a:off x="682696" y="1196752"/>
            <a:ext cx="2381674" cy="3744416"/>
          </a:xfrm>
          <a:prstGeom prst="rect">
            <a:avLst/>
          </a:prstGeom>
        </p:spPr>
      </p:pic>
      <p:pic>
        <p:nvPicPr>
          <p:cNvPr id="4" name="Рисунок 3" descr="333px-1000_Gogol.jpg"/>
          <p:cNvPicPr>
            <a:picLocks noChangeAspect="1"/>
          </p:cNvPicPr>
          <p:nvPr/>
        </p:nvPicPr>
        <p:blipFill>
          <a:blip r:embed="rId3" cstate="print"/>
          <a:stretch>
            <a:fillRect/>
          </a:stretch>
        </p:blipFill>
        <p:spPr>
          <a:xfrm>
            <a:off x="3491880" y="1196752"/>
            <a:ext cx="2125484" cy="3816935"/>
          </a:xfrm>
          <a:prstGeom prst="rect">
            <a:avLst/>
          </a:prstGeom>
        </p:spPr>
      </p:pic>
      <p:pic>
        <p:nvPicPr>
          <p:cNvPr id="5" name="Рисунок 4" descr="393px-Nicolas_Gogol.jpg"/>
          <p:cNvPicPr>
            <a:picLocks noChangeAspect="1"/>
          </p:cNvPicPr>
          <p:nvPr/>
        </p:nvPicPr>
        <p:blipFill>
          <a:blip r:embed="rId4" cstate="print"/>
          <a:stretch>
            <a:fillRect/>
          </a:stretch>
        </p:blipFill>
        <p:spPr>
          <a:xfrm>
            <a:off x="6012160" y="1196752"/>
            <a:ext cx="2503876" cy="3816341"/>
          </a:xfrm>
          <a:prstGeom prst="rect">
            <a:avLst/>
          </a:prstGeom>
        </p:spPr>
      </p:pic>
      <p:sp>
        <p:nvSpPr>
          <p:cNvPr id="6" name="TextBox 5"/>
          <p:cNvSpPr txBox="1"/>
          <p:nvPr/>
        </p:nvSpPr>
        <p:spPr>
          <a:xfrm>
            <a:off x="5471592" y="5013176"/>
            <a:ext cx="3672408" cy="1815882"/>
          </a:xfrm>
          <a:prstGeom prst="rect">
            <a:avLst/>
          </a:prstGeom>
          <a:noFill/>
        </p:spPr>
        <p:txBody>
          <a:bodyPr wrap="square" rtlCol="0">
            <a:spAutoFit/>
          </a:bodyPr>
          <a:lstStyle/>
          <a:p>
            <a:pPr algn="ctr"/>
            <a:r>
              <a:rPr lang="ru-RU" sz="1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Мемориальная доска, установленная в Риме на доме, в котором проживал Гоголь. Надпись по-итальянски гласит: </a:t>
            </a:r>
            <a:r>
              <a:rPr lang="ru-RU" sz="1400" b="1" i="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Великий русский писатель Николай Гоголь жил в этом доме с 1838 по 1842, где сочинял и писал своё главное творение</a:t>
            </a:r>
            <a:r>
              <a:rPr lang="ru-RU" sz="1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t>
            </a:r>
            <a:endParaRPr lang="uk-UA" sz="14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sp>
        <p:nvSpPr>
          <p:cNvPr id="7" name="TextBox 6"/>
          <p:cNvSpPr txBox="1"/>
          <p:nvPr/>
        </p:nvSpPr>
        <p:spPr>
          <a:xfrm>
            <a:off x="467544" y="5157192"/>
            <a:ext cx="2808312" cy="830997"/>
          </a:xfrm>
          <a:prstGeom prst="rect">
            <a:avLst/>
          </a:prstGeom>
          <a:noFill/>
        </p:spPr>
        <p:txBody>
          <a:bodyPr wrap="square" rtlCol="0">
            <a:spAutoFit/>
          </a:bodyPr>
          <a:lstStyle/>
          <a:p>
            <a:pPr algn="ctr"/>
            <a:r>
              <a:rPr lang="ru-RU" sz="16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Памятник Н. В. Гоголю работы скульптора Н. А. Андреева (1909)</a:t>
            </a:r>
            <a:endParaRPr lang="uk-UA" sz="16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sp>
        <p:nvSpPr>
          <p:cNvPr id="8" name="TextBox 7"/>
          <p:cNvSpPr txBox="1"/>
          <p:nvPr/>
        </p:nvSpPr>
        <p:spPr>
          <a:xfrm>
            <a:off x="3491880" y="5157192"/>
            <a:ext cx="2016224" cy="1569660"/>
          </a:xfrm>
          <a:prstGeom prst="rect">
            <a:avLst/>
          </a:prstGeom>
          <a:noFill/>
        </p:spPr>
        <p:txBody>
          <a:bodyPr wrap="square" rtlCol="0">
            <a:spAutoFit/>
          </a:bodyPr>
          <a:lstStyle/>
          <a:p>
            <a:pPr algn="ctr"/>
            <a:r>
              <a:rPr lang="ru-RU" sz="16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Н. В. Гоголь на Памятнике «1000-летие России» в Великом Новгороде</a:t>
            </a:r>
            <a:endParaRPr lang="uk-UA" sz="16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3"/>
          <p:cNvSpPr txBox="1">
            <a:spLocks/>
          </p:cNvSpPr>
          <p:nvPr/>
        </p:nvSpPr>
        <p:spPr>
          <a:xfrm>
            <a:off x="395536" y="332656"/>
            <a:ext cx="3960440" cy="4392488"/>
          </a:xfrm>
          <a:prstGeom prst="rect">
            <a:avLst/>
          </a:prstGeom>
          <a:ln w="9525" cap="flat" cmpd="sng" algn="ctr">
            <a:solidFill>
              <a:schemeClr val="accent1">
                <a:lumMod val="50000"/>
              </a:schemeClr>
            </a:solidFill>
            <a:prstDash val="solid"/>
          </a:ln>
        </p:spPr>
        <p:style>
          <a:lnRef idx="1">
            <a:schemeClr val="dk1"/>
          </a:lnRef>
          <a:fillRef idx="2">
            <a:schemeClr val="dk1"/>
          </a:fillRef>
          <a:effectRef idx="1">
            <a:schemeClr val="dk1"/>
          </a:effectRef>
          <a:fontRef idx="minor">
            <a:schemeClr val="dk1"/>
          </a:fontRef>
        </p:style>
        <p:txBody>
          <a:bodyPr>
            <a:normAutofit/>
          </a:bodyPr>
          <a:lstStyle/>
          <a:p>
            <a:pPr marL="448056" indent="-384048" algn="ctr">
              <a:spcBef>
                <a:spcPct val="20000"/>
              </a:spcBef>
              <a:buClr>
                <a:schemeClr val="accent1"/>
              </a:buClr>
              <a:buSzPct val="80000"/>
            </a:pPr>
            <a:r>
              <a:rPr lang="uk-UA" sz="2700" b="1" i="1" dirty="0" smtClean="0">
                <a:solidFill>
                  <a:schemeClr val="accent4">
                    <a:lumMod val="50000"/>
                  </a:schemeClr>
                </a:solidFill>
                <a:latin typeface="Arial Narrow" pitchFamily="34" charset="0"/>
              </a:rPr>
              <a:t>Никола́й     </a:t>
            </a:r>
            <a:r>
              <a:rPr lang="uk-UA" sz="2700" b="1" i="1" dirty="0" err="1" smtClean="0">
                <a:solidFill>
                  <a:schemeClr val="accent4">
                    <a:lumMod val="50000"/>
                  </a:schemeClr>
                </a:solidFill>
                <a:latin typeface="Arial Narrow" pitchFamily="34" charset="0"/>
              </a:rPr>
              <a:t>Васи́льевич</a:t>
            </a:r>
            <a:r>
              <a:rPr lang="uk-UA" sz="2700" b="1" i="1" dirty="0" smtClean="0">
                <a:solidFill>
                  <a:schemeClr val="accent4">
                    <a:lumMod val="50000"/>
                  </a:schemeClr>
                </a:solidFill>
                <a:latin typeface="Arial Narrow" pitchFamily="34" charset="0"/>
              </a:rPr>
              <a:t> </a:t>
            </a:r>
            <a:r>
              <a:rPr lang="uk-UA" sz="2700" b="1" i="1" dirty="0" err="1" smtClean="0">
                <a:solidFill>
                  <a:schemeClr val="accent4">
                    <a:lumMod val="50000"/>
                  </a:schemeClr>
                </a:solidFill>
                <a:latin typeface="Arial Narrow" pitchFamily="34" charset="0"/>
              </a:rPr>
              <a:t>Го́голь</a:t>
            </a:r>
            <a:r>
              <a:rPr lang="uk-UA" sz="2700" b="1" i="1" dirty="0" smtClean="0">
                <a:solidFill>
                  <a:schemeClr val="accent4">
                    <a:lumMod val="50000"/>
                  </a:schemeClr>
                </a:solidFill>
                <a:latin typeface="Arial Narrow" pitchFamily="34" charset="0"/>
              </a:rPr>
              <a:t> </a:t>
            </a:r>
          </a:p>
          <a:p>
            <a:pPr marL="448056" indent="-384048" algn="ctr">
              <a:spcBef>
                <a:spcPct val="20000"/>
              </a:spcBef>
              <a:buClr>
                <a:schemeClr val="accent1"/>
              </a:buClr>
              <a:buSzPct val="80000"/>
            </a:pPr>
            <a:r>
              <a:rPr lang="uk-UA" sz="2600" i="1" dirty="0" smtClean="0">
                <a:latin typeface="Arial Narrow" pitchFamily="34" charset="0"/>
              </a:rPr>
              <a:t>(</a:t>
            </a:r>
            <a:r>
              <a:rPr lang="uk-UA" sz="2600" i="1" dirty="0" err="1" smtClean="0">
                <a:latin typeface="Arial Narrow" pitchFamily="34" charset="0"/>
              </a:rPr>
              <a:t>фамилия</a:t>
            </a:r>
            <a:r>
              <a:rPr lang="uk-UA" sz="2600" i="1" dirty="0" smtClean="0">
                <a:latin typeface="Arial Narrow" pitchFamily="34" charset="0"/>
              </a:rPr>
              <a:t> при </a:t>
            </a:r>
            <a:r>
              <a:rPr lang="uk-UA" sz="2600" i="1" dirty="0" err="1" smtClean="0">
                <a:latin typeface="Arial Narrow" pitchFamily="34" charset="0"/>
              </a:rPr>
              <a:t>рождении</a:t>
            </a:r>
            <a:r>
              <a:rPr lang="uk-UA" sz="2600" i="1" dirty="0" smtClean="0">
                <a:latin typeface="Arial Narrow" pitchFamily="34" charset="0"/>
              </a:rPr>
              <a:t> </a:t>
            </a:r>
            <a:r>
              <a:rPr lang="uk-UA" sz="2600" i="1" dirty="0" err="1" smtClean="0">
                <a:latin typeface="Arial Narrow" pitchFamily="34" charset="0"/>
              </a:rPr>
              <a:t>Яно́вский</a:t>
            </a:r>
            <a:r>
              <a:rPr lang="uk-UA" sz="2600" i="1" dirty="0" smtClean="0">
                <a:latin typeface="Arial Narrow" pitchFamily="34" charset="0"/>
              </a:rPr>
              <a:t>)  — </a:t>
            </a:r>
            <a:r>
              <a:rPr lang="uk-UA" sz="2600" i="1" dirty="0" err="1" smtClean="0">
                <a:latin typeface="Arial Narrow" pitchFamily="34" charset="0"/>
              </a:rPr>
              <a:t>русский</a:t>
            </a:r>
            <a:r>
              <a:rPr lang="uk-UA" sz="2600" i="1" dirty="0" smtClean="0">
                <a:latin typeface="Arial Narrow" pitchFamily="34" charset="0"/>
              </a:rPr>
              <a:t> </a:t>
            </a:r>
            <a:r>
              <a:rPr lang="uk-UA" sz="2600" i="1" u="sng" dirty="0" err="1" smtClean="0">
                <a:latin typeface="Arial Narrow" pitchFamily="34" charset="0"/>
              </a:rPr>
              <a:t>прозаик</a:t>
            </a:r>
            <a:r>
              <a:rPr lang="uk-UA" sz="2600" i="1" dirty="0" smtClean="0">
                <a:latin typeface="Arial Narrow" pitchFamily="34" charset="0"/>
              </a:rPr>
              <a:t>, </a:t>
            </a:r>
            <a:r>
              <a:rPr lang="uk-UA" sz="2600" i="1" u="sng" dirty="0" smtClean="0">
                <a:latin typeface="Arial Narrow" pitchFamily="34" charset="0"/>
              </a:rPr>
              <a:t>драматург</a:t>
            </a:r>
            <a:r>
              <a:rPr lang="uk-UA" sz="2600" i="1" dirty="0" smtClean="0">
                <a:latin typeface="Arial Narrow" pitchFamily="34" charset="0"/>
              </a:rPr>
              <a:t>, </a:t>
            </a:r>
            <a:r>
              <a:rPr lang="uk-UA" sz="2600" i="1" u="sng" dirty="0" err="1" smtClean="0">
                <a:latin typeface="Arial Narrow" pitchFamily="34" charset="0"/>
              </a:rPr>
              <a:t>поэт</a:t>
            </a:r>
            <a:r>
              <a:rPr lang="uk-UA" sz="2600" i="1" dirty="0" smtClean="0">
                <a:latin typeface="Arial Narrow" pitchFamily="34" charset="0"/>
              </a:rPr>
              <a:t>, </a:t>
            </a:r>
            <a:r>
              <a:rPr lang="uk-UA" sz="2600" i="1" u="sng" dirty="0" smtClean="0">
                <a:latin typeface="Arial Narrow" pitchFamily="34" charset="0"/>
              </a:rPr>
              <a:t>критик</a:t>
            </a:r>
            <a:r>
              <a:rPr lang="uk-UA" sz="2600" i="1" dirty="0" smtClean="0">
                <a:latin typeface="Arial Narrow" pitchFamily="34" charset="0"/>
              </a:rPr>
              <a:t>, </a:t>
            </a:r>
            <a:r>
              <a:rPr lang="uk-UA" sz="2600" i="1" u="sng" dirty="0" err="1" smtClean="0">
                <a:latin typeface="Arial Narrow" pitchFamily="34" charset="0"/>
              </a:rPr>
              <a:t>публицист</a:t>
            </a:r>
            <a:r>
              <a:rPr lang="uk-UA" sz="2600" i="1" dirty="0" smtClean="0">
                <a:latin typeface="Arial Narrow" pitchFamily="34" charset="0"/>
              </a:rPr>
              <a:t>, широко </a:t>
            </a:r>
            <a:r>
              <a:rPr lang="uk-UA" sz="2600" i="1" dirty="0" err="1" smtClean="0">
                <a:latin typeface="Arial Narrow" pitchFamily="34" charset="0"/>
              </a:rPr>
              <a:t>признанный</a:t>
            </a:r>
            <a:r>
              <a:rPr lang="uk-UA" sz="2600" i="1" dirty="0" smtClean="0">
                <a:latin typeface="Arial Narrow" pitchFamily="34" charset="0"/>
              </a:rPr>
              <a:t> одним </a:t>
            </a:r>
            <a:r>
              <a:rPr lang="uk-UA" sz="2600" i="1" dirty="0" err="1" smtClean="0">
                <a:latin typeface="Arial Narrow" pitchFamily="34" charset="0"/>
              </a:rPr>
              <a:t>из</a:t>
            </a:r>
            <a:r>
              <a:rPr lang="uk-UA" sz="2600" i="1" dirty="0" smtClean="0">
                <a:latin typeface="Arial Narrow" pitchFamily="34" charset="0"/>
              </a:rPr>
              <a:t> </a:t>
            </a:r>
            <a:r>
              <a:rPr lang="uk-UA" sz="2600" i="1" u="sng" dirty="0" err="1" smtClean="0">
                <a:latin typeface="Arial Narrow" pitchFamily="34" charset="0"/>
              </a:rPr>
              <a:t>классиков</a:t>
            </a:r>
            <a:r>
              <a:rPr lang="uk-UA" sz="2600" i="1" dirty="0" smtClean="0">
                <a:latin typeface="Arial Narrow" pitchFamily="34" charset="0"/>
              </a:rPr>
              <a:t> </a:t>
            </a:r>
            <a:r>
              <a:rPr lang="uk-UA" sz="2600" i="1" u="sng" dirty="0" err="1" smtClean="0">
                <a:latin typeface="Arial Narrow" pitchFamily="34" charset="0"/>
              </a:rPr>
              <a:t>русской</a:t>
            </a:r>
            <a:r>
              <a:rPr lang="uk-UA" sz="2600" i="1" u="sng" dirty="0" smtClean="0">
                <a:latin typeface="Arial Narrow" pitchFamily="34" charset="0"/>
              </a:rPr>
              <a:t> </a:t>
            </a:r>
            <a:r>
              <a:rPr lang="uk-UA" sz="2600" i="1" u="sng" dirty="0" err="1" smtClean="0">
                <a:latin typeface="Arial Narrow" pitchFamily="34" charset="0"/>
              </a:rPr>
              <a:t>литературы</a:t>
            </a:r>
            <a:r>
              <a:rPr lang="uk-UA" sz="2600" i="1" dirty="0" smtClean="0">
                <a:latin typeface="Arial Narrow" pitchFamily="34" charset="0"/>
              </a:rPr>
              <a:t>.</a:t>
            </a:r>
            <a:endParaRPr lang="ru-RU" sz="2600" i="1" dirty="0" smtClean="0">
              <a:latin typeface="Arial Narrow" pitchFamily="34" charset="0"/>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tabLst/>
              <a:defRPr/>
            </a:pPr>
            <a:endParaRPr kumimoji="0" lang="uk-UA" sz="3000" b="0" i="0" u="none" strike="noStrike" kern="1200" cap="none" spc="0" normalizeH="0" baseline="0" noProof="0" dirty="0">
              <a:ln>
                <a:noFill/>
              </a:ln>
              <a:solidFill>
                <a:schemeClr val="dk1"/>
              </a:solidFill>
              <a:effectLst/>
              <a:uLnTx/>
              <a:uFillTx/>
              <a:latin typeface="+mn-lt"/>
              <a:ea typeface="+mn-ea"/>
              <a:cs typeface="+mn-cs"/>
            </a:endParaRPr>
          </a:p>
        </p:txBody>
      </p:sp>
      <p:pic>
        <p:nvPicPr>
          <p:cNvPr id="3" name="Рисунок 2" descr="450px-Николай_Васильевич_Гоголь.jpg"/>
          <p:cNvPicPr>
            <a:picLocks noChangeAspect="1"/>
          </p:cNvPicPr>
          <p:nvPr/>
        </p:nvPicPr>
        <p:blipFill>
          <a:blip r:embed="rId2" cstate="print"/>
          <a:stretch>
            <a:fillRect/>
          </a:stretch>
        </p:blipFill>
        <p:spPr>
          <a:xfrm>
            <a:off x="4519244" y="260647"/>
            <a:ext cx="4517252" cy="619268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4400" dirty="0" err="1" smtClean="0">
                <a:effectLst>
                  <a:outerShdw blurRad="38100" dist="38100" dir="2700000" algn="tl">
                    <a:srgbClr val="000000">
                      <a:alpha val="43137"/>
                    </a:srgbClr>
                  </a:outerShdw>
                </a:effectLst>
              </a:rPr>
              <a:t>Детство</a:t>
            </a:r>
            <a:r>
              <a:rPr lang="uk-UA" sz="4400" dirty="0" smtClean="0">
                <a:effectLst>
                  <a:outerShdw blurRad="38100" dist="38100" dir="2700000" algn="tl">
                    <a:srgbClr val="000000">
                      <a:alpha val="43137"/>
                    </a:srgbClr>
                  </a:outerShdw>
                </a:effectLst>
              </a:rPr>
              <a:t> и </a:t>
            </a:r>
            <a:r>
              <a:rPr lang="uk-UA" sz="4400" dirty="0" err="1" smtClean="0">
                <a:effectLst>
                  <a:outerShdw blurRad="38100" dist="38100" dir="2700000" algn="tl">
                    <a:srgbClr val="000000">
                      <a:alpha val="43137"/>
                    </a:srgbClr>
                  </a:outerShdw>
                </a:effectLst>
              </a:rPr>
              <a:t>юность</a:t>
            </a:r>
            <a:endParaRPr lang="uk-UA" sz="4400" dirty="0">
              <a:effectLst>
                <a:outerShdw blurRad="38100" dist="38100" dir="2700000" algn="tl">
                  <a:srgbClr val="000000">
                    <a:alpha val="43137"/>
                  </a:srgbClr>
                </a:outerShdw>
              </a:effectLst>
            </a:endParaRPr>
          </a:p>
        </p:txBody>
      </p:sp>
      <p:sp>
        <p:nvSpPr>
          <p:cNvPr id="3" name="Текст 2"/>
          <p:cNvSpPr>
            <a:spLocks noGrp="1"/>
          </p:cNvSpPr>
          <p:nvPr>
            <p:ph type="body" idx="1"/>
          </p:nvPr>
        </p:nvSpPr>
        <p:spPr>
          <a:xfrm>
            <a:off x="395536" y="2348880"/>
            <a:ext cx="7791400" cy="3811688"/>
          </a:xfrm>
        </p:spPr>
        <p:txBody>
          <a:bodyPr>
            <a:normAutofit/>
          </a:bodyPr>
          <a:lstStyle/>
          <a:p>
            <a:pPr algn="ctr"/>
            <a:r>
              <a:rPr lang="ru-RU" sz="2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no Pro" pitchFamily="18" charset="0"/>
                <a:ea typeface="GungsuhChe" pitchFamily="49" charset="-127"/>
              </a:rPr>
              <a:t>Николай Васильевич Гоголь родился 20 марта (1 апреля) 1809 года в Сорочинцах близ реки </a:t>
            </a:r>
            <a:r>
              <a:rPr lang="ru-RU" sz="2400" b="1" spc="50" dirty="0" err="1"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no Pro" pitchFamily="18" charset="0"/>
                <a:ea typeface="GungsuhChe" pitchFamily="49" charset="-127"/>
              </a:rPr>
              <a:t>Псёл</a:t>
            </a:r>
            <a:r>
              <a:rPr lang="ru-RU" sz="2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no Pro" pitchFamily="18" charset="0"/>
                <a:ea typeface="GungsuhChe" pitchFamily="49" charset="-127"/>
              </a:rPr>
              <a:t>, на границе Полтавского и Миргородского уездов (Полтавская губерния). Николаем его назвали в честь чудотворной иконы Святого Николая. Согласно семейному преданию он происходил из старинного украинского казацкого рода и был потомком известного казака Остапа Гоголя, бывшего в конце XVII века гетманом Правобережной Украины. </a:t>
            </a:r>
          </a:p>
          <a:p>
            <a:endParaRPr lang="uk-U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Narrow" pitchFamily="34" charset="0"/>
              </a:rPr>
              <a:t>Мать Гоголя Мария Ивановна (1791—1868), </a:t>
            </a:r>
            <a:r>
              <a:rPr lang="ru-RU" sz="1800" b="1" spc="50" dirty="0" err="1"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Narrow" pitchFamily="34" charset="0"/>
              </a:rPr>
              <a:t>рожд</a:t>
            </a:r>
            <a:r>
              <a:rPr lang="ru-RU" sz="1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Narrow" pitchFamily="34" charset="0"/>
              </a:rPr>
              <a:t>. </a:t>
            </a:r>
            <a:r>
              <a:rPr lang="ru-RU" sz="1800" b="1" spc="50" dirty="0" err="1"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Narrow" pitchFamily="34" charset="0"/>
              </a:rPr>
              <a:t>Косяровская</a:t>
            </a:r>
            <a:r>
              <a:rPr lang="ru-RU" sz="1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Narrow" pitchFamily="34" charset="0"/>
              </a:rPr>
              <a:t>, была выдана замуж в возрасте четырнадцати лет в 1805 году. По отзывам современников, она была исключительно хороша собой. Жених был вдвое старше её. Помимо Николая в семье было ещё одиннадцать детей. </a:t>
            </a:r>
            <a:br>
              <a:rPr lang="ru-RU" sz="1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Narrow" pitchFamily="34" charset="0"/>
              </a:rPr>
            </a:br>
            <a:endParaRPr lang="uk-UA" sz="18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Narrow" pitchFamily="34" charset="0"/>
            </a:endParaRPr>
          </a:p>
        </p:txBody>
      </p:sp>
      <p:pic>
        <p:nvPicPr>
          <p:cNvPr id="5" name="Содержимое 4" descr="454px-Косяровская_Мария_Ивановна.jpg"/>
          <p:cNvPicPr>
            <a:picLocks noGrp="1" noChangeAspect="1"/>
          </p:cNvPicPr>
          <p:nvPr>
            <p:ph sz="half" idx="1"/>
          </p:nvPr>
        </p:nvPicPr>
        <p:blipFill>
          <a:blip r:embed="rId2" cstate="print"/>
          <a:stretch>
            <a:fillRect/>
          </a:stretch>
        </p:blipFill>
        <p:spPr>
          <a:xfrm>
            <a:off x="611560" y="1988840"/>
            <a:ext cx="3105705" cy="410445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Содержимое 5" descr="Василий_Гоголь-Яновский.jpg"/>
          <p:cNvPicPr>
            <a:picLocks noGrp="1" noChangeAspect="1"/>
          </p:cNvPicPr>
          <p:nvPr>
            <p:ph sz="half" idx="2"/>
          </p:nvPr>
        </p:nvPicPr>
        <p:blipFill>
          <a:blip r:embed="rId3" cstate="print"/>
          <a:stretch>
            <a:fillRect/>
          </a:stretch>
        </p:blipFill>
        <p:spPr>
          <a:xfrm>
            <a:off x="4644008" y="1772816"/>
            <a:ext cx="3786532" cy="423793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025" name="Rectangle 1"/>
          <p:cNvSpPr>
            <a:spLocks noChangeArrowheads="1"/>
          </p:cNvSpPr>
          <p:nvPr/>
        </p:nvSpPr>
        <p:spPr bwMode="auto">
          <a:xfrm>
            <a:off x="179512" y="6165304"/>
            <a:ext cx="4283968"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normalizeH="0" baseline="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Calibri" pitchFamily="34" charset="0"/>
                <a:ea typeface="Times New Roman" pitchFamily="18" charset="0"/>
                <a:cs typeface="Times New Roman" pitchFamily="18" charset="0"/>
              </a:rPr>
              <a:t>Мария Ивановна Гоголь-Яновская</a:t>
            </a:r>
            <a:r>
              <a:rPr lang="ru-RU" sz="1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Calibri" pitchFamily="34" charset="0"/>
                <a:ea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normalizeH="0" baseline="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Calibri" pitchFamily="34" charset="0"/>
                <a:ea typeface="Times New Roman" pitchFamily="18" charset="0"/>
                <a:cs typeface="Times New Roman" pitchFamily="18" charset="0"/>
              </a:rPr>
              <a:t>(</a:t>
            </a:r>
            <a:r>
              <a:rPr kumimoji="0" lang="ru-RU" sz="1600" b="1" i="0" u="none" strike="noStrike" normalizeH="0" baseline="0"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Calibri" pitchFamily="34" charset="0"/>
                <a:ea typeface="Times New Roman" pitchFamily="18" charset="0"/>
                <a:cs typeface="Times New Roman" pitchFamily="18" charset="0"/>
              </a:rPr>
              <a:t>рожд</a:t>
            </a:r>
            <a:r>
              <a:rPr kumimoji="0" lang="ru-RU" sz="1600" b="1" i="0" u="none" strike="noStrike" normalizeH="0" baseline="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Calibri" pitchFamily="34" charset="0"/>
                <a:ea typeface="Times New Roman" pitchFamily="18" charset="0"/>
                <a:cs typeface="Times New Roman" pitchFamily="18" charset="0"/>
              </a:rPr>
              <a:t>. </a:t>
            </a:r>
            <a:r>
              <a:rPr kumimoji="0" lang="ru-RU" sz="1600" b="1" i="1" u="none" strike="noStrike" normalizeH="0" baseline="0"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Calibri" pitchFamily="34" charset="0"/>
                <a:ea typeface="Times New Roman" pitchFamily="18" charset="0"/>
                <a:cs typeface="Times New Roman" pitchFamily="18" charset="0"/>
              </a:rPr>
              <a:t>Косяровская</a:t>
            </a:r>
            <a:r>
              <a:rPr kumimoji="0" lang="ru-RU" sz="1600" b="1" i="0" u="none" strike="noStrike" normalizeH="0" baseline="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Calibri" pitchFamily="34" charset="0"/>
                <a:ea typeface="Times New Roman" pitchFamily="18" charset="0"/>
                <a:cs typeface="Times New Roman" pitchFamily="18" charset="0"/>
              </a:rPr>
              <a:t>), мать писателя</a:t>
            </a:r>
            <a:endParaRPr kumimoji="0" lang="ru-RU" sz="1600" b="1" i="0" u="none" strike="noStrike" normalizeH="0" baseline="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endParaRPr>
          </a:p>
        </p:txBody>
      </p:sp>
      <p:sp>
        <p:nvSpPr>
          <p:cNvPr id="9" name="TextBox 8"/>
          <p:cNvSpPr txBox="1"/>
          <p:nvPr/>
        </p:nvSpPr>
        <p:spPr>
          <a:xfrm>
            <a:off x="4644008" y="6237312"/>
            <a:ext cx="4176464" cy="800219"/>
          </a:xfrm>
          <a:prstGeom prst="rect">
            <a:avLst/>
          </a:prstGeom>
          <a:noFill/>
        </p:spPr>
        <p:txBody>
          <a:bodyPr wrap="square" rtlCol="0">
            <a:spAutoFit/>
          </a:bodyPr>
          <a:lstStyle/>
          <a:p>
            <a:pPr algn="ctr"/>
            <a:r>
              <a:rPr lang="ru-RU" sz="1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Василий Гоголь-Яновский, отец Николая Гоголя</a:t>
            </a:r>
          </a:p>
          <a:p>
            <a:pPr algn="ctr"/>
            <a:endParaRPr lang="uk-U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467544" y="1120385"/>
            <a:ext cx="8172400" cy="4401205"/>
          </a:xfrm>
          <a:prstGeom prst="rect">
            <a:avLst/>
          </a:prstGeom>
          <a:ln>
            <a:headEnd/>
            <a:tailEnd/>
          </a:ln>
        </p:spPr>
        <p:style>
          <a:lnRef idx="1">
            <a:schemeClr val="dk1"/>
          </a:lnRef>
          <a:fillRef idx="1003">
            <a:schemeClr val="dk1"/>
          </a:fillRef>
          <a:effectRef idx="2">
            <a:schemeClr val="dk1"/>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0" u="none" strike="noStrike" spc="50" normalizeH="0" baseline="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Calibri" pitchFamily="34" charset="0"/>
                <a:ea typeface="Times New Roman" pitchFamily="18" charset="0"/>
                <a:cs typeface="Times New Roman" pitchFamily="18" charset="0"/>
              </a:rPr>
              <a:t>В возрасте десяти лет Гоголя отвезли в Полтаву к одному из местных учителей, для приготовления к гимназии; затем он поступил в Гимназию высших наук в Нежине (с мая 1821 по июнь 1828). Гоголь не был прилежным учеником, но обладал прекрасной памятью, за несколько дней готовился к экзаменам и переходил из класса в класс; он был очень слаб в языках и делал успехи только в рисовании и русской словесности.</a:t>
            </a:r>
            <a:endParaRPr kumimoji="0" lang="ru-RU" sz="2800" b="1" i="0" u="none" strike="noStrike" spc="50" normalizeH="0" baseline="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548680"/>
            <a:ext cx="7128792" cy="5909310"/>
          </a:xfrm>
          <a:prstGeom prst="rect">
            <a:avLst/>
          </a:prstGeom>
        </p:spPr>
        <p:style>
          <a:lnRef idx="1">
            <a:schemeClr val="dk1"/>
          </a:lnRef>
          <a:fillRef idx="1003">
            <a:schemeClr val="dk1"/>
          </a:fillRef>
          <a:effectRef idx="2">
            <a:schemeClr val="dk1"/>
          </a:effectRef>
          <a:fontRef idx="minor">
            <a:schemeClr val="lt1"/>
          </a:fontRef>
        </p:style>
        <p:txBody>
          <a:bodyPr wrap="square" rtlCol="0">
            <a:spAutoFit/>
          </a:bodyPr>
          <a:lstStyle/>
          <a:p>
            <a:pPr algn="ctr"/>
            <a:r>
              <a:rPr lang="ru-RU" sz="2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В плохом обучении была, по-видимому, отчасти виновата и сама гимназия высших наук, в первые годы своего существования не слишком хорошо организованная; например, история преподавалась методом зубрёжки, преподаватель словесности Никольский превозносил значение русской литературы XVIII века и не одобрял современной ему поэзии Пушкина и Жуковского, что впрочем лишь усиливало интерес гимназистов к романтической литературе. Уроки нравственного воспитания дополнялись розгой. Доставалось и Гоголю.</a:t>
            </a:r>
          </a:p>
          <a:p>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548680"/>
            <a:ext cx="7056784" cy="5909310"/>
          </a:xfrm>
          <a:prstGeom prst="rect">
            <a:avLst/>
          </a:prstGeom>
        </p:spPr>
        <p:style>
          <a:lnRef idx="1">
            <a:schemeClr val="dk1"/>
          </a:lnRef>
          <a:fillRef idx="1003">
            <a:schemeClr val="dk1"/>
          </a:fillRef>
          <a:effectRef idx="2">
            <a:schemeClr val="dk1"/>
          </a:effectRef>
          <a:fontRef idx="minor">
            <a:schemeClr val="lt1"/>
          </a:fontRef>
        </p:style>
        <p:txBody>
          <a:bodyPr wrap="square" rtlCol="0">
            <a:spAutoFit/>
          </a:bodyPr>
          <a:lstStyle/>
          <a:p>
            <a:pPr algn="ctr"/>
            <a:r>
              <a:rPr lang="ru-RU" sz="2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Смерть отца была тяжёлым ударом для всей семьи. Заботы о делах ложатся и на Гоголя; он дает советы, успокаивает мать, должен думать о будущем устройстве своих собственных дел. Мать боготворит своего сына Николая, считает его гениальным, она отдаёт ему последнее из своих скудных средств для обеспечения его </a:t>
            </a:r>
            <a:r>
              <a:rPr lang="ru-RU" sz="2400" b="1" spc="50" dirty="0" err="1"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нежинской</a:t>
            </a:r>
            <a:r>
              <a:rPr lang="ru-RU" sz="2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а впоследствии петербургской жизни. Николай также всю жизнь платил ей горячей сыновней любовью, однако полного понимания и доверительных отношений между ними не существовало. </a:t>
            </a:r>
          </a:p>
          <a:p>
            <a:endParaRPr lang="uk-U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3568" y="836712"/>
            <a:ext cx="7668344" cy="5909310"/>
          </a:xfrm>
          <a:prstGeom prst="rect">
            <a:avLst/>
          </a:prstGeom>
        </p:spPr>
        <p:style>
          <a:lnRef idx="1">
            <a:schemeClr val="dk1"/>
          </a:lnRef>
          <a:fillRef idx="1003">
            <a:schemeClr val="dk1"/>
          </a:fillRef>
          <a:effectRef idx="2">
            <a:schemeClr val="dk1"/>
          </a:effectRef>
          <a:fontRef idx="minor">
            <a:schemeClr val="lt1"/>
          </a:fontRef>
        </p:style>
        <p:txBody>
          <a:bodyPr wrap="square" rtlCol="0">
            <a:spAutoFit/>
          </a:bodyPr>
          <a:lstStyle/>
          <a:p>
            <a:pPr algn="ctr"/>
            <a:r>
              <a:rPr lang="ru-RU" sz="2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К концу пребывания в гимназии он мечтает о широкой общественной деятельности, которая, однако, видится ему вовсе не на литературном поприще; без сомнения под влиянием всего окружающего, он думает выдвинуться и приносить пользу обществу на службе, к которой на деле он был не способен. Таким образом, планы будущего были неясны; но Гоголь был уверен, что ему предстоит широкое поприще; он говорит уже об указаниях провидения и не может удовлетвориться тем, чем довольствуются простые обыватели, по его выражению, какими было большинство его </a:t>
            </a:r>
            <a:r>
              <a:rPr lang="ru-RU" sz="2400" b="1" spc="50" dirty="0" err="1"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нежинских</a:t>
            </a:r>
            <a:r>
              <a:rPr lang="ru-RU" sz="2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товарищей.</a:t>
            </a:r>
          </a:p>
          <a:p>
            <a:endParaRPr lang="uk-U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271464"/>
            <a:ext cx="7503368" cy="1717376"/>
          </a:xfrm>
        </p:spPr>
        <p:txBody>
          <a:bodyPr>
            <a:normAutofit/>
          </a:bodyPr>
          <a:lstStyle/>
          <a:p>
            <a:r>
              <a:rPr lang="uk-UA" sz="4000" dirty="0" err="1" smtClean="0"/>
              <a:t>Творчество</a:t>
            </a:r>
            <a:r>
              <a:rPr lang="uk-UA" sz="4000" dirty="0" smtClean="0"/>
              <a:t>. </a:t>
            </a:r>
            <a:r>
              <a:rPr lang="uk-UA" sz="4000" dirty="0" err="1" smtClean="0"/>
              <a:t>Мёртвые</a:t>
            </a:r>
            <a:r>
              <a:rPr lang="uk-UA" sz="4000" dirty="0" smtClean="0"/>
              <a:t> </a:t>
            </a:r>
            <a:r>
              <a:rPr lang="uk-UA" sz="4000" dirty="0" err="1" smtClean="0"/>
              <a:t>ду́ши</a:t>
            </a:r>
            <a:r>
              <a:rPr lang="uk-UA" sz="4000" dirty="0" smtClean="0"/>
              <a:t>.</a:t>
            </a:r>
            <a:endParaRPr lang="uk-UA" sz="4000" dirty="0"/>
          </a:p>
        </p:txBody>
      </p:sp>
      <p:sp>
        <p:nvSpPr>
          <p:cNvPr id="3" name="Текст 2"/>
          <p:cNvSpPr>
            <a:spLocks noGrp="1"/>
          </p:cNvSpPr>
          <p:nvPr>
            <p:ph type="body" idx="1"/>
          </p:nvPr>
        </p:nvSpPr>
        <p:spPr>
          <a:xfrm>
            <a:off x="467544" y="1916832"/>
            <a:ext cx="7431360" cy="4459760"/>
          </a:xfrm>
        </p:spPr>
        <p:txBody>
          <a:bodyPr>
            <a:normAutofit fontScale="92500" lnSpcReduction="10000"/>
          </a:bodyPr>
          <a:lstStyle/>
          <a:p>
            <a:pPr algn="ctr"/>
            <a:r>
              <a:rPr lang="ru-RU" sz="3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Ранним исследователям литературной деятельности Гоголя представлялось, писал </a:t>
            </a:r>
            <a:r>
              <a:rPr lang="ru-RU" sz="3400" b="1" u="sng"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А. Н. </a:t>
            </a:r>
            <a:r>
              <a:rPr lang="ru-RU" sz="3400" b="1" u="sng" spc="50" dirty="0" err="1"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Пыпин</a:t>
            </a:r>
            <a:r>
              <a:rPr lang="ru-RU" sz="3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что его творчество разграничивается на два периода: первый, когда он служил «прогрессивным стремлениям» общества, и второй, когда он стал религиозно-консервативным.</a:t>
            </a:r>
          </a:p>
          <a:p>
            <a:endParaRPr lang="uk-U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Тема1">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81</TotalTime>
  <Words>763</Words>
  <Application>Microsoft Office PowerPoint</Application>
  <PresentationFormat>Экран (4:3)</PresentationFormat>
  <Paragraphs>39</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Тема1</vt:lpstr>
      <vt:lpstr>“ Життя та творчість      М.В.Гоголя”</vt:lpstr>
      <vt:lpstr>Слайд 2</vt:lpstr>
      <vt:lpstr>Детство и юность</vt:lpstr>
      <vt:lpstr>Мать Гоголя Мария Ивановна (1791—1868), рожд. Косяровская, была выдана замуж в возрасте четырнадцати лет в 1805 году. По отзывам современников, она была исключительно хороша собой. Жених был вдвое старше её. Помимо Николая в семье было ещё одиннадцать детей.  </vt:lpstr>
      <vt:lpstr>Слайд 5</vt:lpstr>
      <vt:lpstr>Слайд 6</vt:lpstr>
      <vt:lpstr>Слайд 7</vt:lpstr>
      <vt:lpstr>Слайд 8</vt:lpstr>
      <vt:lpstr>Творчество. Мёртвые ду́ши.</vt:lpstr>
      <vt:lpstr>Слайд 10</vt:lpstr>
      <vt:lpstr>Слайд 11</vt:lpstr>
      <vt:lpstr>Слайд 12</vt:lpstr>
      <vt:lpstr>Слайд 13</vt:lpstr>
      <vt:lpstr>Слайд 14</vt:lpstr>
      <vt:lpstr>Слайд 15</vt:lpstr>
      <vt:lpstr>Памятники Гоголю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Творчий звіт “ Життя та творчість М.В.Гоголя”</dc:title>
  <dc:creator>Полина</dc:creator>
  <cp:lastModifiedBy>Полина</cp:lastModifiedBy>
  <cp:revision>16</cp:revision>
  <dcterms:created xsi:type="dcterms:W3CDTF">2012-05-09T18:05:57Z</dcterms:created>
  <dcterms:modified xsi:type="dcterms:W3CDTF">2014-06-04T18:40:13Z</dcterms:modified>
</cp:coreProperties>
</file>