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2" r:id="rId7"/>
    <p:sldId id="261" r:id="rId8"/>
    <p:sldId id="263" r:id="rId9"/>
    <p:sldId id="26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05.10.2012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05.10.2012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05.10.2012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05.10.2012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05.10.2012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05.10.2012</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147"/>
            <a:ext cx="52916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bwMode="black">
          <a:xfrm>
            <a:off x="1043608" y="3861048"/>
            <a:ext cx="7772400" cy="1470025"/>
          </a:xfrm>
        </p:spPr>
        <p:txBody>
          <a:bodyPr/>
          <a:lstStyle/>
          <a:p>
            <a:r>
              <a:rPr lang="uk-UA" b="1" dirty="0" smtClean="0">
                <a:solidFill>
                  <a:schemeClr val="bg1"/>
                </a:solidFill>
              </a:rPr>
              <a:t>Оноре де Бальзак</a:t>
            </a:r>
            <a:endParaRPr lang="ru-RU" b="1" dirty="0">
              <a:solidFill>
                <a:schemeClr val="bg1"/>
              </a:solidFill>
            </a:endParaRPr>
          </a:p>
        </p:txBody>
      </p:sp>
    </p:spTree>
    <p:extLst>
      <p:ext uri="{BB962C8B-B14F-4D97-AF65-F5344CB8AC3E}">
        <p14:creationId xmlns:p14="http://schemas.microsoft.com/office/powerpoint/2010/main" val="3702820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0"/>
            <a:ext cx="4690864" cy="4525963"/>
          </a:xfrm>
        </p:spPr>
        <p:txBody>
          <a:bodyPr>
            <a:normAutofit fontScale="70000" lnSpcReduction="20000"/>
          </a:bodyPr>
          <a:lstStyle/>
          <a:p>
            <a:pPr marL="0" indent="0">
              <a:buNone/>
            </a:pPr>
            <a:r>
              <a:rPr lang="ru-RU" dirty="0" smtClean="0"/>
              <a:t>Оноре </a:t>
            </a:r>
            <a:r>
              <a:rPr lang="ru-RU" dirty="0"/>
              <a:t>де Бальзак, знаменитий французький </a:t>
            </a:r>
            <a:r>
              <a:rPr lang="ru-RU" dirty="0" smtClean="0"/>
              <a:t>письменник</a:t>
            </a:r>
            <a:r>
              <a:rPr lang="en-US" dirty="0" smtClean="0"/>
              <a:t>-</a:t>
            </a:r>
            <a:r>
              <a:rPr lang="ru-RU" dirty="0" smtClean="0"/>
              <a:t>романіст</a:t>
            </a:r>
            <a:r>
              <a:rPr lang="ru-RU" dirty="0"/>
              <a:t>, що вважається батьком натуралістичного роману., народився 8 (20) травня 1799 року в Турі, помер 6 (18) серпня 1850року в Парижі. Його життя - це історія трудівника, який невтомно прагне йти вперед, завойовувати собі славу й багатство. Перший успіх до нього прийшов після написання «Психології шлюбу» (1829), навіяного Вальтером Скоттом. Це було початком великої серії романів під загальною назвою «Людська комедія». Писав також оповідання.</a:t>
            </a:r>
            <a:r>
              <a:rPr lang="en-US" dirty="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908720"/>
            <a:ext cx="37814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75714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908720"/>
          </a:xfrm>
        </p:spPr>
        <p:txBody>
          <a:bodyPr>
            <a:normAutofit fontScale="90000"/>
          </a:bodyPr>
          <a:lstStyle/>
          <a:p>
            <a:r>
              <a:rPr lang="uk-UA" dirty="0" smtClean="0"/>
              <a:t>Ранні роки</a:t>
            </a:r>
            <a:endParaRPr lang="ru-RU" dirty="0"/>
          </a:p>
        </p:txBody>
      </p:sp>
      <p:sp>
        <p:nvSpPr>
          <p:cNvPr id="3" name="Объект 2"/>
          <p:cNvSpPr>
            <a:spLocks noGrp="1"/>
          </p:cNvSpPr>
          <p:nvPr>
            <p:ph idx="1"/>
          </p:nvPr>
        </p:nvSpPr>
        <p:spPr>
          <a:xfrm>
            <a:off x="30940" y="1052736"/>
            <a:ext cx="9252520" cy="5217443"/>
          </a:xfrm>
        </p:spPr>
        <p:txBody>
          <a:bodyPr>
            <a:normAutofit fontScale="70000" lnSpcReduction="20000"/>
          </a:bodyPr>
          <a:lstStyle/>
          <a:p>
            <a:r>
              <a:rPr lang="ru-RU" dirty="0"/>
              <a:t>Народився у місті Тур 20 травня 1799. Дід його був селянином, а батько «вийшов у люди» і перетворився з «Бальса» на «Бальзака», додавши до свого прізвища шляхетну частку «де». З самого дитинства мати не цікавилася дитиною і </a:t>
            </a:r>
            <a:r>
              <a:rPr lang="ru-RU" dirty="0" smtClean="0"/>
              <a:t>у </a:t>
            </a:r>
            <a:r>
              <a:rPr lang="ru-RU" dirty="0"/>
              <a:t>чотири роки його віддали до пансіону Леге. Одинадцять років дитинства й отроцтва провів він у пансіонах та інтернатах</a:t>
            </a:r>
            <a:r>
              <a:rPr lang="ru-RU" dirty="0" smtClean="0"/>
              <a:t>. У </a:t>
            </a:r>
            <a:r>
              <a:rPr lang="ru-RU" dirty="0"/>
              <a:t>сім років Оноре почав навчання у Вандомському училищі. Йому там </a:t>
            </a:r>
            <a:r>
              <a:rPr lang="ru-RU" dirty="0" smtClean="0"/>
              <a:t>дуже не подобалось</a:t>
            </a:r>
            <a:r>
              <a:rPr lang="ru-RU" dirty="0"/>
              <a:t>: предмети викладались абияк, а дисципліна була суворою. Бальзак не був першим учнем, хоча багато </a:t>
            </a:r>
            <a:r>
              <a:rPr lang="ru-RU" dirty="0" smtClean="0"/>
              <a:t>читав </a:t>
            </a:r>
            <a:r>
              <a:rPr lang="ru-RU" dirty="0"/>
              <a:t>і захоплювався писанням. </a:t>
            </a:r>
            <a:r>
              <a:rPr lang="ru-RU" dirty="0" smtClean="0"/>
              <a:t>1814 - перебування </a:t>
            </a:r>
            <a:r>
              <a:rPr lang="ru-RU" dirty="0"/>
              <a:t>в колежі скінчилося серйозним нервовим захворюванням, і батьки ненадовго забирають його додому. </a:t>
            </a:r>
            <a:r>
              <a:rPr lang="ru-RU" dirty="0" smtClean="0"/>
              <a:t>1814 </a:t>
            </a:r>
            <a:r>
              <a:rPr lang="ru-RU" dirty="0"/>
              <a:t>родина Бальзаків оселяється в Парижі. Оноре продовжив навчання у приватних школах, відвідував лекції у Сорбонні, всесвітньо відомому університеті, відвідував практику в адвокатській конторі. Вже за тих років Бальзак відчув на собі французьку дійсність</a:t>
            </a:r>
            <a:r>
              <a:rPr lang="ru-RU" dirty="0" smtClean="0"/>
              <a:t>.</a:t>
            </a:r>
          </a:p>
          <a:p>
            <a:r>
              <a:rPr lang="ru-RU" dirty="0"/>
              <a:t>Заглиблення в «прозу» життя посилювалось ускладненням власних матеріальних обставин. 1819 батько Бальзака залишив службу без пенсії і Оноре, того самого року отримавши диплом юриста, змушений був заробляти собі на хліб. Професія адвоката його не приваблювала. Він мріяв про письменницьку діяльність. Родина не ставала йому на заваді, навіть посильно йому допомагала: на сімейній нараді було ухвалено встановити Оноре іспитовий термін тривалістю два роки та фінансувати його. За той час він мав довести, що в нього є справжнє покликання до письменництва і що він здатний створити значний твір. Бальзак спробував догодити умовам угоди, написавши віршовану драму «Кромвель». І жанр, і естетика твору не відповідали хисту Бальзака. До того ж він робив тільки перші кроки на літературній ниві і не мав досвіду. Отже, твір, незважаючи на докази талановитості його автора, виявився невдалим.</a:t>
            </a:r>
          </a:p>
        </p:txBody>
      </p:sp>
    </p:spTree>
    <p:extLst>
      <p:ext uri="{BB962C8B-B14F-4D97-AF65-F5344CB8AC3E}">
        <p14:creationId xmlns:p14="http://schemas.microsoft.com/office/powerpoint/2010/main" val="6963035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dirty="0" smtClean="0"/>
              <a:t>Кумедний </a:t>
            </a:r>
            <a:r>
              <a:rPr lang="ru-RU" dirty="0"/>
              <a:t>«денді»</a:t>
            </a:r>
          </a:p>
        </p:txBody>
      </p:sp>
      <p:sp>
        <p:nvSpPr>
          <p:cNvPr id="3" name="Объект 2"/>
          <p:cNvSpPr>
            <a:spLocks noGrp="1"/>
          </p:cNvSpPr>
          <p:nvPr>
            <p:ph idx="1"/>
          </p:nvPr>
        </p:nvSpPr>
        <p:spPr>
          <a:xfrm>
            <a:off x="3995936" y="1556792"/>
            <a:ext cx="4968552" cy="4525963"/>
          </a:xfrm>
        </p:spPr>
        <p:txBody>
          <a:bodyPr>
            <a:normAutofit fontScale="47500" lnSpcReduction="20000"/>
          </a:bodyPr>
          <a:lstStyle/>
          <a:p>
            <a:r>
              <a:rPr lang="ru-RU" dirty="0"/>
              <a:t>З 1821 Бальзак жив у Мансарді, спілкувався з журналістами і створив низку модних тоді «готичних романів», спочатку в співавторстві, а потім самостійно. В них можна побачити набір прийомів і тем, властивих такому типу літератури: руїни замків, таємниці, кістяки та небесно чисте кохання. Ці твори теж не принесли Бальзакові бажаних грошей, але відіграли позитивну роль у становленні письменника: саме на них він вигострював свою майстерність, щоб в 1829, коли з'явився роман «Останній шуан», увійти до французької літератури одним з її найоригінальніших авторів. Двадцяті роки багато в чому ускладнили життя Бальзака. Боротьба з кредиторами — одна з найпопулярніших тем анекдотів, пов'язаних з його ім'ям. Аби позбутися боргів, Бальзак писав безупинно, створюючи роман за романом, працюючи по 16 годин на добу та одержуючи аванси від видавців за ненаписані твори. Крім того, він був світською людиною, завойовував серця жінок, мав славу трохи кумедного «денді». Встигнути скрізь він міг тільки завдяки життєлюбності і працьовитості, які, мов потік, нуртували і виливались на сторінки його книжок.</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40005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7579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460873"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a:t>"Людська комедія" </a:t>
            </a:r>
          </a:p>
        </p:txBody>
      </p:sp>
      <p:sp>
        <p:nvSpPr>
          <p:cNvPr id="3" name="Объект 2"/>
          <p:cNvSpPr>
            <a:spLocks noGrp="1"/>
          </p:cNvSpPr>
          <p:nvPr>
            <p:ph idx="1"/>
          </p:nvPr>
        </p:nvSpPr>
        <p:spPr>
          <a:xfrm>
            <a:off x="3426624" y="2060848"/>
            <a:ext cx="5724128" cy="4525963"/>
          </a:xfrm>
        </p:spPr>
        <p:txBody>
          <a:bodyPr>
            <a:normAutofit fontScale="47500" lnSpcReduction="20000"/>
          </a:bodyPr>
          <a:lstStyle/>
          <a:p>
            <a:r>
              <a:rPr lang="ru-RU" dirty="0"/>
              <a:t> 1833 рік був роком початку великого творчого подвигу письменника, його титанічної письменницької праці. Він відійшов від світського життя і повністю поринув у роботу. Бальзак повертається до думки, що виникла в нього ще під час роботи над "Шагреневою шкірою", об'єднати свої твори в один величезний цикл, щоб був би підпорядкований єдиному задуму. Першим кроком на шляху до здійснення цього задуму було почате в 1833 році видання "Етюдів про звичаї </a:t>
            </a:r>
            <a:r>
              <a:rPr lang="en-US" dirty="0"/>
              <a:t>XIX </a:t>
            </a:r>
            <a:r>
              <a:rPr lang="ru-RU" dirty="0"/>
              <a:t>століття", які складались із сцен приватного провінційного і паризького життя - таким чином "Людська комедія" поступово набувала контурів. Вплив духу епохи науки ні в чому так не позначився на Бальзакові, як у його спробі з'єднати в одне ціле свої романи. Він зібрав усі видані романи, приєднав до них ряд нових, об'єднав їх спільними героями, окремих героїв зв'язав родинними, дружніми й іншими зв'язками і в такий спосіб, створив, але не довів до кінця грандіозну епопею, яку назвав "Людська комедія" і яка мала стати науково-художнім матеріалом для вивчення психології сучасного для письменника суспільства. </a:t>
            </a:r>
          </a:p>
        </p:txBody>
      </p:sp>
    </p:spTree>
    <p:extLst>
      <p:ext uri="{BB962C8B-B14F-4D97-AF65-F5344CB8AC3E}">
        <p14:creationId xmlns:p14="http://schemas.microsoft.com/office/powerpoint/2010/main" val="245996598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randombar(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2" y="0"/>
            <a:ext cx="2533513" cy="367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493" y="2072528"/>
            <a:ext cx="37433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914400" y="692696"/>
            <a:ext cx="8229600" cy="1143000"/>
          </a:xfrm>
        </p:spPr>
        <p:txBody>
          <a:bodyPr>
            <a:normAutofit/>
          </a:bodyPr>
          <a:lstStyle/>
          <a:p>
            <a:r>
              <a:rPr lang="uk-UA" sz="3600" dirty="0" smtClean="0"/>
              <a:t>Останнє кохання Бальзака</a:t>
            </a:r>
            <a:endParaRPr lang="ru-RU" sz="3600" dirty="0"/>
          </a:p>
        </p:txBody>
      </p:sp>
      <p:sp>
        <p:nvSpPr>
          <p:cNvPr id="3" name="Объект 2"/>
          <p:cNvSpPr>
            <a:spLocks noGrp="1"/>
          </p:cNvSpPr>
          <p:nvPr>
            <p:ph idx="1"/>
          </p:nvPr>
        </p:nvSpPr>
        <p:spPr>
          <a:xfrm>
            <a:off x="-152297" y="2309065"/>
            <a:ext cx="4906888" cy="4525963"/>
          </a:xfrm>
        </p:spPr>
        <p:txBody>
          <a:bodyPr>
            <a:normAutofit fontScale="55000" lnSpcReduction="20000"/>
          </a:bodyPr>
          <a:lstStyle/>
          <a:p>
            <a:r>
              <a:rPr lang="ru-RU" dirty="0"/>
              <a:t> У 1832 році Бальзак одержав листа зі штемпелем "Одеса" від невідомої польської аристократки Ганської, уродженої графині Ржевуської. Між романістом і шанувальницею його таланту виникло листування; він згодом кілька разів зустрічав її, між іншим, у Петербурзі, куди він приїжджав у 1840 році. Коли Ганська овдовіла, вона пристала на пропозицію вийти заміж за Бальзака, але ще впродовж кількох років з різних причин не могло відбутися їхнє весілля. (Бальзак ретельно готував квартиру для себе й дружини, а коли, нарешті, у березні 1850 року весілля відбулося в Бердичеві, смерть уже чатувала на нього, і Бальзаку лише кілька місяців залишилося тішитися сімейним щастям і безбідним існування). </a:t>
            </a:r>
          </a:p>
        </p:txBody>
      </p:sp>
    </p:spTree>
    <p:extLst>
      <p:ext uri="{BB962C8B-B14F-4D97-AF65-F5344CB8AC3E}">
        <p14:creationId xmlns:p14="http://schemas.microsoft.com/office/powerpoint/2010/main" val="34862978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fltVal val="0"/>
                                          </p:val>
                                        </p:tav>
                                        <p:tav tm="100000">
                                          <p:val>
                                            <p:strVal val="#ppt_w"/>
                                          </p:val>
                                        </p:tav>
                                      </p:tavLst>
                                    </p:anim>
                                    <p:anim calcmode="lin" valueType="num">
                                      <p:cBhvr>
                                        <p:cTn id="8" dur="1000" fill="hold"/>
                                        <p:tgtEl>
                                          <p:spTgt spid="6147"/>
                                        </p:tgtEl>
                                        <p:attrNameLst>
                                          <p:attrName>ppt_h</p:attrName>
                                        </p:attrNameLst>
                                      </p:cBhvr>
                                      <p:tavLst>
                                        <p:tav tm="0">
                                          <p:val>
                                            <p:fltVal val="0"/>
                                          </p:val>
                                        </p:tav>
                                        <p:tav tm="100000">
                                          <p:val>
                                            <p:strVal val="#ppt_h"/>
                                          </p:val>
                                        </p:tav>
                                      </p:tavLst>
                                    </p:anim>
                                    <p:anim calcmode="lin" valueType="num">
                                      <p:cBhvr>
                                        <p:cTn id="9" dur="1000" fill="hold"/>
                                        <p:tgtEl>
                                          <p:spTgt spid="6147"/>
                                        </p:tgtEl>
                                        <p:attrNameLst>
                                          <p:attrName>style.rotation</p:attrName>
                                        </p:attrNameLst>
                                      </p:cBhvr>
                                      <p:tavLst>
                                        <p:tav tm="0">
                                          <p:val>
                                            <p:fltVal val="90"/>
                                          </p:val>
                                        </p:tav>
                                        <p:tav tm="100000">
                                          <p:val>
                                            <p:fltVal val="0"/>
                                          </p:val>
                                        </p:tav>
                                      </p:tavLst>
                                    </p:anim>
                                    <p:animEffect transition="in" filter="fade">
                                      <p:cBhvr>
                                        <p:cTn id="10" dur="1000"/>
                                        <p:tgtEl>
                                          <p:spTgt spid="614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img0.liveinternet.ru/images/attach/c/4/82/556/82556314_1327092557_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 y="0"/>
            <a:ext cx="9192176" cy="64476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uk-UA" dirty="0" smtClean="0"/>
              <a:t>Смерть</a:t>
            </a:r>
            <a:endParaRPr lang="ru-RU" dirty="0"/>
          </a:p>
        </p:txBody>
      </p:sp>
      <p:sp>
        <p:nvSpPr>
          <p:cNvPr id="3" name="Объект 2"/>
          <p:cNvSpPr>
            <a:spLocks noGrp="1"/>
          </p:cNvSpPr>
          <p:nvPr>
            <p:ph idx="1"/>
          </p:nvPr>
        </p:nvSpPr>
        <p:spPr>
          <a:xfrm>
            <a:off x="457200" y="1600200"/>
            <a:ext cx="7499176" cy="4525963"/>
          </a:xfrm>
        </p:spPr>
        <p:txBody>
          <a:bodyPr>
            <a:normAutofit fontScale="70000" lnSpcReduction="20000"/>
          </a:bodyPr>
          <a:lstStyle/>
          <a:p>
            <a:r>
              <a:rPr lang="ru-RU" dirty="0"/>
              <a:t> На початку 30-х років складається той гарячковий, напружений темп роботи, що, власне, був характерний для Бальзака протягом багатьох років. Перший том "Людської комедії" вийшов у 1842 році, окрім нього,- ще низка повістей, роман "Втрачені ілюзії" та інші твори. Але все частіше він скаржиться на біль у серці, сильні головні болі. Фізичні й творчі сили його згасали. Шлюб з Ганською, яку він ідеалізував силою своєї багатої уяви, здавався йому тоді єдиним порятунком. Після одруження він знову сповнився райдужних сподівань на майбутнє. Однак його мріям не судилося здійснитися. Близько двох місяців бореться Бальзак зі смертю. Вісімнадцятого серпня його відвідав Віктор Гюго. Того ж вечора Оноре Бальзак помер. </a:t>
            </a:r>
          </a:p>
        </p:txBody>
      </p:sp>
    </p:spTree>
    <p:extLst>
      <p:ext uri="{BB962C8B-B14F-4D97-AF65-F5344CB8AC3E}">
        <p14:creationId xmlns:p14="http://schemas.microsoft.com/office/powerpoint/2010/main" val="127455919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672" y="620688"/>
            <a:ext cx="8229600" cy="1143000"/>
          </a:xfrm>
        </p:spPr>
        <p:txBody>
          <a:bodyPr>
            <a:normAutofit fontScale="90000"/>
          </a:bodyPr>
          <a:lstStyle/>
          <a:p>
            <a:r>
              <a:rPr lang="uk-UA" dirty="0" smtClean="0"/>
              <a:t>Макаренко Галина</a:t>
            </a:r>
            <a:br>
              <a:rPr lang="uk-UA" dirty="0" smtClean="0"/>
            </a:br>
            <a:r>
              <a:rPr lang="uk-UA" dirty="0" smtClean="0"/>
              <a:t>та</a:t>
            </a:r>
            <a:br>
              <a:rPr lang="uk-UA" dirty="0" smtClean="0"/>
            </a:br>
            <a:r>
              <a:rPr lang="uk-UA" dirty="0" smtClean="0"/>
              <a:t>Гнатюк Людмила</a:t>
            </a: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33959"/>
            <a:ext cx="33337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lit.1september.ru/2005/02/10.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flipH="1">
            <a:off x="29117" y="3111160"/>
            <a:ext cx="3174730" cy="374684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707904" y="4824215"/>
            <a:ext cx="5328592" cy="769441"/>
          </a:xfrm>
          <a:prstGeom prst="rect">
            <a:avLst/>
          </a:prstGeom>
        </p:spPr>
        <p:txBody>
          <a:bodyPr wrap="square">
            <a:spAutoFit/>
          </a:bodyPr>
          <a:lstStyle/>
          <a:p>
            <a:r>
              <a:rPr lang="ru-RU" sz="4400" dirty="0" smtClean="0"/>
              <a:t>Дякуємо </a:t>
            </a:r>
            <a:r>
              <a:rPr lang="ru-RU" sz="4400" dirty="0"/>
              <a:t>за увагу!!!</a:t>
            </a:r>
          </a:p>
        </p:txBody>
      </p:sp>
    </p:spTree>
    <p:extLst>
      <p:ext uri="{BB962C8B-B14F-4D97-AF65-F5344CB8AC3E}">
        <p14:creationId xmlns:p14="http://schemas.microsoft.com/office/powerpoint/2010/main" val="8833314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anim calcmode="lin" valueType="num">
                                      <p:cBhvr>
                                        <p:cTn id="8" dur="2000" fill="hold"/>
                                        <p:tgtEl>
                                          <p:spTgt spid="3077"/>
                                        </p:tgtEl>
                                        <p:attrNameLst>
                                          <p:attrName>ppt_w</p:attrName>
                                        </p:attrNameLst>
                                      </p:cBhvr>
                                      <p:tavLst>
                                        <p:tav tm="0" fmla="#ppt_w*sin(2.5*pi*$)">
                                          <p:val>
                                            <p:fltVal val="0"/>
                                          </p:val>
                                        </p:tav>
                                        <p:tav tm="100000">
                                          <p:val>
                                            <p:fltVal val="1"/>
                                          </p:val>
                                        </p:tav>
                                      </p:tavLst>
                                    </p:anim>
                                    <p:anim calcmode="lin" valueType="num">
                                      <p:cBhvr>
                                        <p:cTn id="9" dur="20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wipe(down)">
                                      <p:cBhvr>
                                        <p:cTn id="14" dur="580">
                                          <p:stCondLst>
                                            <p:cond delay="0"/>
                                          </p:stCondLst>
                                        </p:cTn>
                                        <p:tgtEl>
                                          <p:spTgt spid="3075"/>
                                        </p:tgtEl>
                                      </p:cBhvr>
                                    </p:animEffect>
                                    <p:anim calcmode="lin" valueType="num">
                                      <p:cBhvr>
                                        <p:cTn id="15"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5"/>
                                        </p:tgtEl>
                                      </p:cBhvr>
                                      <p:to x="100000" y="60000"/>
                                    </p:animScale>
                                    <p:animScale>
                                      <p:cBhvr>
                                        <p:cTn id="21" dur="166" decel="50000">
                                          <p:stCondLst>
                                            <p:cond delay="676"/>
                                          </p:stCondLst>
                                        </p:cTn>
                                        <p:tgtEl>
                                          <p:spTgt spid="3075"/>
                                        </p:tgtEl>
                                      </p:cBhvr>
                                      <p:to x="100000" y="100000"/>
                                    </p:animScale>
                                    <p:animScale>
                                      <p:cBhvr>
                                        <p:cTn id="22" dur="26">
                                          <p:stCondLst>
                                            <p:cond delay="1312"/>
                                          </p:stCondLst>
                                        </p:cTn>
                                        <p:tgtEl>
                                          <p:spTgt spid="3075"/>
                                        </p:tgtEl>
                                      </p:cBhvr>
                                      <p:to x="100000" y="80000"/>
                                    </p:animScale>
                                    <p:animScale>
                                      <p:cBhvr>
                                        <p:cTn id="23" dur="166" decel="50000">
                                          <p:stCondLst>
                                            <p:cond delay="1338"/>
                                          </p:stCondLst>
                                        </p:cTn>
                                        <p:tgtEl>
                                          <p:spTgt spid="3075"/>
                                        </p:tgtEl>
                                      </p:cBhvr>
                                      <p:to x="100000" y="100000"/>
                                    </p:animScale>
                                    <p:animScale>
                                      <p:cBhvr>
                                        <p:cTn id="24" dur="26">
                                          <p:stCondLst>
                                            <p:cond delay="1642"/>
                                          </p:stCondLst>
                                        </p:cTn>
                                        <p:tgtEl>
                                          <p:spTgt spid="3075"/>
                                        </p:tgtEl>
                                      </p:cBhvr>
                                      <p:to x="100000" y="90000"/>
                                    </p:animScale>
                                    <p:animScale>
                                      <p:cBhvr>
                                        <p:cTn id="25" dur="166" decel="50000">
                                          <p:stCondLst>
                                            <p:cond delay="1668"/>
                                          </p:stCondLst>
                                        </p:cTn>
                                        <p:tgtEl>
                                          <p:spTgt spid="3075"/>
                                        </p:tgtEl>
                                      </p:cBhvr>
                                      <p:to x="100000" y="100000"/>
                                    </p:animScale>
                                    <p:animScale>
                                      <p:cBhvr>
                                        <p:cTn id="26" dur="26">
                                          <p:stCondLst>
                                            <p:cond delay="1808"/>
                                          </p:stCondLst>
                                        </p:cTn>
                                        <p:tgtEl>
                                          <p:spTgt spid="3075"/>
                                        </p:tgtEl>
                                      </p:cBhvr>
                                      <p:to x="100000" y="95000"/>
                                    </p:animScale>
                                    <p:animScale>
                                      <p:cBhvr>
                                        <p:cTn id="27" dur="166" decel="50000">
                                          <p:stCondLst>
                                            <p:cond delay="1834"/>
                                          </p:stCondLst>
                                        </p:cTn>
                                        <p:tgtEl>
                                          <p:spTgt spid="307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766</TotalTime>
  <Words>1059</Words>
  <Application>Microsoft Office PowerPoint</Application>
  <PresentationFormat>Экран (4:3)</PresentationFormat>
  <Paragraphs>15</Paragraphs>
  <Slides>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Тема Office</vt:lpstr>
      <vt:lpstr>NewsPrint</vt:lpstr>
      <vt:lpstr>Оноре де Бальзак</vt:lpstr>
      <vt:lpstr>Презентация PowerPoint</vt:lpstr>
      <vt:lpstr>Ранні роки</vt:lpstr>
      <vt:lpstr> Кумедний «денді»</vt:lpstr>
      <vt:lpstr>"Людська комедія" </vt:lpstr>
      <vt:lpstr>Останнє кохання Бальзака</vt:lpstr>
      <vt:lpstr>Смерть</vt:lpstr>
      <vt:lpstr>Макаренко Галина та Гнатюк Людмила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Оноре де Бальзак</dc:title>
  <dc:creator>Galichka</dc:creator>
  <cp:lastModifiedBy>Galichka</cp:lastModifiedBy>
  <cp:revision>12</cp:revision>
  <dcterms:created xsi:type="dcterms:W3CDTF">2012-10-04T19:59:34Z</dcterms:created>
  <dcterms:modified xsi:type="dcterms:W3CDTF">2012-10-05T20:23:46Z</dcterms:modified>
</cp:coreProperties>
</file>