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737" r:id="rId2"/>
  </p:sldMasterIdLst>
  <p:sldIdLst>
    <p:sldId id="257" r:id="rId3"/>
    <p:sldId id="261" r:id="rId4"/>
    <p:sldId id="256" r:id="rId5"/>
    <p:sldId id="258" r:id="rId6"/>
    <p:sldId id="271" r:id="rId7"/>
    <p:sldId id="276" r:id="rId8"/>
    <p:sldId id="275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70" r:id="rId20"/>
    <p:sldId id="272" r:id="rId21"/>
    <p:sldId id="274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33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8" autoAdjust="0"/>
  </p:normalViewPr>
  <p:slideViewPr>
    <p:cSldViewPr>
      <p:cViewPr>
        <p:scale>
          <a:sx n="66" d="100"/>
          <a:sy n="66" d="100"/>
        </p:scale>
        <p:origin x="-1284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FF3358-EF27-487D-BAF2-27C1C8C21ED8}" type="doc">
      <dgm:prSet loTypeId="urn:microsoft.com/office/officeart/2005/8/layout/radial1" loCatId="relationship" qsTypeId="urn:microsoft.com/office/officeart/2005/8/quickstyle/simple3" qsCatId="simple" csTypeId="urn:microsoft.com/office/officeart/2005/8/colors/accent4_2" csCatId="accent4" phldr="1"/>
      <dgm:spPr/>
    </dgm:pt>
    <dgm:pt modelId="{050ADC99-540E-45E8-A87E-FC5000895FD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smtClean="0">
              <a:ln/>
              <a:effectLst/>
              <a:latin typeface="Arial" pitchFamily="34" charset="0"/>
              <a:ea typeface="Times New Roman" pitchFamily="18" charset="0"/>
            </a:rPr>
            <a:t>ОМАР </a:t>
          </a:r>
          <a:endParaRPr kumimoji="0" lang="ru-RU" b="1" i="0" u="none" strike="noStrike" cap="none" normalizeH="0" baseline="0" smtClean="0">
            <a:ln/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smtClean="0">
              <a:ln/>
              <a:effectLst/>
              <a:latin typeface="Arial" pitchFamily="34" charset="0"/>
              <a:ea typeface="Times New Roman" pitchFamily="18" charset="0"/>
            </a:rPr>
            <a:t>ХАЙЯМ</a:t>
          </a:r>
          <a:endParaRPr kumimoji="0" lang="uk-UA" b="1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3EDA18B5-F115-4233-AC0D-A9C8A59013EA}" type="parTrans" cxnId="{9D5B844A-5BDA-42F5-9579-38F0438C4FC1}">
      <dgm:prSet/>
      <dgm:spPr/>
      <dgm:t>
        <a:bodyPr/>
        <a:lstStyle/>
        <a:p>
          <a:endParaRPr lang="ru-RU"/>
        </a:p>
      </dgm:t>
    </dgm:pt>
    <dgm:pt modelId="{15621FCF-4A94-455A-A16D-7E49251F0431}" type="sibTrans" cxnId="{9D5B844A-5BDA-42F5-9579-38F0438C4FC1}">
      <dgm:prSet/>
      <dgm:spPr/>
      <dgm:t>
        <a:bodyPr/>
        <a:lstStyle/>
        <a:p>
          <a:endParaRPr lang="ru-RU"/>
        </a:p>
      </dgm:t>
    </dgm:pt>
    <dgm:pt modelId="{6474433B-6E8D-4506-A6E0-ECAC3B5E1ADF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Первинніше сущого всього – любов</a:t>
          </a:r>
          <a:endParaRPr kumimoji="0" lang="ru-RU" sz="1800" b="1" i="0" u="none" strike="noStrike" cap="none" normalizeH="0" baseline="0" dirty="0" smtClean="0">
            <a:ln/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600" b="1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B011E53A-8DF1-4D11-9129-D0CE944A5319}" type="parTrans" cxnId="{19DA86B3-05E9-48C7-9720-475A7B3C375F}">
      <dgm:prSet/>
      <dgm:spPr/>
      <dgm:t>
        <a:bodyPr/>
        <a:lstStyle/>
        <a:p>
          <a:endParaRPr lang="ru-RU"/>
        </a:p>
      </dgm:t>
    </dgm:pt>
    <dgm:pt modelId="{38FAA9AB-BE9E-4A47-B965-88A2D30AC58A}" type="sibTrans" cxnId="{19DA86B3-05E9-48C7-9720-475A7B3C375F}">
      <dgm:prSet/>
      <dgm:spPr/>
      <dgm:t>
        <a:bodyPr/>
        <a:lstStyle/>
        <a:p>
          <a:endParaRPr lang="ru-RU"/>
        </a:p>
      </dgm:t>
    </dgm:pt>
    <dgm:pt modelId="{DC6E9105-C0EE-4833-8F39-82609ED50A9B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6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Хочу весь свій розум  присвятити науці на користь людям </a:t>
          </a:r>
          <a:endParaRPr kumimoji="0" lang="ru-RU" sz="1600" b="0" i="0" u="none" strike="noStrike" cap="none" normalizeH="0" baseline="0" dirty="0" smtClean="0">
            <a:ln/>
            <a:effectLst/>
            <a:latin typeface="Times New Roman" pitchFamily="18" charset="0"/>
            <a:cs typeface="Times New Roman" pitchFamily="18" charset="0"/>
          </a:endParaRPr>
        </a:p>
      </dgm:t>
    </dgm:pt>
    <dgm:pt modelId="{9D83D0D9-3203-424E-AF96-35AF3B28BAA7}" type="parTrans" cxnId="{9EA698A2-5C5B-4D23-B91A-5424EEF5D1C6}">
      <dgm:prSet/>
      <dgm:spPr/>
      <dgm:t>
        <a:bodyPr/>
        <a:lstStyle/>
        <a:p>
          <a:endParaRPr lang="ru-RU"/>
        </a:p>
      </dgm:t>
    </dgm:pt>
    <dgm:pt modelId="{50AB3B39-65CC-49B4-A6A2-9DBE53845D89}" type="sibTrans" cxnId="{9EA698A2-5C5B-4D23-B91A-5424EEF5D1C6}">
      <dgm:prSet/>
      <dgm:spPr/>
      <dgm:t>
        <a:bodyPr/>
        <a:lstStyle/>
        <a:p>
          <a:endParaRPr lang="ru-RU"/>
        </a:p>
      </dgm:t>
    </dgm:pt>
    <dgm:pt modelId="{D9571590-EB7B-4B0C-883D-2197006FA1EC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Б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оюсь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неправедно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прожити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землі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6647D79-707A-4692-85A4-D994011A819A}" type="parTrans" cxnId="{87420AEA-0765-468D-9F77-03874D04158F}">
      <dgm:prSet/>
      <dgm:spPr/>
      <dgm:t>
        <a:bodyPr/>
        <a:lstStyle/>
        <a:p>
          <a:endParaRPr lang="ru-RU"/>
        </a:p>
      </dgm:t>
    </dgm:pt>
    <dgm:pt modelId="{5ED2B346-EF70-4171-8B9E-65655E4F2324}" type="sibTrans" cxnId="{87420AEA-0765-468D-9F77-03874D04158F}">
      <dgm:prSet/>
      <dgm:spPr/>
      <dgm:t>
        <a:bodyPr/>
        <a:lstStyle/>
        <a:p>
          <a:endParaRPr lang="ru-RU"/>
        </a:p>
      </dgm:t>
    </dgm:pt>
    <dgm:pt modelId="{93C25C8A-0B71-4CDA-95B8-C2FFC785DEA4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Живи хвилинами, бо в тебе їх так мало!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9536844-1CFE-4F69-A935-5EAACAA1179E}" type="parTrans" cxnId="{6E7B175E-4614-4E26-80B8-60D3019E638D}">
      <dgm:prSet/>
      <dgm:spPr/>
      <dgm:t>
        <a:bodyPr/>
        <a:lstStyle/>
        <a:p>
          <a:endParaRPr lang="ru-RU"/>
        </a:p>
      </dgm:t>
    </dgm:pt>
    <dgm:pt modelId="{2773B0A1-DF0B-48B5-9A56-7C7B315B2E81}" type="sibTrans" cxnId="{6E7B175E-4614-4E26-80B8-60D3019E638D}">
      <dgm:prSet/>
      <dgm:spPr/>
      <dgm:t>
        <a:bodyPr/>
        <a:lstStyle/>
        <a:p>
          <a:endParaRPr lang="ru-RU"/>
        </a:p>
      </dgm:t>
    </dgm:pt>
    <dgm:pt modelId="{5DDA7CEA-9311-41DB-8A7B-F777A881235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uk-UA" sz="1800" i="0" dirty="0" smtClean="0">
              <a:latin typeface="Times New Roman" pitchFamily="18" charset="0"/>
              <a:cs typeface="Times New Roman" pitchFamily="18" charset="0"/>
            </a:rPr>
            <a:t>Щасливий тільки той, </a:t>
          </a:r>
        </a:p>
        <a:p>
          <a:pPr>
            <a:lnSpc>
              <a:spcPct val="100000"/>
            </a:lnSpc>
          </a:pPr>
          <a:r>
            <a:rPr lang="uk-UA" sz="1800" i="0" dirty="0" smtClean="0">
              <a:latin typeface="Times New Roman" pitchFamily="18" charset="0"/>
              <a:cs typeface="Times New Roman" pitchFamily="18" charset="0"/>
            </a:rPr>
            <a:t>з ким поруч мила</a:t>
          </a:r>
          <a:endParaRPr lang="ru-RU" sz="1800" i="0" dirty="0">
            <a:latin typeface="Times New Roman" pitchFamily="18" charset="0"/>
            <a:cs typeface="Times New Roman" pitchFamily="18" charset="0"/>
          </a:endParaRPr>
        </a:p>
      </dgm:t>
    </dgm:pt>
    <dgm:pt modelId="{3399C68B-C2A2-4F19-9E5C-14F1528BDCD1}" type="parTrans" cxnId="{28EFF9D2-8D82-4A6E-91DC-40ABB0F188F9}">
      <dgm:prSet/>
      <dgm:spPr/>
      <dgm:t>
        <a:bodyPr/>
        <a:lstStyle/>
        <a:p>
          <a:endParaRPr lang="ru-RU"/>
        </a:p>
      </dgm:t>
    </dgm:pt>
    <dgm:pt modelId="{9CBA9A2F-0976-4575-B311-45F772DE4501}" type="sibTrans" cxnId="{28EFF9D2-8D82-4A6E-91DC-40ABB0F188F9}">
      <dgm:prSet/>
      <dgm:spPr/>
      <dgm:t>
        <a:bodyPr/>
        <a:lstStyle/>
        <a:p>
          <a:endParaRPr lang="ru-RU"/>
        </a:p>
      </dgm:t>
    </dgm:pt>
    <dgm:pt modelId="{CADEB792-BAC6-4F52-9571-37623B2981EB}">
      <dgm:prSet custT="1"/>
      <dgm:spPr/>
      <dgm:t>
        <a:bodyPr/>
        <a:lstStyle/>
        <a:p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Ніщо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вічне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тут: ми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підемо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так само,</a:t>
          </a:r>
          <a:br>
            <a:rPr lang="ru-RU" sz="16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як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пішли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прийдуть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нас.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B9512B7-DB88-4B97-8B62-DFA14AC4452D}" type="parTrans" cxnId="{588430B6-DE49-4BAD-B46A-7ED4EC26F0CA}">
      <dgm:prSet/>
      <dgm:spPr/>
      <dgm:t>
        <a:bodyPr/>
        <a:lstStyle/>
        <a:p>
          <a:endParaRPr lang="ru-RU"/>
        </a:p>
      </dgm:t>
    </dgm:pt>
    <dgm:pt modelId="{46FC4D5A-2638-4543-8726-309A5E94D36A}" type="sibTrans" cxnId="{588430B6-DE49-4BAD-B46A-7ED4EC26F0CA}">
      <dgm:prSet/>
      <dgm:spPr/>
      <dgm:t>
        <a:bodyPr/>
        <a:lstStyle/>
        <a:p>
          <a:endParaRPr lang="ru-RU"/>
        </a:p>
      </dgm:t>
    </dgm:pt>
    <dgm:pt modelId="{CD116E13-46B6-44C5-91E4-325761AFC306}" type="pres">
      <dgm:prSet presAssocID="{A5FF3358-EF27-487D-BAF2-27C1C8C21ED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9980262-D390-4D15-8DC8-FD6342C2B7E7}" type="pres">
      <dgm:prSet presAssocID="{050ADC99-540E-45E8-A87E-FC5000895FDA}" presName="centerShape" presStyleLbl="node0" presStyleIdx="0" presStyleCnt="1"/>
      <dgm:spPr/>
      <dgm:t>
        <a:bodyPr/>
        <a:lstStyle/>
        <a:p>
          <a:endParaRPr lang="ru-RU"/>
        </a:p>
      </dgm:t>
    </dgm:pt>
    <dgm:pt modelId="{ECA0569C-7645-4C41-8C6C-20F368E1A798}" type="pres">
      <dgm:prSet presAssocID="{3399C68B-C2A2-4F19-9E5C-14F1528BDCD1}" presName="Name9" presStyleLbl="parChTrans1D2" presStyleIdx="0" presStyleCnt="6"/>
      <dgm:spPr/>
      <dgm:t>
        <a:bodyPr/>
        <a:lstStyle/>
        <a:p>
          <a:endParaRPr lang="ru-RU"/>
        </a:p>
      </dgm:t>
    </dgm:pt>
    <dgm:pt modelId="{1EE00752-69FF-46EB-A6A9-700CB167F680}" type="pres">
      <dgm:prSet presAssocID="{3399C68B-C2A2-4F19-9E5C-14F1528BDCD1}" presName="connTx" presStyleLbl="parChTrans1D2" presStyleIdx="0" presStyleCnt="6"/>
      <dgm:spPr/>
      <dgm:t>
        <a:bodyPr/>
        <a:lstStyle/>
        <a:p>
          <a:endParaRPr lang="ru-RU"/>
        </a:p>
      </dgm:t>
    </dgm:pt>
    <dgm:pt modelId="{7D996FF7-D1D8-4391-8372-2CC27010F44D}" type="pres">
      <dgm:prSet presAssocID="{5DDA7CEA-9311-41DB-8A7B-F777A8812357}" presName="node" presStyleLbl="node1" presStyleIdx="0" presStyleCnt="6" custScaleX="163636" custRadScaleRad="95277" custRadScaleInc="522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FD7F50-D6AA-4468-87FD-35360461DAB6}" type="pres">
      <dgm:prSet presAssocID="{B011E53A-8DF1-4D11-9129-D0CE944A5319}" presName="Name9" presStyleLbl="parChTrans1D2" presStyleIdx="1" presStyleCnt="6"/>
      <dgm:spPr/>
      <dgm:t>
        <a:bodyPr/>
        <a:lstStyle/>
        <a:p>
          <a:endParaRPr lang="ru-RU"/>
        </a:p>
      </dgm:t>
    </dgm:pt>
    <dgm:pt modelId="{12872795-F225-4BE0-86F0-865E3283072C}" type="pres">
      <dgm:prSet presAssocID="{B011E53A-8DF1-4D11-9129-D0CE944A5319}" presName="connTx" presStyleLbl="parChTrans1D2" presStyleIdx="1" presStyleCnt="6"/>
      <dgm:spPr/>
      <dgm:t>
        <a:bodyPr/>
        <a:lstStyle/>
        <a:p>
          <a:endParaRPr lang="ru-RU"/>
        </a:p>
      </dgm:t>
    </dgm:pt>
    <dgm:pt modelId="{452944C3-5CB7-46AB-9B4C-6D5672EC16AE}" type="pres">
      <dgm:prSet presAssocID="{6474433B-6E8D-4506-A6E0-ECAC3B5E1ADF}" presName="node" presStyleLbl="node1" presStyleIdx="1" presStyleCnt="6" custScaleX="181366" custRadScaleRad="131358" custRadScaleInc="70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C02F68-706F-4F89-AFD2-ED3AE19AFF66}" type="pres">
      <dgm:prSet presAssocID="{9D83D0D9-3203-424E-AF96-35AF3B28BAA7}" presName="Name9" presStyleLbl="parChTrans1D2" presStyleIdx="2" presStyleCnt="6"/>
      <dgm:spPr/>
      <dgm:t>
        <a:bodyPr/>
        <a:lstStyle/>
        <a:p>
          <a:endParaRPr lang="ru-RU"/>
        </a:p>
      </dgm:t>
    </dgm:pt>
    <dgm:pt modelId="{A06C9679-64BD-48AD-9696-122BDEC8AA38}" type="pres">
      <dgm:prSet presAssocID="{9D83D0D9-3203-424E-AF96-35AF3B28BAA7}" presName="connTx" presStyleLbl="parChTrans1D2" presStyleIdx="2" presStyleCnt="6"/>
      <dgm:spPr/>
      <dgm:t>
        <a:bodyPr/>
        <a:lstStyle/>
        <a:p>
          <a:endParaRPr lang="ru-RU"/>
        </a:p>
      </dgm:t>
    </dgm:pt>
    <dgm:pt modelId="{ED10F69F-6F55-4C30-B50D-B41448634429}" type="pres">
      <dgm:prSet presAssocID="{DC6E9105-C0EE-4833-8F39-82609ED50A9B}" presName="node" presStyleLbl="node1" presStyleIdx="2" presStyleCnt="6" custScaleX="166531" custScaleY="90087" custRadScaleRad="141095" custRadScaleInc="-15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3645A-ECB2-4958-AC20-F6BC98F66298}" type="pres">
      <dgm:prSet presAssocID="{56647D79-707A-4692-85A4-D994011A819A}" presName="Name9" presStyleLbl="parChTrans1D2" presStyleIdx="3" presStyleCnt="6"/>
      <dgm:spPr/>
      <dgm:t>
        <a:bodyPr/>
        <a:lstStyle/>
        <a:p>
          <a:endParaRPr lang="ru-RU"/>
        </a:p>
      </dgm:t>
    </dgm:pt>
    <dgm:pt modelId="{A4C68E2F-D55E-4697-BC72-828B8FE3F99E}" type="pres">
      <dgm:prSet presAssocID="{56647D79-707A-4692-85A4-D994011A819A}" presName="connTx" presStyleLbl="parChTrans1D2" presStyleIdx="3" presStyleCnt="6"/>
      <dgm:spPr/>
      <dgm:t>
        <a:bodyPr/>
        <a:lstStyle/>
        <a:p>
          <a:endParaRPr lang="ru-RU"/>
        </a:p>
      </dgm:t>
    </dgm:pt>
    <dgm:pt modelId="{3E5C03CF-B363-401C-B705-82C0345CF111}" type="pres">
      <dgm:prSet presAssocID="{D9571590-EB7B-4B0C-883D-2197006FA1EC}" presName="node" presStyleLbl="node1" presStyleIdx="3" presStyleCnt="6" custScaleX="163967" custRadScaleRad="92046" custRadScaleInc="8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B8538-EA9C-4534-8DA2-6886E82B0049}" type="pres">
      <dgm:prSet presAssocID="{EB9512B7-DB88-4B97-8B62-DFA14AC4452D}" presName="Name9" presStyleLbl="parChTrans1D2" presStyleIdx="4" presStyleCnt="6"/>
      <dgm:spPr/>
      <dgm:t>
        <a:bodyPr/>
        <a:lstStyle/>
        <a:p>
          <a:endParaRPr lang="ru-RU"/>
        </a:p>
      </dgm:t>
    </dgm:pt>
    <dgm:pt modelId="{D61B16AD-9413-4EB3-A446-4149B2FDABC2}" type="pres">
      <dgm:prSet presAssocID="{EB9512B7-DB88-4B97-8B62-DFA14AC4452D}" presName="connTx" presStyleLbl="parChTrans1D2" presStyleIdx="4" presStyleCnt="6"/>
      <dgm:spPr/>
      <dgm:t>
        <a:bodyPr/>
        <a:lstStyle/>
        <a:p>
          <a:endParaRPr lang="ru-RU"/>
        </a:p>
      </dgm:t>
    </dgm:pt>
    <dgm:pt modelId="{13931894-6CCA-4364-A0AA-AC673EDEB671}" type="pres">
      <dgm:prSet presAssocID="{CADEB792-BAC6-4F52-9571-37623B2981EB}" presName="node" presStyleLbl="node1" presStyleIdx="4" presStyleCnt="6" custScaleX="172215" custRadScaleRad="118583" custRadScaleInc="41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93ECD-3872-461F-AE42-BE7139A7E95E}" type="pres">
      <dgm:prSet presAssocID="{D9536844-1CFE-4F69-A935-5EAACAA1179E}" presName="Name9" presStyleLbl="parChTrans1D2" presStyleIdx="5" presStyleCnt="6"/>
      <dgm:spPr/>
      <dgm:t>
        <a:bodyPr/>
        <a:lstStyle/>
        <a:p>
          <a:endParaRPr lang="ru-RU"/>
        </a:p>
      </dgm:t>
    </dgm:pt>
    <dgm:pt modelId="{4E17F0FE-1CE7-4976-BF32-8E40798637C5}" type="pres">
      <dgm:prSet presAssocID="{D9536844-1CFE-4F69-A935-5EAACAA1179E}" presName="connTx" presStyleLbl="parChTrans1D2" presStyleIdx="5" presStyleCnt="6"/>
      <dgm:spPr/>
      <dgm:t>
        <a:bodyPr/>
        <a:lstStyle/>
        <a:p>
          <a:endParaRPr lang="ru-RU"/>
        </a:p>
      </dgm:t>
    </dgm:pt>
    <dgm:pt modelId="{7CC091D9-FCC3-4C51-BA83-7FF96556B2CD}" type="pres">
      <dgm:prSet presAssocID="{93C25C8A-0B71-4CDA-95B8-C2FFC785DEA4}" presName="node" presStyleLbl="node1" presStyleIdx="5" presStyleCnt="6" custScaleX="173969" custRadScaleRad="117629" custRadScaleInc="-194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730A04-0E76-4428-90BB-D297B45BA2E2}" type="presOf" srcId="{CADEB792-BAC6-4F52-9571-37623B2981EB}" destId="{13931894-6CCA-4364-A0AA-AC673EDEB671}" srcOrd="0" destOrd="0" presId="urn:microsoft.com/office/officeart/2005/8/layout/radial1"/>
    <dgm:cxn modelId="{EB4396F2-9A0A-4748-8A98-565F02ECED27}" type="presOf" srcId="{EB9512B7-DB88-4B97-8B62-DFA14AC4452D}" destId="{98EB8538-EA9C-4534-8DA2-6886E82B0049}" srcOrd="0" destOrd="0" presId="urn:microsoft.com/office/officeart/2005/8/layout/radial1"/>
    <dgm:cxn modelId="{28D538F7-FF5C-4DA4-A23F-9844CDB64E0B}" type="presOf" srcId="{56647D79-707A-4692-85A4-D994011A819A}" destId="{AFB3645A-ECB2-4958-AC20-F6BC98F66298}" srcOrd="0" destOrd="0" presId="urn:microsoft.com/office/officeart/2005/8/layout/radial1"/>
    <dgm:cxn modelId="{9D5B844A-5BDA-42F5-9579-38F0438C4FC1}" srcId="{A5FF3358-EF27-487D-BAF2-27C1C8C21ED8}" destId="{050ADC99-540E-45E8-A87E-FC5000895FDA}" srcOrd="0" destOrd="0" parTransId="{3EDA18B5-F115-4233-AC0D-A9C8A59013EA}" sibTransId="{15621FCF-4A94-455A-A16D-7E49251F0431}"/>
    <dgm:cxn modelId="{588430B6-DE49-4BAD-B46A-7ED4EC26F0CA}" srcId="{050ADC99-540E-45E8-A87E-FC5000895FDA}" destId="{CADEB792-BAC6-4F52-9571-37623B2981EB}" srcOrd="4" destOrd="0" parTransId="{EB9512B7-DB88-4B97-8B62-DFA14AC4452D}" sibTransId="{46FC4D5A-2638-4543-8726-309A5E94D36A}"/>
    <dgm:cxn modelId="{3040194D-FF2C-4AC0-8948-36A0C22AEF95}" type="presOf" srcId="{B011E53A-8DF1-4D11-9129-D0CE944A5319}" destId="{12872795-F225-4BE0-86F0-865E3283072C}" srcOrd="1" destOrd="0" presId="urn:microsoft.com/office/officeart/2005/8/layout/radial1"/>
    <dgm:cxn modelId="{5BF74D34-8479-4F31-A07E-B3E8C9FA2B5B}" type="presOf" srcId="{9D83D0D9-3203-424E-AF96-35AF3B28BAA7}" destId="{3CC02F68-706F-4F89-AFD2-ED3AE19AFF66}" srcOrd="0" destOrd="0" presId="urn:microsoft.com/office/officeart/2005/8/layout/radial1"/>
    <dgm:cxn modelId="{7F8D2BAC-624A-4DAA-9609-BEC5AF1D8F30}" type="presOf" srcId="{A5FF3358-EF27-487D-BAF2-27C1C8C21ED8}" destId="{CD116E13-46B6-44C5-91E4-325761AFC306}" srcOrd="0" destOrd="0" presId="urn:microsoft.com/office/officeart/2005/8/layout/radial1"/>
    <dgm:cxn modelId="{6E7B175E-4614-4E26-80B8-60D3019E638D}" srcId="{050ADC99-540E-45E8-A87E-FC5000895FDA}" destId="{93C25C8A-0B71-4CDA-95B8-C2FFC785DEA4}" srcOrd="5" destOrd="0" parTransId="{D9536844-1CFE-4F69-A935-5EAACAA1179E}" sibTransId="{2773B0A1-DF0B-48B5-9A56-7C7B315B2E81}"/>
    <dgm:cxn modelId="{19DA86B3-05E9-48C7-9720-475A7B3C375F}" srcId="{050ADC99-540E-45E8-A87E-FC5000895FDA}" destId="{6474433B-6E8D-4506-A6E0-ECAC3B5E1ADF}" srcOrd="1" destOrd="0" parTransId="{B011E53A-8DF1-4D11-9129-D0CE944A5319}" sibTransId="{38FAA9AB-BE9E-4A47-B965-88A2D30AC58A}"/>
    <dgm:cxn modelId="{8909FC1D-3DA4-4E3D-920B-63549D51AA8F}" type="presOf" srcId="{3399C68B-C2A2-4F19-9E5C-14F1528BDCD1}" destId="{ECA0569C-7645-4C41-8C6C-20F368E1A798}" srcOrd="0" destOrd="0" presId="urn:microsoft.com/office/officeart/2005/8/layout/radial1"/>
    <dgm:cxn modelId="{969B0E38-B6F9-4B59-B49D-7A8E65989A36}" type="presOf" srcId="{D9536844-1CFE-4F69-A935-5EAACAA1179E}" destId="{4E17F0FE-1CE7-4976-BF32-8E40798637C5}" srcOrd="1" destOrd="0" presId="urn:microsoft.com/office/officeart/2005/8/layout/radial1"/>
    <dgm:cxn modelId="{87420AEA-0765-468D-9F77-03874D04158F}" srcId="{050ADC99-540E-45E8-A87E-FC5000895FDA}" destId="{D9571590-EB7B-4B0C-883D-2197006FA1EC}" srcOrd="3" destOrd="0" parTransId="{56647D79-707A-4692-85A4-D994011A819A}" sibTransId="{5ED2B346-EF70-4171-8B9E-65655E4F2324}"/>
    <dgm:cxn modelId="{9EA698A2-5C5B-4D23-B91A-5424EEF5D1C6}" srcId="{050ADC99-540E-45E8-A87E-FC5000895FDA}" destId="{DC6E9105-C0EE-4833-8F39-82609ED50A9B}" srcOrd="2" destOrd="0" parTransId="{9D83D0D9-3203-424E-AF96-35AF3B28BAA7}" sibTransId="{50AB3B39-65CC-49B4-A6A2-9DBE53845D89}"/>
    <dgm:cxn modelId="{C6C60DB1-D289-4D4A-AFA3-C6024C9266E9}" type="presOf" srcId="{6474433B-6E8D-4506-A6E0-ECAC3B5E1ADF}" destId="{452944C3-5CB7-46AB-9B4C-6D5672EC16AE}" srcOrd="0" destOrd="0" presId="urn:microsoft.com/office/officeart/2005/8/layout/radial1"/>
    <dgm:cxn modelId="{DC4A44F6-BF7C-4C13-B890-0AAE572094B5}" type="presOf" srcId="{5DDA7CEA-9311-41DB-8A7B-F777A8812357}" destId="{7D996FF7-D1D8-4391-8372-2CC27010F44D}" srcOrd="0" destOrd="0" presId="urn:microsoft.com/office/officeart/2005/8/layout/radial1"/>
    <dgm:cxn modelId="{3576328A-695C-4DD9-AC98-066523705CB2}" type="presOf" srcId="{56647D79-707A-4692-85A4-D994011A819A}" destId="{A4C68E2F-D55E-4697-BC72-828B8FE3F99E}" srcOrd="1" destOrd="0" presId="urn:microsoft.com/office/officeart/2005/8/layout/radial1"/>
    <dgm:cxn modelId="{28EFF9D2-8D82-4A6E-91DC-40ABB0F188F9}" srcId="{050ADC99-540E-45E8-A87E-FC5000895FDA}" destId="{5DDA7CEA-9311-41DB-8A7B-F777A8812357}" srcOrd="0" destOrd="0" parTransId="{3399C68B-C2A2-4F19-9E5C-14F1528BDCD1}" sibTransId="{9CBA9A2F-0976-4575-B311-45F772DE4501}"/>
    <dgm:cxn modelId="{F089083E-9F8E-4925-B9E1-899AE551EE65}" type="presOf" srcId="{EB9512B7-DB88-4B97-8B62-DFA14AC4452D}" destId="{D61B16AD-9413-4EB3-A446-4149B2FDABC2}" srcOrd="1" destOrd="0" presId="urn:microsoft.com/office/officeart/2005/8/layout/radial1"/>
    <dgm:cxn modelId="{3FC0EAE8-D738-46CA-9FF8-10B081532A6A}" type="presOf" srcId="{9D83D0D9-3203-424E-AF96-35AF3B28BAA7}" destId="{A06C9679-64BD-48AD-9696-122BDEC8AA38}" srcOrd="1" destOrd="0" presId="urn:microsoft.com/office/officeart/2005/8/layout/radial1"/>
    <dgm:cxn modelId="{26541B75-E93A-41ED-91BB-EA967CAB80A3}" type="presOf" srcId="{D9536844-1CFE-4F69-A935-5EAACAA1179E}" destId="{4AA93ECD-3872-461F-AE42-BE7139A7E95E}" srcOrd="0" destOrd="0" presId="urn:microsoft.com/office/officeart/2005/8/layout/radial1"/>
    <dgm:cxn modelId="{7FEE64A2-E588-4285-8D8B-D109DBDA94BC}" type="presOf" srcId="{B011E53A-8DF1-4D11-9129-D0CE944A5319}" destId="{4CFD7F50-D6AA-4468-87FD-35360461DAB6}" srcOrd="0" destOrd="0" presId="urn:microsoft.com/office/officeart/2005/8/layout/radial1"/>
    <dgm:cxn modelId="{9903B3E0-70F1-4050-AE33-9E7D066F6E43}" type="presOf" srcId="{D9571590-EB7B-4B0C-883D-2197006FA1EC}" destId="{3E5C03CF-B363-401C-B705-82C0345CF111}" srcOrd="0" destOrd="0" presId="urn:microsoft.com/office/officeart/2005/8/layout/radial1"/>
    <dgm:cxn modelId="{F38E4140-6FBC-484B-9629-DE3B9AF2B4C9}" type="presOf" srcId="{3399C68B-C2A2-4F19-9E5C-14F1528BDCD1}" destId="{1EE00752-69FF-46EB-A6A9-700CB167F680}" srcOrd="1" destOrd="0" presId="urn:microsoft.com/office/officeart/2005/8/layout/radial1"/>
    <dgm:cxn modelId="{8BCF10CD-D2B1-40E2-85AA-372C1471D1D3}" type="presOf" srcId="{93C25C8A-0B71-4CDA-95B8-C2FFC785DEA4}" destId="{7CC091D9-FCC3-4C51-BA83-7FF96556B2CD}" srcOrd="0" destOrd="0" presId="urn:microsoft.com/office/officeart/2005/8/layout/radial1"/>
    <dgm:cxn modelId="{B0C712CB-12CA-40A7-8B1C-311C2260EB59}" type="presOf" srcId="{DC6E9105-C0EE-4833-8F39-82609ED50A9B}" destId="{ED10F69F-6F55-4C30-B50D-B41448634429}" srcOrd="0" destOrd="0" presId="urn:microsoft.com/office/officeart/2005/8/layout/radial1"/>
    <dgm:cxn modelId="{26118384-8B3B-47DE-BBBD-00B1A068DD5E}" type="presOf" srcId="{050ADC99-540E-45E8-A87E-FC5000895FDA}" destId="{C9980262-D390-4D15-8DC8-FD6342C2B7E7}" srcOrd="0" destOrd="0" presId="urn:microsoft.com/office/officeart/2005/8/layout/radial1"/>
    <dgm:cxn modelId="{B83B91BB-7EC8-434C-A29D-7DB8EB170DA3}" type="presParOf" srcId="{CD116E13-46B6-44C5-91E4-325761AFC306}" destId="{C9980262-D390-4D15-8DC8-FD6342C2B7E7}" srcOrd="0" destOrd="0" presId="urn:microsoft.com/office/officeart/2005/8/layout/radial1"/>
    <dgm:cxn modelId="{61AAF4F1-B8E2-4C31-9429-FB74FE6E30F3}" type="presParOf" srcId="{CD116E13-46B6-44C5-91E4-325761AFC306}" destId="{ECA0569C-7645-4C41-8C6C-20F368E1A798}" srcOrd="1" destOrd="0" presId="urn:microsoft.com/office/officeart/2005/8/layout/radial1"/>
    <dgm:cxn modelId="{C30FE91C-2A4A-4412-AB2A-71D99F59A937}" type="presParOf" srcId="{ECA0569C-7645-4C41-8C6C-20F368E1A798}" destId="{1EE00752-69FF-46EB-A6A9-700CB167F680}" srcOrd="0" destOrd="0" presId="urn:microsoft.com/office/officeart/2005/8/layout/radial1"/>
    <dgm:cxn modelId="{5712A5AE-DFC8-4AE6-BECE-B82A4963BF15}" type="presParOf" srcId="{CD116E13-46B6-44C5-91E4-325761AFC306}" destId="{7D996FF7-D1D8-4391-8372-2CC27010F44D}" srcOrd="2" destOrd="0" presId="urn:microsoft.com/office/officeart/2005/8/layout/radial1"/>
    <dgm:cxn modelId="{0BFC3894-6A5B-4BEF-A779-666D24105E4A}" type="presParOf" srcId="{CD116E13-46B6-44C5-91E4-325761AFC306}" destId="{4CFD7F50-D6AA-4468-87FD-35360461DAB6}" srcOrd="3" destOrd="0" presId="urn:microsoft.com/office/officeart/2005/8/layout/radial1"/>
    <dgm:cxn modelId="{D408E3A7-D06F-4349-8CAB-BF680E8FF0F2}" type="presParOf" srcId="{4CFD7F50-D6AA-4468-87FD-35360461DAB6}" destId="{12872795-F225-4BE0-86F0-865E3283072C}" srcOrd="0" destOrd="0" presId="urn:microsoft.com/office/officeart/2005/8/layout/radial1"/>
    <dgm:cxn modelId="{4CB610F9-07D6-4583-B48C-F5F7B1724F9D}" type="presParOf" srcId="{CD116E13-46B6-44C5-91E4-325761AFC306}" destId="{452944C3-5CB7-46AB-9B4C-6D5672EC16AE}" srcOrd="4" destOrd="0" presId="urn:microsoft.com/office/officeart/2005/8/layout/radial1"/>
    <dgm:cxn modelId="{CB633EA0-B56D-45E1-AA01-BCD4A13CCA03}" type="presParOf" srcId="{CD116E13-46B6-44C5-91E4-325761AFC306}" destId="{3CC02F68-706F-4F89-AFD2-ED3AE19AFF66}" srcOrd="5" destOrd="0" presId="urn:microsoft.com/office/officeart/2005/8/layout/radial1"/>
    <dgm:cxn modelId="{D762098D-F720-4146-A471-2361451D93BF}" type="presParOf" srcId="{3CC02F68-706F-4F89-AFD2-ED3AE19AFF66}" destId="{A06C9679-64BD-48AD-9696-122BDEC8AA38}" srcOrd="0" destOrd="0" presId="urn:microsoft.com/office/officeart/2005/8/layout/radial1"/>
    <dgm:cxn modelId="{08AC2716-1E3B-4545-91EA-58828C47AE76}" type="presParOf" srcId="{CD116E13-46B6-44C5-91E4-325761AFC306}" destId="{ED10F69F-6F55-4C30-B50D-B41448634429}" srcOrd="6" destOrd="0" presId="urn:microsoft.com/office/officeart/2005/8/layout/radial1"/>
    <dgm:cxn modelId="{BFD996EA-53D7-421D-9E20-957CB1DF8CE9}" type="presParOf" srcId="{CD116E13-46B6-44C5-91E4-325761AFC306}" destId="{AFB3645A-ECB2-4958-AC20-F6BC98F66298}" srcOrd="7" destOrd="0" presId="urn:microsoft.com/office/officeart/2005/8/layout/radial1"/>
    <dgm:cxn modelId="{1999AA0F-B2C5-4C97-8D3F-D97E2A247795}" type="presParOf" srcId="{AFB3645A-ECB2-4958-AC20-F6BC98F66298}" destId="{A4C68E2F-D55E-4697-BC72-828B8FE3F99E}" srcOrd="0" destOrd="0" presId="urn:microsoft.com/office/officeart/2005/8/layout/radial1"/>
    <dgm:cxn modelId="{6339DD14-F8D4-4C77-96C5-D0847C7F43C2}" type="presParOf" srcId="{CD116E13-46B6-44C5-91E4-325761AFC306}" destId="{3E5C03CF-B363-401C-B705-82C0345CF111}" srcOrd="8" destOrd="0" presId="urn:microsoft.com/office/officeart/2005/8/layout/radial1"/>
    <dgm:cxn modelId="{8D4F3816-A6B9-4990-BEE4-D566088A9EE4}" type="presParOf" srcId="{CD116E13-46B6-44C5-91E4-325761AFC306}" destId="{98EB8538-EA9C-4534-8DA2-6886E82B0049}" srcOrd="9" destOrd="0" presId="urn:microsoft.com/office/officeart/2005/8/layout/radial1"/>
    <dgm:cxn modelId="{A8A4EA9D-9630-406D-82CA-AA95E51273FA}" type="presParOf" srcId="{98EB8538-EA9C-4534-8DA2-6886E82B0049}" destId="{D61B16AD-9413-4EB3-A446-4149B2FDABC2}" srcOrd="0" destOrd="0" presId="urn:microsoft.com/office/officeart/2005/8/layout/radial1"/>
    <dgm:cxn modelId="{1AEEC6E3-BA8E-4318-B73F-1749F9AA8874}" type="presParOf" srcId="{CD116E13-46B6-44C5-91E4-325761AFC306}" destId="{13931894-6CCA-4364-A0AA-AC673EDEB671}" srcOrd="10" destOrd="0" presId="urn:microsoft.com/office/officeart/2005/8/layout/radial1"/>
    <dgm:cxn modelId="{25640EF2-CA48-4BF4-B8CA-2DF55969D468}" type="presParOf" srcId="{CD116E13-46B6-44C5-91E4-325761AFC306}" destId="{4AA93ECD-3872-461F-AE42-BE7139A7E95E}" srcOrd="11" destOrd="0" presId="urn:microsoft.com/office/officeart/2005/8/layout/radial1"/>
    <dgm:cxn modelId="{11017198-1550-4777-A130-6C7B06F622A1}" type="presParOf" srcId="{4AA93ECD-3872-461F-AE42-BE7139A7E95E}" destId="{4E17F0FE-1CE7-4976-BF32-8E40798637C5}" srcOrd="0" destOrd="0" presId="urn:microsoft.com/office/officeart/2005/8/layout/radial1"/>
    <dgm:cxn modelId="{D1707B6E-7907-4EA1-BACC-AE84C018EE63}" type="presParOf" srcId="{CD116E13-46B6-44C5-91E4-325761AFC306}" destId="{7CC091D9-FCC3-4C51-BA83-7FF96556B2C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80262-D390-4D15-8DC8-FD6342C2B7E7}">
      <dsp:nvSpPr>
        <dsp:cNvPr id="0" name=""/>
        <dsp:cNvSpPr/>
      </dsp:nvSpPr>
      <dsp:spPr>
        <a:xfrm>
          <a:off x="3229589" y="2319177"/>
          <a:ext cx="1762445" cy="17624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1" i="0" u="none" strike="noStrike" kern="1200" cap="none" normalizeH="0" baseline="0" smtClean="0">
              <a:ln/>
              <a:effectLst/>
              <a:latin typeface="Arial" pitchFamily="34" charset="0"/>
              <a:ea typeface="Times New Roman" pitchFamily="18" charset="0"/>
            </a:rPr>
            <a:t>ОМАР </a:t>
          </a:r>
          <a:endParaRPr kumimoji="0" lang="ru-RU" sz="2600" b="1" i="0" u="none" strike="noStrike" kern="1200" cap="none" normalizeH="0" baseline="0" smtClean="0">
            <a:ln/>
            <a:effectLst/>
            <a:latin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1" i="0" u="none" strike="noStrike" kern="1200" cap="none" normalizeH="0" baseline="0" smtClean="0">
              <a:ln/>
              <a:effectLst/>
              <a:latin typeface="Arial" pitchFamily="34" charset="0"/>
              <a:ea typeface="Times New Roman" pitchFamily="18" charset="0"/>
            </a:rPr>
            <a:t>ХАЙЯМ</a:t>
          </a:r>
          <a:endParaRPr kumimoji="0" lang="uk-UA" sz="2600" b="1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3487693" y="2577281"/>
        <a:ext cx="1246237" cy="1246237"/>
      </dsp:txXfrm>
    </dsp:sp>
    <dsp:sp modelId="{ECA0569C-7645-4C41-8C6C-20F368E1A798}">
      <dsp:nvSpPr>
        <dsp:cNvPr id="0" name=""/>
        <dsp:cNvSpPr/>
      </dsp:nvSpPr>
      <dsp:spPr>
        <a:xfrm rot="17140806">
          <a:off x="4201973" y="2138879"/>
          <a:ext cx="402894" cy="38282"/>
        </a:xfrm>
        <a:custGeom>
          <a:avLst/>
          <a:gdLst/>
          <a:ahLst/>
          <a:cxnLst/>
          <a:rect l="0" t="0" r="0" b="0"/>
          <a:pathLst>
            <a:path>
              <a:moveTo>
                <a:pt x="0" y="19141"/>
              </a:moveTo>
              <a:lnTo>
                <a:pt x="402894" y="1914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93348" y="2147948"/>
        <a:ext cx="20144" cy="20144"/>
      </dsp:txXfrm>
    </dsp:sp>
    <dsp:sp modelId="{7D996FF7-D1D8-4391-8372-2CC27010F44D}">
      <dsp:nvSpPr>
        <dsp:cNvPr id="0" name=""/>
        <dsp:cNvSpPr/>
      </dsp:nvSpPr>
      <dsp:spPr>
        <a:xfrm>
          <a:off x="3259676" y="214312"/>
          <a:ext cx="2883994" cy="17624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i="0" kern="1200" dirty="0" smtClean="0">
              <a:latin typeface="Times New Roman" pitchFamily="18" charset="0"/>
              <a:cs typeface="Times New Roman" pitchFamily="18" charset="0"/>
            </a:rPr>
            <a:t>Щасливий тільки той,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i="0" kern="1200" dirty="0" smtClean="0">
              <a:latin typeface="Times New Roman" pitchFamily="18" charset="0"/>
              <a:cs typeface="Times New Roman" pitchFamily="18" charset="0"/>
            </a:rPr>
            <a:t>з ким поруч мила</a:t>
          </a:r>
          <a:endParaRPr lang="ru-RU" sz="18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82027" y="472416"/>
        <a:ext cx="2039292" cy="1246237"/>
      </dsp:txXfrm>
    </dsp:sp>
    <dsp:sp modelId="{4CFD7F50-D6AA-4468-87FD-35360461DAB6}">
      <dsp:nvSpPr>
        <dsp:cNvPr id="0" name=""/>
        <dsp:cNvSpPr/>
      </dsp:nvSpPr>
      <dsp:spPr>
        <a:xfrm rot="20990618">
          <a:off x="4976711" y="3008820"/>
          <a:ext cx="193351" cy="38282"/>
        </a:xfrm>
        <a:custGeom>
          <a:avLst/>
          <a:gdLst/>
          <a:ahLst/>
          <a:cxnLst/>
          <a:rect l="0" t="0" r="0" b="0"/>
          <a:pathLst>
            <a:path>
              <a:moveTo>
                <a:pt x="0" y="19141"/>
              </a:moveTo>
              <a:lnTo>
                <a:pt x="193351" y="1914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68553" y="3023128"/>
        <a:ext cx="9667" cy="9667"/>
      </dsp:txXfrm>
    </dsp:sp>
    <dsp:sp modelId="{452944C3-5CB7-46AB-9B4C-6D5672EC16AE}">
      <dsp:nvSpPr>
        <dsp:cNvPr id="0" name=""/>
        <dsp:cNvSpPr/>
      </dsp:nvSpPr>
      <dsp:spPr>
        <a:xfrm>
          <a:off x="5090331" y="1857391"/>
          <a:ext cx="3196476" cy="17624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Первинніше сущого всього – любов</a:t>
          </a:r>
          <a:endParaRPr kumimoji="0" lang="ru-RU" sz="1800" b="1" i="0" u="none" strike="noStrike" kern="1200" cap="none" normalizeH="0" baseline="0" dirty="0" smtClean="0">
            <a:ln/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5558444" y="2115495"/>
        <a:ext cx="2260250" cy="1246237"/>
      </dsp:txXfrm>
    </dsp:sp>
    <dsp:sp modelId="{3CC02F68-706F-4F89-AFD2-ED3AE19AFF66}">
      <dsp:nvSpPr>
        <dsp:cNvPr id="0" name=""/>
        <dsp:cNvSpPr/>
      </dsp:nvSpPr>
      <dsp:spPr>
        <a:xfrm rot="1619637">
          <a:off x="4843767" y="3798976"/>
          <a:ext cx="959400" cy="38282"/>
        </a:xfrm>
        <a:custGeom>
          <a:avLst/>
          <a:gdLst/>
          <a:ahLst/>
          <a:cxnLst/>
          <a:rect l="0" t="0" r="0" b="0"/>
          <a:pathLst>
            <a:path>
              <a:moveTo>
                <a:pt x="0" y="19141"/>
              </a:moveTo>
              <a:lnTo>
                <a:pt x="959400" y="1914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299483" y="3794133"/>
        <a:ext cx="47970" cy="47970"/>
      </dsp:txXfrm>
    </dsp:sp>
    <dsp:sp modelId="{ED10F69F-6F55-4C30-B50D-B41448634429}">
      <dsp:nvSpPr>
        <dsp:cNvPr id="0" name=""/>
        <dsp:cNvSpPr/>
      </dsp:nvSpPr>
      <dsp:spPr>
        <a:xfrm>
          <a:off x="5351790" y="3786216"/>
          <a:ext cx="2935017" cy="158773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6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Хочу весь свій розум  присвятити науці на користь людям </a:t>
          </a:r>
          <a:endParaRPr kumimoji="0" lang="ru-RU" sz="1600" b="0" i="0" u="none" strike="noStrike" kern="1200" cap="none" normalizeH="0" baseline="0" dirty="0" smtClean="0">
            <a:ln/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781613" y="4018734"/>
        <a:ext cx="2075371" cy="1122697"/>
      </dsp:txXfrm>
    </dsp:sp>
    <dsp:sp modelId="{AFB3645A-ECB2-4958-AC20-F6BC98F66298}">
      <dsp:nvSpPr>
        <dsp:cNvPr id="0" name=""/>
        <dsp:cNvSpPr/>
      </dsp:nvSpPr>
      <dsp:spPr>
        <a:xfrm rot="5553270">
          <a:off x="3889211" y="4235977"/>
          <a:ext cx="349090" cy="38282"/>
        </a:xfrm>
        <a:custGeom>
          <a:avLst/>
          <a:gdLst/>
          <a:ahLst/>
          <a:cxnLst/>
          <a:rect l="0" t="0" r="0" b="0"/>
          <a:pathLst>
            <a:path>
              <a:moveTo>
                <a:pt x="0" y="19141"/>
              </a:moveTo>
              <a:lnTo>
                <a:pt x="349090" y="1914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055029" y="4246391"/>
        <a:ext cx="17454" cy="17454"/>
      </dsp:txXfrm>
    </dsp:sp>
    <dsp:sp modelId="{3E5C03CF-B363-401C-B705-82C0345CF111}">
      <dsp:nvSpPr>
        <dsp:cNvPr id="0" name=""/>
        <dsp:cNvSpPr/>
      </dsp:nvSpPr>
      <dsp:spPr>
        <a:xfrm>
          <a:off x="2571762" y="4429164"/>
          <a:ext cx="2889828" cy="17624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Б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оюсь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неправедно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прожити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землі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4968" y="4687268"/>
        <a:ext cx="2043416" cy="1246237"/>
      </dsp:txXfrm>
    </dsp:sp>
    <dsp:sp modelId="{98EB8538-EA9C-4534-8DA2-6886E82B0049}">
      <dsp:nvSpPr>
        <dsp:cNvPr id="0" name=""/>
        <dsp:cNvSpPr/>
      </dsp:nvSpPr>
      <dsp:spPr>
        <a:xfrm rot="9742212">
          <a:off x="2838471" y="3515221"/>
          <a:ext cx="442906" cy="38282"/>
        </a:xfrm>
        <a:custGeom>
          <a:avLst/>
          <a:gdLst/>
          <a:ahLst/>
          <a:cxnLst/>
          <a:rect l="0" t="0" r="0" b="0"/>
          <a:pathLst>
            <a:path>
              <a:moveTo>
                <a:pt x="0" y="19141"/>
              </a:moveTo>
              <a:lnTo>
                <a:pt x="442906" y="1914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048852" y="3523289"/>
        <a:ext cx="22145" cy="22145"/>
      </dsp:txXfrm>
    </dsp:sp>
    <dsp:sp modelId="{13931894-6CCA-4364-A0AA-AC673EDEB671}">
      <dsp:nvSpPr>
        <dsp:cNvPr id="0" name=""/>
        <dsp:cNvSpPr/>
      </dsp:nvSpPr>
      <dsp:spPr>
        <a:xfrm>
          <a:off x="8" y="3143275"/>
          <a:ext cx="3035194" cy="17624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Ніщо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вічне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тут: ми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підемо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так само,</a:t>
          </a:r>
          <a:br>
            <a:rPr lang="ru-RU" sz="16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як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пішли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прийдуть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нас.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502" y="3401379"/>
        <a:ext cx="2146206" cy="1246237"/>
      </dsp:txXfrm>
    </dsp:sp>
    <dsp:sp modelId="{4AA93ECD-3872-461F-AE42-BE7139A7E95E}">
      <dsp:nvSpPr>
        <dsp:cNvPr id="0" name=""/>
        <dsp:cNvSpPr/>
      </dsp:nvSpPr>
      <dsp:spPr>
        <a:xfrm rot="12249630">
          <a:off x="2835108" y="2719631"/>
          <a:ext cx="493278" cy="38282"/>
        </a:xfrm>
        <a:custGeom>
          <a:avLst/>
          <a:gdLst/>
          <a:ahLst/>
          <a:cxnLst/>
          <a:rect l="0" t="0" r="0" b="0"/>
          <a:pathLst>
            <a:path>
              <a:moveTo>
                <a:pt x="0" y="19141"/>
              </a:moveTo>
              <a:lnTo>
                <a:pt x="493278" y="1914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069415" y="2726440"/>
        <a:ext cx="24663" cy="24663"/>
      </dsp:txXfrm>
    </dsp:sp>
    <dsp:sp modelId="{7CC091D9-FCC3-4C51-BA83-7FF96556B2CD}">
      <dsp:nvSpPr>
        <dsp:cNvPr id="0" name=""/>
        <dsp:cNvSpPr/>
      </dsp:nvSpPr>
      <dsp:spPr>
        <a:xfrm>
          <a:off x="115081" y="1214446"/>
          <a:ext cx="3066108" cy="17624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Живи хвилинами, бо в тебе їх так мало!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4102" y="1472550"/>
        <a:ext cx="2168066" cy="1246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 b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 b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93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93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6B01BAF-5E26-471D-B675-F066EA893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639D2-777F-4DC4-9959-082115F58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E3EC5-2DAD-49B0-A143-115A4A7DA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6D4D-0006-41D0-9E32-70A02B718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E14A9D-0FB8-4B99-9F19-6A2DDE253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utoUpdateAnimBg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1820E-A844-4AE0-9288-727CC6286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EB15D1-17E9-4709-BA49-9B9FE1929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B06AB-8110-4FFB-913F-C23904195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AF33F-E06D-40AD-8D8B-60A76E62B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937ED-58A2-4D41-B2A6-A21BF878E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2D816F-35AE-4548-B10D-D909CBEEE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F82D3-AC9D-493B-A3B2-512C82B2C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CCE9D-848A-4727-AD62-12CEA1EDA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19BE21-7E25-449A-9D00-94A9891C5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3" grpId="0" build="p" autoUpdateAnimBg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E5F9F-05A0-4849-BDE5-41FC7A548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287DF-26FB-4EC6-A896-A7E2DE180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2C81D-CF76-4828-BAED-F5000FA2B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AFF63-7090-4740-BFD7-1C71B1736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D67E-9D82-487C-AE9E-DAFEBD4AC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402C-474F-4445-B1C8-D228C36BE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00838-5DF5-4C63-9ADE-82C1B31D1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48B6D-04E3-4ECD-864C-675354988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0255-A88C-4495-883A-6D23147FC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983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983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983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983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8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83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3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CC97F825-4205-4708-A537-02B47B2A6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3" r:id="rId2"/>
    <p:sldLayoutId id="2147483752" r:id="rId3"/>
    <p:sldLayoutId id="2147483751" r:id="rId4"/>
    <p:sldLayoutId id="2147483750" r:id="rId5"/>
    <p:sldLayoutId id="2147483749" r:id="rId6"/>
    <p:sldLayoutId id="2147483748" r:id="rId7"/>
    <p:sldLayoutId id="2147483747" r:id="rId8"/>
    <p:sldLayoutId id="2147483746" r:id="rId9"/>
    <p:sldLayoutId id="2147483745" r:id="rId10"/>
    <p:sldLayoutId id="2147483744" r:id="rId11"/>
    <p:sldLayoutId id="2147483743" r:id="rId12"/>
  </p:sldLayoutIdLst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8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8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8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8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8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2ABCAF6-F7C4-48A1-A046-3BCACDD45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0" r:id="rId2"/>
    <p:sldLayoutId id="2147483763" r:id="rId3"/>
    <p:sldLayoutId id="2147483759" r:id="rId4"/>
    <p:sldLayoutId id="2147483758" r:id="rId5"/>
    <p:sldLayoutId id="2147483757" r:id="rId6"/>
    <p:sldLayoutId id="2147483764" r:id="rId7"/>
    <p:sldLayoutId id="2147483756" r:id="rId8"/>
    <p:sldLayoutId id="2147483765" r:id="rId9"/>
    <p:sldLayoutId id="2147483755" r:id="rId10"/>
    <p:sldLayoutId id="2147483754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836613"/>
            <a:ext cx="8226425" cy="1143000"/>
          </a:xfrm>
        </p:spPr>
        <p:txBody>
          <a:bodyPr/>
          <a:lstStyle/>
          <a:p>
            <a:pPr eaLnBrk="1" hangingPunct="1"/>
            <a:r>
              <a:rPr lang="uk-UA" sz="6000" dirty="0" smtClean="0"/>
              <a:t>ОМАР ХАЙЯМ -</a:t>
            </a:r>
            <a:r>
              <a:rPr lang="uk-UA" sz="5400" dirty="0" smtClean="0"/>
              <a:t> </a:t>
            </a:r>
            <a:endParaRPr lang="ru-RU" sz="5400" dirty="0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708275"/>
            <a:ext cx="8459787" cy="10080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3000" b="1" dirty="0" smtClean="0">
                <a:solidFill>
                  <a:srgbClr val="003300"/>
                </a:solidFill>
              </a:rPr>
              <a:t>ПЕРСЬКО-ТАДЖИЦЬКИЙ ПОЕТ І ВЧЕНИЙ</a:t>
            </a:r>
            <a:endParaRPr lang="ru-RU" sz="3000" b="1" dirty="0" smtClean="0">
              <a:solidFill>
                <a:srgbClr val="003300"/>
              </a:solidFill>
            </a:endParaRP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3643313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Хайям-</a:t>
            </a:r>
            <a:r>
              <a:rPr lang="uk-UA" dirty="0" smtClean="0"/>
              <a:t> математик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054280" cy="4379168"/>
          </a:xfrm>
        </p:spPr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Ісфагані</a:t>
            </a:r>
            <a:r>
              <a:rPr lang="ru-RU" dirty="0"/>
              <a:t>, при </a:t>
            </a:r>
            <a:r>
              <a:rPr lang="ru-RU" dirty="0" err="1"/>
              <a:t>дворі</a:t>
            </a:r>
            <a:r>
              <a:rPr lang="ru-RU" dirty="0"/>
              <a:t> </a:t>
            </a:r>
            <a:r>
              <a:rPr lang="ru-RU" dirty="0" err="1"/>
              <a:t>Малік</a:t>
            </a:r>
            <a:r>
              <a:rPr lang="ru-RU" dirty="0"/>
              <a:t>-шаха, Омар Хайям </a:t>
            </a:r>
            <a:r>
              <a:rPr lang="ru-RU" dirty="0" err="1"/>
              <a:t>продовжив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математикою.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математичні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, </a:t>
            </a:r>
            <a:r>
              <a:rPr lang="ru-RU" dirty="0" err="1"/>
              <a:t>досягнуті</a:t>
            </a:r>
            <a:r>
              <a:rPr lang="ru-RU" dirty="0"/>
              <a:t> Хайямом, </a:t>
            </a:r>
            <a:r>
              <a:rPr lang="ru-RU" dirty="0" err="1"/>
              <a:t>відносять</a:t>
            </a:r>
            <a:r>
              <a:rPr lang="ru-RU" dirty="0"/>
              <a:t> до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: до </a:t>
            </a:r>
            <a:r>
              <a:rPr lang="ru-RU" dirty="0" err="1"/>
              <a:t>алгебри</a:t>
            </a:r>
            <a:r>
              <a:rPr lang="ru-RU" dirty="0"/>
              <a:t>, до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паралельних</a:t>
            </a:r>
            <a:r>
              <a:rPr lang="ru-RU" dirty="0"/>
              <a:t> та до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 і </a:t>
            </a:r>
            <a:r>
              <a:rPr lang="ru-RU" dirty="0" err="1"/>
              <a:t>вчення</a:t>
            </a:r>
            <a:r>
              <a:rPr lang="ru-RU" dirty="0"/>
              <a:t> про число.</a:t>
            </a:r>
          </a:p>
        </p:txBody>
      </p:sp>
    </p:spTree>
    <p:extLst>
      <p:ext uri="{BB962C8B-B14F-4D97-AF65-F5344CB8AC3E}">
        <p14:creationId xmlns:p14="http://schemas.microsoft.com/office/powerpoint/2010/main" val="1542103939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Алгебра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307160"/>
          </a:xfrm>
        </p:spPr>
        <p:txBody>
          <a:bodyPr/>
          <a:lstStyle/>
          <a:p>
            <a:r>
              <a:rPr lang="ru-RU" sz="1200" dirty="0" err="1"/>
              <a:t>Алгебраїчні</a:t>
            </a:r>
            <a:r>
              <a:rPr lang="ru-RU" sz="1200" dirty="0"/>
              <a:t> твори Омара Хайяма — </a:t>
            </a:r>
            <a:r>
              <a:rPr lang="ru-RU" sz="1200" dirty="0" err="1"/>
              <a:t>їх</a:t>
            </a:r>
            <a:r>
              <a:rPr lang="ru-RU" sz="1200" dirty="0"/>
              <a:t> </a:t>
            </a:r>
            <a:r>
              <a:rPr lang="ru-RU" sz="1200" dirty="0" err="1"/>
              <a:t>збереглося</a:t>
            </a:r>
            <a:r>
              <a:rPr lang="ru-RU" sz="1200" dirty="0"/>
              <a:t> до наших </a:t>
            </a:r>
            <a:r>
              <a:rPr lang="ru-RU" sz="1200" dirty="0" err="1"/>
              <a:t>днів</a:t>
            </a:r>
            <a:r>
              <a:rPr lang="ru-RU" sz="1200" dirty="0"/>
              <a:t> два (</a:t>
            </a:r>
            <a:r>
              <a:rPr lang="ru-RU" sz="1200" dirty="0" err="1"/>
              <a:t>третій</a:t>
            </a:r>
            <a:r>
              <a:rPr lang="ru-RU" sz="1200" dirty="0"/>
              <a:t>, без </a:t>
            </a:r>
            <a:r>
              <a:rPr lang="ru-RU" sz="1200" dirty="0" err="1"/>
              <a:t>назви</a:t>
            </a:r>
            <a:r>
              <a:rPr lang="ru-RU" sz="1200" dirty="0"/>
              <a:t>, не </a:t>
            </a:r>
            <a:r>
              <a:rPr lang="ru-RU" sz="1200" dirty="0" err="1"/>
              <a:t>знайдений</a:t>
            </a:r>
            <a:r>
              <a:rPr lang="ru-RU" sz="1200" dirty="0"/>
              <a:t>) — </a:t>
            </a:r>
            <a:r>
              <a:rPr lang="ru-RU" sz="1200" dirty="0" err="1"/>
              <a:t>містили</a:t>
            </a:r>
            <a:r>
              <a:rPr lang="ru-RU" sz="1200" dirty="0"/>
              <a:t> </a:t>
            </a:r>
            <a:r>
              <a:rPr lang="ru-RU" sz="1200" dirty="0" err="1"/>
              <a:t>теоретичні</a:t>
            </a:r>
            <a:r>
              <a:rPr lang="ru-RU" sz="1200" dirty="0"/>
              <a:t> </a:t>
            </a:r>
            <a:r>
              <a:rPr lang="ru-RU" sz="1200" dirty="0" err="1"/>
              <a:t>висновки</a:t>
            </a:r>
            <a:r>
              <a:rPr lang="ru-RU" sz="1200" dirty="0"/>
              <a:t> </a:t>
            </a:r>
            <a:r>
              <a:rPr lang="ru-RU" sz="1200" dirty="0" err="1"/>
              <a:t>надзвичайної</a:t>
            </a:r>
            <a:r>
              <a:rPr lang="ru-RU" sz="1200" dirty="0"/>
              <a:t> </a:t>
            </a:r>
            <a:r>
              <a:rPr lang="ru-RU" sz="1200" dirty="0" err="1"/>
              <a:t>важливості</a:t>
            </a:r>
            <a:r>
              <a:rPr lang="ru-RU" sz="1200" dirty="0"/>
              <a:t>. У </a:t>
            </a:r>
            <a:r>
              <a:rPr lang="ru-RU" sz="1200" dirty="0" err="1"/>
              <a:t>своєму</a:t>
            </a:r>
            <a:r>
              <a:rPr lang="ru-RU" sz="1200" dirty="0"/>
              <a:t> знаменитому «</a:t>
            </a:r>
            <a:r>
              <a:rPr lang="ru-RU" sz="1200" dirty="0" err="1"/>
              <a:t>Трактаті</a:t>
            </a:r>
            <a:r>
              <a:rPr lang="ru-RU" sz="1200" dirty="0"/>
              <a:t> про </a:t>
            </a:r>
            <a:r>
              <a:rPr lang="ru-RU" sz="1200" dirty="0" err="1"/>
              <a:t>доведення</a:t>
            </a:r>
            <a:r>
              <a:rPr lang="ru-RU" sz="1200" dirty="0"/>
              <a:t> задач </a:t>
            </a:r>
            <a:r>
              <a:rPr lang="ru-RU" sz="1200" dirty="0" err="1"/>
              <a:t>алгебри</a:t>
            </a:r>
            <a:r>
              <a:rPr lang="ru-RU" sz="1200" dirty="0"/>
              <a:t> та </a:t>
            </a:r>
            <a:r>
              <a:rPr lang="ru-RU" sz="1200" dirty="0" err="1"/>
              <a:t>алмукабали</a:t>
            </a:r>
            <a:r>
              <a:rPr lang="ru-RU" sz="1200" dirty="0"/>
              <a:t>», </a:t>
            </a:r>
            <a:r>
              <a:rPr lang="ru-RU" sz="1200" dirty="0" err="1"/>
              <a:t>вперше</a:t>
            </a:r>
            <a:r>
              <a:rPr lang="ru-RU" sz="1200" dirty="0"/>
              <a:t> в </a:t>
            </a:r>
            <a:r>
              <a:rPr lang="ru-RU" sz="1200" dirty="0" err="1"/>
              <a:t>історії</a:t>
            </a:r>
            <a:r>
              <a:rPr lang="ru-RU" sz="1200" dirty="0"/>
              <a:t> </a:t>
            </a:r>
            <a:r>
              <a:rPr lang="ru-RU" sz="1200" dirty="0" err="1"/>
              <a:t>математичних</a:t>
            </a:r>
            <a:r>
              <a:rPr lang="ru-RU" sz="1200" dirty="0"/>
              <a:t> </a:t>
            </a:r>
            <a:r>
              <a:rPr lang="ru-RU" sz="1200" dirty="0" err="1"/>
              <a:t>дисциплін</a:t>
            </a:r>
            <a:r>
              <a:rPr lang="ru-RU" sz="1200" dirty="0"/>
              <a:t>, Хайям дав </a:t>
            </a:r>
            <a:r>
              <a:rPr lang="ru-RU" sz="1200" dirty="0" err="1"/>
              <a:t>повну</a:t>
            </a:r>
            <a:r>
              <a:rPr lang="ru-RU" sz="1200" dirty="0"/>
              <a:t> </a:t>
            </a:r>
            <a:r>
              <a:rPr lang="ru-RU" sz="1200" dirty="0" err="1"/>
              <a:t>класифікацію</a:t>
            </a:r>
            <a:r>
              <a:rPr lang="ru-RU" sz="1200" dirty="0"/>
              <a:t> </a:t>
            </a:r>
            <a:r>
              <a:rPr lang="ru-RU" sz="1200" dirty="0" err="1"/>
              <a:t>усіх</a:t>
            </a:r>
            <a:r>
              <a:rPr lang="ru-RU" sz="1200" dirty="0"/>
              <a:t> </a:t>
            </a:r>
            <a:r>
              <a:rPr lang="ru-RU" sz="1200" dirty="0" err="1"/>
              <a:t>видів</a:t>
            </a:r>
            <a:r>
              <a:rPr lang="ru-RU" sz="1200" dirty="0"/>
              <a:t> </a:t>
            </a:r>
            <a:r>
              <a:rPr lang="ru-RU" sz="1200" dirty="0" err="1"/>
              <a:t>рівнянь</a:t>
            </a:r>
            <a:r>
              <a:rPr lang="ru-RU" sz="1200" dirty="0"/>
              <a:t> — </a:t>
            </a:r>
            <a:r>
              <a:rPr lang="ru-RU" sz="1200" dirty="0" err="1"/>
              <a:t>лінійних</a:t>
            </a:r>
            <a:r>
              <a:rPr lang="ru-RU" sz="1200" dirty="0"/>
              <a:t>, </a:t>
            </a:r>
            <a:r>
              <a:rPr lang="ru-RU" sz="1200" dirty="0" err="1"/>
              <a:t>квадратних</a:t>
            </a:r>
            <a:r>
              <a:rPr lang="ru-RU" sz="1200" dirty="0"/>
              <a:t> і </a:t>
            </a:r>
            <a:r>
              <a:rPr lang="ru-RU" sz="1200" dirty="0" err="1"/>
              <a:t>кубічних</a:t>
            </a:r>
            <a:r>
              <a:rPr lang="ru-RU" sz="1200" dirty="0"/>
              <a:t> (</a:t>
            </a:r>
            <a:r>
              <a:rPr lang="ru-RU" sz="1200" dirty="0" err="1"/>
              <a:t>всього</a:t>
            </a:r>
            <a:r>
              <a:rPr lang="ru-RU" sz="1200" dirty="0"/>
              <a:t> 25 </a:t>
            </a:r>
            <a:r>
              <a:rPr lang="ru-RU" sz="1200" dirty="0" err="1"/>
              <a:t>видів</a:t>
            </a:r>
            <a:r>
              <a:rPr lang="ru-RU" sz="1200" dirty="0"/>
              <a:t>) і </a:t>
            </a:r>
            <a:r>
              <a:rPr lang="ru-RU" sz="1200" dirty="0" err="1"/>
              <a:t>розробив</a:t>
            </a:r>
            <a:r>
              <a:rPr lang="ru-RU" sz="1200" dirty="0"/>
              <a:t> </a:t>
            </a:r>
            <a:r>
              <a:rPr lang="ru-RU" sz="1200" dirty="0" err="1"/>
              <a:t>систематичну</a:t>
            </a:r>
            <a:r>
              <a:rPr lang="ru-RU" sz="1200" dirty="0"/>
              <a:t> </a:t>
            </a:r>
            <a:r>
              <a:rPr lang="ru-RU" sz="1200" dirty="0" err="1"/>
              <a:t>теорію</a:t>
            </a:r>
            <a:r>
              <a:rPr lang="ru-RU" sz="1200" dirty="0"/>
              <a:t> </a:t>
            </a:r>
            <a:r>
              <a:rPr lang="ru-RU" sz="1200" dirty="0" err="1"/>
              <a:t>вирішення</a:t>
            </a:r>
            <a:r>
              <a:rPr lang="ru-RU" sz="1200" dirty="0"/>
              <a:t> </a:t>
            </a:r>
            <a:r>
              <a:rPr lang="ru-RU" sz="1200" dirty="0" err="1"/>
              <a:t>кубічних</a:t>
            </a:r>
            <a:r>
              <a:rPr lang="ru-RU" sz="1200" dirty="0"/>
              <a:t> </a:t>
            </a:r>
            <a:r>
              <a:rPr lang="ru-RU" sz="1200" dirty="0" err="1"/>
              <a:t>рівнянь</a:t>
            </a:r>
            <a:r>
              <a:rPr lang="ru-RU" sz="1200" dirty="0"/>
              <a:t> за </a:t>
            </a:r>
            <a:r>
              <a:rPr lang="ru-RU" sz="1200" dirty="0" err="1"/>
              <a:t>допомогою</a:t>
            </a:r>
            <a:r>
              <a:rPr lang="ru-RU" sz="1200" dirty="0"/>
              <a:t> </a:t>
            </a:r>
            <a:r>
              <a:rPr lang="ru-RU" sz="1200" dirty="0" err="1"/>
              <a:t>властивостей</a:t>
            </a:r>
            <a:r>
              <a:rPr lang="ru-RU" sz="1200" dirty="0"/>
              <a:t> </a:t>
            </a:r>
            <a:r>
              <a:rPr lang="ru-RU" sz="1200" dirty="0" err="1"/>
              <a:t>конічних</a:t>
            </a:r>
            <a:r>
              <a:rPr lang="ru-RU" sz="1200" dirty="0"/>
              <a:t> </a:t>
            </a:r>
            <a:r>
              <a:rPr lang="ru-RU" sz="1200" dirty="0" err="1"/>
              <a:t>перерізів</a:t>
            </a:r>
            <a:r>
              <a:rPr lang="ru-RU" sz="1200" dirty="0"/>
              <a:t>. </a:t>
            </a:r>
            <a:r>
              <a:rPr lang="ru-RU" sz="1200" dirty="0" err="1"/>
              <a:t>Саме</a:t>
            </a:r>
            <a:r>
              <a:rPr lang="ru-RU" sz="1200" dirty="0"/>
              <a:t> </a:t>
            </a:r>
            <a:r>
              <a:rPr lang="ru-RU" sz="1200" dirty="0" err="1"/>
              <a:t>Омарові</a:t>
            </a:r>
            <a:r>
              <a:rPr lang="ru-RU" sz="1200" dirty="0"/>
              <a:t> Хайяму </a:t>
            </a:r>
            <a:r>
              <a:rPr lang="ru-RU" sz="1200" dirty="0" err="1"/>
              <a:t>належить</a:t>
            </a:r>
            <a:r>
              <a:rPr lang="ru-RU" sz="1200" dirty="0"/>
              <a:t> заслуга </a:t>
            </a:r>
            <a:r>
              <a:rPr lang="ru-RU" sz="1200" dirty="0" err="1"/>
              <a:t>першої</a:t>
            </a:r>
            <a:r>
              <a:rPr lang="ru-RU" sz="1200" dirty="0"/>
              <a:t> постановки </a:t>
            </a:r>
            <a:r>
              <a:rPr lang="ru-RU" sz="1200" dirty="0" err="1"/>
              <a:t>питання</a:t>
            </a:r>
            <a:r>
              <a:rPr lang="ru-RU" sz="1200" dirty="0"/>
              <a:t> про </a:t>
            </a:r>
            <a:r>
              <a:rPr lang="ru-RU" sz="1200" dirty="0" err="1"/>
              <a:t>зв'язок</a:t>
            </a:r>
            <a:r>
              <a:rPr lang="ru-RU" sz="1200" dirty="0"/>
              <a:t> </a:t>
            </a:r>
            <a:r>
              <a:rPr lang="ru-RU" sz="1200" dirty="0" err="1"/>
              <a:t>геометрії</a:t>
            </a:r>
            <a:r>
              <a:rPr lang="ru-RU" sz="1200" dirty="0"/>
              <a:t> з алгеброю. Хайям </a:t>
            </a:r>
            <a:r>
              <a:rPr lang="ru-RU" sz="1200" dirty="0" err="1"/>
              <a:t>обґрунтував</a:t>
            </a:r>
            <a:r>
              <a:rPr lang="ru-RU" sz="1200" dirty="0"/>
              <a:t> </a:t>
            </a:r>
            <a:r>
              <a:rPr lang="ru-RU" sz="1200" dirty="0" err="1"/>
              <a:t>теорію</a:t>
            </a:r>
            <a:r>
              <a:rPr lang="ru-RU" sz="1200" dirty="0"/>
              <a:t> </a:t>
            </a:r>
            <a:r>
              <a:rPr lang="ru-RU" sz="1200" dirty="0" err="1"/>
              <a:t>геометричного</a:t>
            </a:r>
            <a:r>
              <a:rPr lang="ru-RU" sz="1200" dirty="0"/>
              <a:t> </a:t>
            </a:r>
            <a:r>
              <a:rPr lang="ru-RU" sz="1200" dirty="0" err="1"/>
              <a:t>вирішення</a:t>
            </a:r>
            <a:r>
              <a:rPr lang="ru-RU" sz="1200" dirty="0"/>
              <a:t> </a:t>
            </a:r>
            <a:r>
              <a:rPr lang="ru-RU" sz="1200" dirty="0" err="1"/>
              <a:t>алгебраїчних</a:t>
            </a:r>
            <a:r>
              <a:rPr lang="ru-RU" sz="1200" dirty="0"/>
              <a:t> </a:t>
            </a:r>
            <a:r>
              <a:rPr lang="ru-RU" sz="1200" dirty="0" err="1"/>
              <a:t>рівнянь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підводило</a:t>
            </a:r>
            <a:r>
              <a:rPr lang="ru-RU" sz="1200" dirty="0"/>
              <a:t> </a:t>
            </a:r>
            <a:r>
              <a:rPr lang="ru-RU" sz="1200" dirty="0" err="1"/>
              <a:t>математичну</a:t>
            </a:r>
            <a:r>
              <a:rPr lang="ru-RU" sz="1200" dirty="0"/>
              <a:t> науку до </a:t>
            </a:r>
            <a:r>
              <a:rPr lang="ru-RU" sz="1200" dirty="0" err="1"/>
              <a:t>ідеї</a:t>
            </a:r>
            <a:r>
              <a:rPr lang="ru-RU" sz="1200" dirty="0"/>
              <a:t> </a:t>
            </a:r>
            <a:r>
              <a:rPr lang="ru-RU" sz="1200" dirty="0" err="1"/>
              <a:t>змінних</a:t>
            </a:r>
            <a:r>
              <a:rPr lang="ru-RU" sz="1200" dirty="0"/>
              <a:t> величин. Книги Омара Хайяма </a:t>
            </a:r>
            <a:r>
              <a:rPr lang="ru-RU" sz="1200" dirty="0" err="1"/>
              <a:t>довгий</a:t>
            </a:r>
            <a:r>
              <a:rPr lang="ru-RU" sz="1200" dirty="0"/>
              <a:t> час </a:t>
            </a:r>
            <a:r>
              <a:rPr lang="ru-RU" sz="1200" dirty="0" err="1"/>
              <a:t>залишалися</a:t>
            </a:r>
            <a:r>
              <a:rPr lang="ru-RU" sz="1200" dirty="0"/>
              <a:t> </a:t>
            </a:r>
            <a:r>
              <a:rPr lang="ru-RU" sz="1200" dirty="0" err="1"/>
              <a:t>невідомими</a:t>
            </a:r>
            <a:r>
              <a:rPr lang="ru-RU" sz="1200" dirty="0"/>
              <a:t> </a:t>
            </a:r>
            <a:r>
              <a:rPr lang="ru-RU" sz="1200" dirty="0" err="1"/>
              <a:t>європейським</a:t>
            </a:r>
            <a:r>
              <a:rPr lang="ru-RU" sz="1200" dirty="0"/>
              <a:t> </a:t>
            </a:r>
            <a:r>
              <a:rPr lang="ru-RU" sz="1200" dirty="0" err="1"/>
              <a:t>вченим</a:t>
            </a:r>
            <a:r>
              <a:rPr lang="ru-RU" sz="1200" dirty="0"/>
              <a:t>, </a:t>
            </a:r>
            <a:r>
              <a:rPr lang="ru-RU" sz="1200" dirty="0" err="1"/>
              <a:t>творцям</a:t>
            </a:r>
            <a:r>
              <a:rPr lang="ru-RU" sz="1200" dirty="0"/>
              <a:t> </a:t>
            </a:r>
            <a:r>
              <a:rPr lang="ru-RU" sz="1200" dirty="0" err="1"/>
              <a:t>нової</a:t>
            </a:r>
            <a:r>
              <a:rPr lang="ru-RU" sz="1200" dirty="0"/>
              <a:t> </a:t>
            </a:r>
            <a:r>
              <a:rPr lang="ru-RU" sz="1200" dirty="0" err="1"/>
              <a:t>вищої</a:t>
            </a:r>
            <a:r>
              <a:rPr lang="ru-RU" sz="1200" dirty="0"/>
              <a:t> </a:t>
            </a:r>
            <a:r>
              <a:rPr lang="ru-RU" sz="1200" dirty="0" err="1"/>
              <a:t>алгебри</a:t>
            </a:r>
            <a:r>
              <a:rPr lang="ru-RU" sz="1200" dirty="0"/>
              <a:t>, і вони </a:t>
            </a:r>
            <a:r>
              <a:rPr lang="ru-RU" sz="1200" dirty="0" err="1"/>
              <a:t>були</a:t>
            </a:r>
            <a:r>
              <a:rPr lang="ru-RU" sz="1200" dirty="0"/>
              <a:t> </a:t>
            </a:r>
            <a:r>
              <a:rPr lang="ru-RU" sz="1200" dirty="0" err="1"/>
              <a:t>змушені</a:t>
            </a:r>
            <a:r>
              <a:rPr lang="ru-RU" sz="1200" dirty="0"/>
              <a:t> пройти </a:t>
            </a:r>
            <a:r>
              <a:rPr lang="ru-RU" sz="1200" dirty="0" err="1"/>
              <a:t>довгий</a:t>
            </a:r>
            <a:r>
              <a:rPr lang="ru-RU" sz="1200" dirty="0"/>
              <a:t> і нелегкий шлях, </a:t>
            </a:r>
            <a:r>
              <a:rPr lang="ru-RU" sz="1200" dirty="0" err="1"/>
              <a:t>що</a:t>
            </a:r>
            <a:r>
              <a:rPr lang="ru-RU" sz="1200" dirty="0"/>
              <a:t> за 5-6 </a:t>
            </a:r>
            <a:r>
              <a:rPr lang="ru-RU" sz="1200" dirty="0" err="1"/>
              <a:t>століть</a:t>
            </a:r>
            <a:r>
              <a:rPr lang="ru-RU" sz="1200" dirty="0"/>
              <a:t> до них уже </a:t>
            </a:r>
            <a:r>
              <a:rPr lang="ru-RU" sz="1200" dirty="0" err="1"/>
              <a:t>проклав</a:t>
            </a:r>
            <a:r>
              <a:rPr lang="ru-RU" sz="1200" dirty="0"/>
              <a:t> Омар Хайям. Так, з </a:t>
            </a:r>
            <a:r>
              <a:rPr lang="ru-RU" sz="1200" dirty="0" err="1"/>
              <a:t>подібним</a:t>
            </a:r>
            <a:r>
              <a:rPr lang="ru-RU" sz="1200" dirty="0"/>
              <a:t> </a:t>
            </a:r>
            <a:r>
              <a:rPr lang="ru-RU" sz="1200" dirty="0" err="1"/>
              <a:t>твердженням</a:t>
            </a:r>
            <a:r>
              <a:rPr lang="ru-RU" sz="1200" dirty="0"/>
              <a:t> </a:t>
            </a:r>
            <a:r>
              <a:rPr lang="ru-RU" sz="1200" dirty="0" err="1"/>
              <a:t>виступив</a:t>
            </a:r>
            <a:r>
              <a:rPr lang="ru-RU" sz="1200" dirty="0"/>
              <a:t> </a:t>
            </a:r>
            <a:r>
              <a:rPr lang="ru-RU" sz="1200" dirty="0" err="1"/>
              <a:t>Р.Декарт</a:t>
            </a:r>
            <a:r>
              <a:rPr lang="ru-RU" sz="1200" dirty="0"/>
              <a:t> у 1637 </a:t>
            </a:r>
            <a:r>
              <a:rPr lang="ru-RU" sz="1200" dirty="0" err="1"/>
              <a:t>році</a:t>
            </a:r>
            <a:r>
              <a:rPr lang="ru-RU" sz="1200" dirty="0"/>
              <a:t>, а </a:t>
            </a:r>
            <a:r>
              <a:rPr lang="ru-RU" sz="1200" dirty="0" err="1"/>
              <a:t>ще</a:t>
            </a:r>
            <a:r>
              <a:rPr lang="ru-RU" sz="1200" dirty="0"/>
              <a:t> 200 </a:t>
            </a:r>
            <a:r>
              <a:rPr lang="ru-RU" sz="1200" dirty="0" err="1"/>
              <a:t>років</a:t>
            </a:r>
            <a:r>
              <a:rPr lang="ru-RU" sz="1200" dirty="0"/>
              <a:t> по тому, у 1837 </a:t>
            </a:r>
            <a:r>
              <a:rPr lang="ru-RU" sz="1200" dirty="0" err="1"/>
              <a:t>році</a:t>
            </a:r>
            <a:r>
              <a:rPr lang="ru-RU" sz="1200" dirty="0"/>
              <a:t>, </a:t>
            </a:r>
            <a:r>
              <a:rPr lang="ru-RU" sz="1200" dirty="0" err="1"/>
              <a:t>це</a:t>
            </a:r>
            <a:r>
              <a:rPr lang="ru-RU" sz="1200" dirty="0"/>
              <a:t> </a:t>
            </a:r>
            <a:r>
              <a:rPr lang="ru-RU" sz="1200" dirty="0" err="1"/>
              <a:t>було</a:t>
            </a:r>
            <a:r>
              <a:rPr lang="ru-RU" sz="1200" dirty="0"/>
              <a:t> доведено П. </a:t>
            </a:r>
            <a:r>
              <a:rPr lang="ru-RU" sz="1200" dirty="0" err="1"/>
              <a:t>Ванцелем</a:t>
            </a:r>
            <a:r>
              <a:rPr lang="ru-RU" sz="1200" dirty="0"/>
              <a:t>. </a:t>
            </a:r>
            <a:r>
              <a:rPr lang="ru-RU" sz="1200" dirty="0" err="1"/>
              <a:t>Ще</a:t>
            </a:r>
            <a:r>
              <a:rPr lang="ru-RU" sz="1200" dirty="0"/>
              <a:t> одна </a:t>
            </a:r>
            <a:r>
              <a:rPr lang="ru-RU" sz="1200" dirty="0" err="1"/>
              <a:t>математична</a:t>
            </a:r>
            <a:r>
              <a:rPr lang="ru-RU" sz="1200" dirty="0"/>
              <a:t> </a:t>
            </a:r>
            <a:r>
              <a:rPr lang="ru-RU" sz="1200" dirty="0" err="1"/>
              <a:t>праця</a:t>
            </a:r>
            <a:r>
              <a:rPr lang="ru-RU" sz="1200" dirty="0"/>
              <a:t> Хайяма — «</a:t>
            </a:r>
            <a:r>
              <a:rPr lang="ru-RU" sz="1200" dirty="0" err="1"/>
              <a:t>Труднощі</a:t>
            </a:r>
            <a:r>
              <a:rPr lang="ru-RU" sz="1200" dirty="0"/>
              <a:t> в </a:t>
            </a:r>
            <a:r>
              <a:rPr lang="ru-RU" sz="1200" dirty="0" err="1"/>
              <a:t>арифметиці</a:t>
            </a:r>
            <a:r>
              <a:rPr lang="ru-RU" sz="1200" dirty="0"/>
              <a:t>» — </a:t>
            </a:r>
            <a:r>
              <a:rPr lang="ru-RU" sz="1200" dirty="0" err="1"/>
              <a:t>була</a:t>
            </a:r>
            <a:r>
              <a:rPr lang="ru-RU" sz="1200" dirty="0"/>
              <a:t> </a:t>
            </a:r>
            <a:r>
              <a:rPr lang="ru-RU" sz="1200" dirty="0" err="1"/>
              <a:t>присвячена</a:t>
            </a:r>
            <a:r>
              <a:rPr lang="ru-RU" sz="1200" dirty="0"/>
              <a:t> методу </a:t>
            </a:r>
            <a:r>
              <a:rPr lang="ru-RU" sz="1200" dirty="0" err="1"/>
              <a:t>знаходження</a:t>
            </a:r>
            <a:r>
              <a:rPr lang="ru-RU" sz="1200" dirty="0"/>
              <a:t> </a:t>
            </a:r>
            <a:r>
              <a:rPr lang="ru-RU" sz="1200" dirty="0" err="1"/>
              <a:t>коренів</a:t>
            </a:r>
            <a:r>
              <a:rPr lang="ru-RU" sz="1200" dirty="0"/>
              <a:t> будь-</a:t>
            </a:r>
            <a:r>
              <a:rPr lang="ru-RU" sz="1200" dirty="0" err="1"/>
              <a:t>якого</a:t>
            </a:r>
            <a:r>
              <a:rPr lang="ru-RU" sz="1200" dirty="0"/>
              <a:t> </a:t>
            </a:r>
            <a:r>
              <a:rPr lang="ru-RU" sz="1200" dirty="0" err="1"/>
              <a:t>ступеня</a:t>
            </a:r>
            <a:r>
              <a:rPr lang="ru-RU" sz="1200" dirty="0"/>
              <a:t> з </a:t>
            </a:r>
            <a:r>
              <a:rPr lang="ru-RU" sz="1200" dirty="0" err="1"/>
              <a:t>цілих</a:t>
            </a:r>
            <a:r>
              <a:rPr lang="ru-RU" sz="1200" dirty="0"/>
              <a:t> чисел; в </a:t>
            </a:r>
            <a:r>
              <a:rPr lang="ru-RU" sz="1200" dirty="0" err="1"/>
              <a:t>основі</a:t>
            </a:r>
            <a:r>
              <a:rPr lang="ru-RU" sz="1200" dirty="0"/>
              <a:t> </a:t>
            </a:r>
            <a:r>
              <a:rPr lang="ru-RU" sz="1200" dirty="0" err="1"/>
              <a:t>цього</a:t>
            </a:r>
            <a:r>
              <a:rPr lang="ru-RU" sz="1200" dirty="0"/>
              <a:t> методу Хайяма лежала формула,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пізніше</a:t>
            </a:r>
            <a:r>
              <a:rPr lang="ru-RU" sz="1200" dirty="0"/>
              <a:t> одержала </a:t>
            </a:r>
            <a:r>
              <a:rPr lang="ru-RU" sz="1200" dirty="0" err="1"/>
              <a:t>назву</a:t>
            </a:r>
            <a:r>
              <a:rPr lang="ru-RU" sz="1200" dirty="0"/>
              <a:t> </a:t>
            </a:r>
            <a:r>
              <a:rPr lang="ru-RU" sz="1200" dirty="0" err="1"/>
              <a:t>бінома</a:t>
            </a:r>
            <a:r>
              <a:rPr lang="ru-RU" sz="1200" dirty="0"/>
              <a:t> Ньютона. </a:t>
            </a:r>
            <a:r>
              <a:rPr lang="ru-RU" sz="1200" dirty="0" err="1"/>
              <a:t>Цей</a:t>
            </a:r>
            <a:r>
              <a:rPr lang="ru-RU" sz="1200" dirty="0"/>
              <a:t> трактат не </a:t>
            </a:r>
            <a:r>
              <a:rPr lang="ru-RU" sz="1200" dirty="0" err="1"/>
              <a:t>знайдений</a:t>
            </a:r>
            <a:r>
              <a:rPr lang="ru-RU" sz="1200" dirty="0"/>
              <a:t>, але </a:t>
            </a:r>
            <a:r>
              <a:rPr lang="ru-RU" sz="1200" dirty="0" err="1"/>
              <a:t>його</a:t>
            </a:r>
            <a:r>
              <a:rPr lang="ru-RU" sz="1200" dirty="0"/>
              <a:t> </a:t>
            </a:r>
            <a:r>
              <a:rPr lang="ru-RU" sz="1200" dirty="0" err="1"/>
              <a:t>згадував</a:t>
            </a:r>
            <a:r>
              <a:rPr lang="ru-RU" sz="1200" dirty="0"/>
              <a:t> сам Хайям у «</a:t>
            </a:r>
            <a:r>
              <a:rPr lang="ru-RU" sz="1200" dirty="0" err="1"/>
              <a:t>Трактаті</a:t>
            </a:r>
            <a:r>
              <a:rPr lang="ru-RU" sz="1200" dirty="0"/>
              <a:t> про </a:t>
            </a:r>
            <a:r>
              <a:rPr lang="ru-RU" sz="1200" dirty="0" err="1"/>
              <a:t>доведення</a:t>
            </a:r>
            <a:r>
              <a:rPr lang="ru-RU" sz="1200" dirty="0"/>
              <a:t> задач </a:t>
            </a:r>
            <a:r>
              <a:rPr lang="ru-RU" sz="1200" dirty="0" err="1"/>
              <a:t>алгебри</a:t>
            </a:r>
            <a:r>
              <a:rPr lang="ru-RU" sz="1200" dirty="0"/>
              <a:t> та </a:t>
            </a:r>
            <a:r>
              <a:rPr lang="ru-RU" sz="1200" dirty="0" err="1"/>
              <a:t>алмукабали</a:t>
            </a:r>
            <a:r>
              <a:rPr lang="ru-RU" sz="1200" dirty="0"/>
              <a:t>». До </a:t>
            </a:r>
            <a:r>
              <a:rPr lang="ru-RU" sz="1200" dirty="0" err="1"/>
              <a:t>арифметично-алгебраїчних</a:t>
            </a:r>
            <a:r>
              <a:rPr lang="ru-RU" sz="1200" dirty="0"/>
              <a:t> </a:t>
            </a:r>
            <a:r>
              <a:rPr lang="ru-RU" sz="1200" dirty="0" err="1"/>
              <a:t>питань</a:t>
            </a:r>
            <a:r>
              <a:rPr lang="ru-RU" sz="1200" dirty="0"/>
              <a:t> </a:t>
            </a:r>
            <a:r>
              <a:rPr lang="ru-RU" sz="1200" dirty="0" err="1"/>
              <a:t>належить</a:t>
            </a:r>
            <a:r>
              <a:rPr lang="ru-RU" sz="1200" dirty="0"/>
              <a:t> </a:t>
            </a:r>
            <a:r>
              <a:rPr lang="ru-RU" sz="1200" dirty="0" err="1"/>
              <a:t>також</a:t>
            </a:r>
            <a:r>
              <a:rPr lang="ru-RU" sz="1200" dirty="0"/>
              <a:t> невеликий </a:t>
            </a:r>
            <a:r>
              <a:rPr lang="ru-RU" sz="1200" dirty="0" err="1"/>
              <a:t>твір</a:t>
            </a:r>
            <a:r>
              <a:rPr lang="ru-RU" sz="1200" dirty="0"/>
              <a:t> «</a:t>
            </a:r>
            <a:r>
              <a:rPr lang="ru-RU" sz="1200" dirty="0" err="1"/>
              <a:t>Терези</a:t>
            </a:r>
            <a:r>
              <a:rPr lang="ru-RU" sz="1200" dirty="0"/>
              <a:t> мудростей», в </a:t>
            </a:r>
            <a:r>
              <a:rPr lang="ru-RU" sz="1200" dirty="0" err="1"/>
              <a:t>якому</a:t>
            </a:r>
            <a:r>
              <a:rPr lang="ru-RU" sz="1200" dirty="0"/>
              <a:t> </a:t>
            </a:r>
            <a:r>
              <a:rPr lang="ru-RU" sz="1200" dirty="0" err="1"/>
              <a:t>вирішувалась</a:t>
            </a:r>
            <a:r>
              <a:rPr lang="ru-RU" sz="1200" dirty="0"/>
              <a:t> </a:t>
            </a:r>
            <a:r>
              <a:rPr lang="ru-RU" sz="1200" dirty="0" err="1"/>
              <a:t>класична</a:t>
            </a:r>
            <a:r>
              <a:rPr lang="ru-RU" sz="1200" dirty="0"/>
              <a:t> задача </a:t>
            </a:r>
            <a:r>
              <a:rPr lang="ru-RU" sz="1200" dirty="0" err="1"/>
              <a:t>Архімеда</a:t>
            </a:r>
            <a:r>
              <a:rPr lang="ru-RU" sz="1200" dirty="0"/>
              <a:t> про </a:t>
            </a:r>
            <a:r>
              <a:rPr lang="ru-RU" sz="1200" dirty="0" err="1"/>
              <a:t>визначення</a:t>
            </a:r>
            <a:r>
              <a:rPr lang="ru-RU" sz="1200" dirty="0"/>
              <a:t> </a:t>
            </a:r>
            <a:r>
              <a:rPr lang="ru-RU" sz="1200" dirty="0" err="1"/>
              <a:t>кількості</a:t>
            </a:r>
            <a:r>
              <a:rPr lang="ru-RU" sz="1200" dirty="0"/>
              <a:t> золота та </a:t>
            </a:r>
            <a:r>
              <a:rPr lang="ru-RU" sz="1200" dirty="0" err="1"/>
              <a:t>срібла</a:t>
            </a:r>
            <a:r>
              <a:rPr lang="ru-RU" sz="1200" dirty="0"/>
              <a:t> в </a:t>
            </a:r>
            <a:r>
              <a:rPr lang="ru-RU" sz="1200" dirty="0" err="1"/>
              <a:t>сплаві</a:t>
            </a:r>
            <a:r>
              <a:rPr lang="ru-RU" sz="1200" dirty="0"/>
              <a:t>. Хайям </a:t>
            </a:r>
            <a:r>
              <a:rPr lang="ru-RU" sz="1200" dirty="0" err="1"/>
              <a:t>визначив</a:t>
            </a:r>
            <a:r>
              <a:rPr lang="ru-RU" sz="1200" dirty="0"/>
              <a:t> у </a:t>
            </a:r>
            <a:r>
              <a:rPr lang="ru-RU" sz="1200" dirty="0" err="1"/>
              <a:t>повітрі</a:t>
            </a:r>
            <a:r>
              <a:rPr lang="ru-RU" sz="1200" dirty="0"/>
              <a:t> та у </a:t>
            </a:r>
            <a:r>
              <a:rPr lang="ru-RU" sz="1200" dirty="0" err="1"/>
              <a:t>воді</a:t>
            </a:r>
            <a:r>
              <a:rPr lang="ru-RU" sz="1200" dirty="0"/>
              <a:t> вагу </a:t>
            </a:r>
            <a:r>
              <a:rPr lang="ru-RU" sz="1200" dirty="0" err="1"/>
              <a:t>довільних</a:t>
            </a:r>
            <a:r>
              <a:rPr lang="ru-RU" sz="1200" dirty="0"/>
              <a:t> </a:t>
            </a:r>
            <a:r>
              <a:rPr lang="ru-RU" sz="1200" dirty="0" err="1"/>
              <a:t>зливків</a:t>
            </a:r>
            <a:r>
              <a:rPr lang="ru-RU" sz="1200" dirty="0"/>
              <a:t> чистого золота та </a:t>
            </a:r>
            <a:r>
              <a:rPr lang="ru-RU" sz="1200" dirty="0" err="1"/>
              <a:t>срібла</a:t>
            </a:r>
            <a:r>
              <a:rPr lang="ru-RU" sz="1200" dirty="0"/>
              <a:t>, а </a:t>
            </a:r>
            <a:r>
              <a:rPr lang="ru-RU" sz="1200" dirty="0" err="1"/>
              <a:t>також</a:t>
            </a:r>
            <a:r>
              <a:rPr lang="ru-RU" sz="1200" dirty="0"/>
              <a:t> </a:t>
            </a:r>
            <a:r>
              <a:rPr lang="ru-RU" sz="1200" dirty="0" err="1"/>
              <a:t>даного</a:t>
            </a:r>
            <a:r>
              <a:rPr lang="ru-RU" sz="1200" dirty="0"/>
              <a:t> сплаву, та </a:t>
            </a:r>
            <a:r>
              <a:rPr lang="ru-RU" sz="1200" dirty="0" err="1"/>
              <a:t>навів</a:t>
            </a:r>
            <a:r>
              <a:rPr lang="ru-RU" sz="1200" dirty="0"/>
              <a:t> два </a:t>
            </a:r>
            <a:r>
              <a:rPr lang="ru-RU" sz="1200" dirty="0" err="1"/>
              <a:t>рішення</a:t>
            </a:r>
            <a:r>
              <a:rPr lang="ru-RU" sz="1200" dirty="0"/>
              <a:t>. У одному </a:t>
            </a:r>
            <a:r>
              <a:rPr lang="ru-RU" sz="1200" dirty="0" err="1"/>
              <a:t>використовувались</a:t>
            </a:r>
            <a:r>
              <a:rPr lang="ru-RU" sz="1200" dirty="0"/>
              <a:t> </a:t>
            </a:r>
            <a:r>
              <a:rPr lang="ru-RU" sz="1200" dirty="0" err="1"/>
              <a:t>прийоми</a:t>
            </a:r>
            <a:r>
              <a:rPr lang="ru-RU" sz="1200" dirty="0"/>
              <a:t> </a:t>
            </a:r>
            <a:r>
              <a:rPr lang="ru-RU" sz="1200" dirty="0" err="1"/>
              <a:t>античної</a:t>
            </a:r>
            <a:r>
              <a:rPr lang="ru-RU" sz="1200" dirty="0"/>
              <a:t> </a:t>
            </a:r>
            <a:r>
              <a:rPr lang="ru-RU" sz="1200" dirty="0" err="1"/>
              <a:t>теорії</a:t>
            </a:r>
            <a:r>
              <a:rPr lang="ru-RU" sz="1200" dirty="0"/>
              <a:t> </a:t>
            </a:r>
            <a:r>
              <a:rPr lang="ru-RU" sz="1200" dirty="0" err="1"/>
              <a:t>відношень</a:t>
            </a:r>
            <a:r>
              <a:rPr lang="ru-RU" sz="1200" dirty="0"/>
              <a:t>. У </a:t>
            </a:r>
            <a:r>
              <a:rPr lang="ru-RU" sz="1200" dirty="0" err="1"/>
              <a:t>іншому</a:t>
            </a:r>
            <a:r>
              <a:rPr lang="ru-RU" sz="1200" dirty="0"/>
              <a:t>, «</a:t>
            </a:r>
            <a:r>
              <a:rPr lang="ru-RU" sz="1200" dirty="0" err="1"/>
              <a:t>більш</a:t>
            </a:r>
            <a:r>
              <a:rPr lang="ru-RU" sz="1200" dirty="0"/>
              <a:t> легкому для </a:t>
            </a:r>
            <a:r>
              <a:rPr lang="ru-RU" sz="1200" dirty="0" err="1"/>
              <a:t>обрахування</a:t>
            </a:r>
            <a:r>
              <a:rPr lang="ru-RU" sz="1200" dirty="0"/>
              <a:t>», </a:t>
            </a:r>
            <a:r>
              <a:rPr lang="ru-RU" sz="1200" dirty="0" err="1"/>
              <a:t>рішенні</a:t>
            </a:r>
            <a:r>
              <a:rPr lang="ru-RU" sz="1200" dirty="0"/>
              <a:t> — </a:t>
            </a:r>
            <a:r>
              <a:rPr lang="ru-RU" sz="1200" dirty="0" err="1"/>
              <a:t>алгебраїчні</a:t>
            </a:r>
            <a:r>
              <a:rPr lang="ru-RU" sz="1200" dirty="0"/>
              <a:t> </a:t>
            </a:r>
            <a:r>
              <a:rPr lang="ru-RU" sz="1200" dirty="0" err="1"/>
              <a:t>прийоми</a:t>
            </a:r>
            <a:r>
              <a:rPr lang="ru-RU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012172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паралельних</a:t>
            </a:r>
            <a:r>
              <a:rPr lang="ru-RU" dirty="0"/>
              <a:t> Хайяма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307160"/>
          </a:xfrm>
        </p:spPr>
        <p:txBody>
          <a:bodyPr/>
          <a:lstStyle/>
          <a:p>
            <a:r>
              <a:rPr lang="ru-RU" sz="1600" dirty="0"/>
              <a:t>Другим </a:t>
            </a:r>
            <a:r>
              <a:rPr lang="ru-RU" sz="1600" dirty="0" err="1"/>
              <a:t>важливим</a:t>
            </a:r>
            <a:r>
              <a:rPr lang="ru-RU" sz="1600" dirty="0"/>
              <a:t> </a:t>
            </a:r>
            <a:r>
              <a:rPr lang="ru-RU" sz="1600" dirty="0" err="1"/>
              <a:t>твором</a:t>
            </a:r>
            <a:r>
              <a:rPr lang="ru-RU" sz="1600" dirty="0"/>
              <a:t> Омара Хайяма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праця</a:t>
            </a:r>
            <a:r>
              <a:rPr lang="ru-RU" sz="1600" dirty="0"/>
              <a:t> «Трактат про </a:t>
            </a:r>
            <a:r>
              <a:rPr lang="ru-RU" sz="1600" dirty="0" err="1"/>
              <a:t>тлумачення</a:t>
            </a:r>
            <a:r>
              <a:rPr lang="ru-RU" sz="1600" dirty="0"/>
              <a:t> </a:t>
            </a:r>
            <a:r>
              <a:rPr lang="ru-RU" sz="1600" dirty="0" err="1"/>
              <a:t>темних</a:t>
            </a:r>
            <a:r>
              <a:rPr lang="ru-RU" sz="1600" dirty="0"/>
              <a:t> </a:t>
            </a:r>
            <a:r>
              <a:rPr lang="ru-RU" sz="1600" dirty="0" err="1"/>
              <a:t>положень</a:t>
            </a:r>
            <a:r>
              <a:rPr lang="ru-RU" sz="1600" dirty="0"/>
              <a:t> у </a:t>
            </a:r>
            <a:r>
              <a:rPr lang="ru-RU" sz="1600" dirty="0" err="1"/>
              <a:t>Евкліда</a:t>
            </a:r>
            <a:r>
              <a:rPr lang="ru-RU" sz="1600" dirty="0"/>
              <a:t>», </a:t>
            </a:r>
            <a:r>
              <a:rPr lang="ru-RU" sz="1600" dirty="0" err="1"/>
              <a:t>закінчений</a:t>
            </a:r>
            <a:r>
              <a:rPr lang="ru-RU" sz="1600" dirty="0"/>
              <a:t> </a:t>
            </a:r>
            <a:r>
              <a:rPr lang="ru-RU" sz="1600" dirty="0" err="1"/>
              <a:t>наприкінці</a:t>
            </a:r>
            <a:r>
              <a:rPr lang="ru-RU" sz="1600" dirty="0"/>
              <a:t> 1077.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складався</a:t>
            </a:r>
            <a:r>
              <a:rPr lang="ru-RU" sz="1600" dirty="0"/>
              <a:t> з 3-х книг та </a:t>
            </a:r>
            <a:r>
              <a:rPr lang="ru-RU" sz="1600" dirty="0" err="1"/>
              <a:t>вступу</a:t>
            </a:r>
            <a:r>
              <a:rPr lang="ru-RU" sz="1600" dirty="0"/>
              <a:t> до них. У </a:t>
            </a:r>
            <a:r>
              <a:rPr lang="ru-RU" sz="1600" dirty="0" err="1"/>
              <a:t>першій</a:t>
            </a:r>
            <a:r>
              <a:rPr lang="ru-RU" sz="1600" dirty="0"/>
              <a:t> </a:t>
            </a:r>
            <a:r>
              <a:rPr lang="ru-RU" sz="1600" dirty="0" err="1"/>
              <a:t>книзі</a:t>
            </a:r>
            <a:r>
              <a:rPr lang="ru-RU" sz="1600" dirty="0"/>
              <a:t> </a:t>
            </a:r>
            <a:r>
              <a:rPr lang="ru-RU" sz="1600" dirty="0" err="1"/>
              <a:t>викладена</a:t>
            </a:r>
            <a:r>
              <a:rPr lang="ru-RU" sz="1600" dirty="0"/>
              <a:t> </a:t>
            </a:r>
            <a:r>
              <a:rPr lang="ru-RU" sz="1600" dirty="0" err="1"/>
              <a:t>теорія</a:t>
            </a:r>
            <a:r>
              <a:rPr lang="ru-RU" sz="1600" dirty="0"/>
              <a:t> </a:t>
            </a:r>
            <a:r>
              <a:rPr lang="ru-RU" sz="1600" dirty="0" err="1"/>
              <a:t>паралельних</a:t>
            </a:r>
            <a:r>
              <a:rPr lang="ru-RU" sz="1600" dirty="0"/>
              <a:t>. До Хайяма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30 </a:t>
            </a:r>
            <a:r>
              <a:rPr lang="ru-RU" sz="1600" dirty="0" err="1"/>
              <a:t>авторів</a:t>
            </a:r>
            <a:r>
              <a:rPr lang="ru-RU" sz="1600" dirty="0"/>
              <a:t> </a:t>
            </a:r>
            <a:r>
              <a:rPr lang="ru-RU" sz="1600" dirty="0" err="1"/>
              <a:t>коментували</a:t>
            </a:r>
            <a:r>
              <a:rPr lang="ru-RU" sz="1600" dirty="0"/>
              <a:t> та </a:t>
            </a:r>
            <a:r>
              <a:rPr lang="ru-RU" sz="1600" dirty="0" err="1"/>
              <a:t>критикували</a:t>
            </a:r>
            <a:r>
              <a:rPr lang="ru-RU" sz="1600" dirty="0"/>
              <a:t> «Начала» </a:t>
            </a:r>
            <a:r>
              <a:rPr lang="ru-RU" sz="1600" dirty="0" err="1"/>
              <a:t>Евкліда</a:t>
            </a:r>
            <a:r>
              <a:rPr lang="ru-RU" sz="1600" dirty="0"/>
              <a:t>. Але </a:t>
            </a:r>
            <a:r>
              <a:rPr lang="ru-RU" sz="1600" dirty="0" err="1"/>
              <a:t>лише</a:t>
            </a:r>
            <a:r>
              <a:rPr lang="ru-RU" sz="1600" dirty="0"/>
              <a:t> Хайяму вдалось </a:t>
            </a:r>
            <a:r>
              <a:rPr lang="ru-RU" sz="1600" dirty="0" err="1"/>
              <a:t>ґрунтовно</a:t>
            </a:r>
            <a:r>
              <a:rPr lang="ru-RU" sz="1600" dirty="0"/>
              <a:t> та </a:t>
            </a:r>
            <a:r>
              <a:rPr lang="ru-RU" sz="1600" dirty="0" err="1"/>
              <a:t>серйозно</a:t>
            </a:r>
            <a:r>
              <a:rPr lang="ru-RU" sz="1600" dirty="0"/>
              <a:t>,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філософсько-логічних</a:t>
            </a:r>
            <a:r>
              <a:rPr lang="ru-RU" sz="1600" dirty="0"/>
              <a:t> </a:t>
            </a:r>
            <a:r>
              <a:rPr lang="ru-RU" sz="1600" dirty="0" err="1"/>
              <a:t>праць</a:t>
            </a:r>
            <a:r>
              <a:rPr lang="ru-RU" sz="1600" dirty="0"/>
              <a:t> </a:t>
            </a:r>
            <a:r>
              <a:rPr lang="ru-RU" sz="1600" dirty="0" err="1"/>
              <a:t>Арістотеля</a:t>
            </a:r>
            <a:r>
              <a:rPr lang="ru-RU" sz="1600" dirty="0"/>
              <a:t>, </a:t>
            </a:r>
            <a:r>
              <a:rPr lang="ru-RU" sz="1600" dirty="0" err="1"/>
              <a:t>викласти</a:t>
            </a:r>
            <a:r>
              <a:rPr lang="ru-RU" sz="1600" dirty="0"/>
              <a:t> </a:t>
            </a:r>
            <a:r>
              <a:rPr lang="ru-RU" sz="1600" dirty="0" err="1"/>
              <a:t>теорію</a:t>
            </a:r>
            <a:r>
              <a:rPr lang="ru-RU" sz="1600" dirty="0"/>
              <a:t> </a:t>
            </a:r>
            <a:r>
              <a:rPr lang="ru-RU" sz="1600" dirty="0" err="1"/>
              <a:t>паралельних</a:t>
            </a:r>
            <a:r>
              <a:rPr lang="ru-RU" sz="1600" dirty="0"/>
              <a:t>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переконаний</a:t>
            </a:r>
            <a:r>
              <a:rPr lang="ru-RU" sz="1600" dirty="0"/>
              <a:t> у </a:t>
            </a:r>
            <a:r>
              <a:rPr lang="ru-RU" sz="1600" dirty="0" err="1"/>
              <a:t>справедливості</a:t>
            </a:r>
            <a:r>
              <a:rPr lang="ru-RU" sz="1600" dirty="0"/>
              <a:t> знаменитого </a:t>
            </a:r>
            <a:r>
              <a:rPr lang="en-US" sz="1600" dirty="0"/>
              <a:t>V </a:t>
            </a:r>
            <a:r>
              <a:rPr lang="ru-RU" sz="1600" dirty="0"/>
              <a:t>постулату </a:t>
            </a:r>
            <a:r>
              <a:rPr lang="ru-RU" sz="1600" dirty="0" err="1"/>
              <a:t>Евкліда</a:t>
            </a:r>
            <a:r>
              <a:rPr lang="ru-RU" sz="1600" dirty="0"/>
              <a:t>, </a:t>
            </a:r>
            <a:r>
              <a:rPr lang="ru-RU" sz="1600" dirty="0" err="1"/>
              <a:t>хоча</a:t>
            </a:r>
            <a:r>
              <a:rPr lang="ru-RU" sz="1600" dirty="0"/>
              <a:t> й </a:t>
            </a:r>
            <a:r>
              <a:rPr lang="ru-RU" sz="1600" dirty="0" err="1"/>
              <a:t>вважав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менш</a:t>
            </a:r>
            <a:r>
              <a:rPr lang="ru-RU" sz="1600" dirty="0"/>
              <a:t> </a:t>
            </a:r>
            <a:r>
              <a:rPr lang="ru-RU" sz="1600" dirty="0" err="1"/>
              <a:t>очевидним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</a:t>
            </a:r>
            <a:r>
              <a:rPr lang="ru-RU" sz="1600" dirty="0" err="1"/>
              <a:t>багато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тверджень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Евклід</a:t>
            </a:r>
            <a:r>
              <a:rPr lang="ru-RU" sz="1600" dirty="0"/>
              <a:t> доводив. Хайям </a:t>
            </a:r>
            <a:r>
              <a:rPr lang="ru-RU" sz="1600" dirty="0" err="1"/>
              <a:t>відкинув</a:t>
            </a:r>
            <a:r>
              <a:rPr lang="ru-RU" sz="1600" dirty="0"/>
              <a:t> </a:t>
            </a:r>
            <a:r>
              <a:rPr lang="ru-RU" sz="1600" dirty="0" err="1"/>
              <a:t>численні</a:t>
            </a:r>
            <a:r>
              <a:rPr lang="ru-RU" sz="1600" dirty="0"/>
              <a:t> </a:t>
            </a:r>
            <a:r>
              <a:rPr lang="ru-RU" sz="1600" dirty="0" err="1"/>
              <a:t>відомі</a:t>
            </a:r>
            <a:r>
              <a:rPr lang="ru-RU" sz="1600" dirty="0"/>
              <a:t>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спроби</a:t>
            </a:r>
            <a:r>
              <a:rPr lang="ru-RU" sz="1600" dirty="0"/>
              <a:t> </a:t>
            </a:r>
            <a:r>
              <a:rPr lang="ru-RU" sz="1600" dirty="0" err="1"/>
              <a:t>доведень</a:t>
            </a:r>
            <a:r>
              <a:rPr lang="ru-RU" sz="1600" dirty="0"/>
              <a:t> </a:t>
            </a:r>
            <a:r>
              <a:rPr lang="en-US" sz="1600" dirty="0"/>
              <a:t>V </a:t>
            </a:r>
            <a:r>
              <a:rPr lang="ru-RU" sz="1600" dirty="0"/>
              <a:t>постулату як </a:t>
            </a:r>
            <a:r>
              <a:rPr lang="ru-RU" sz="1600" dirty="0" err="1"/>
              <a:t>логічно</a:t>
            </a:r>
            <a:r>
              <a:rPr lang="ru-RU" sz="1600" dirty="0"/>
              <a:t> </a:t>
            </a:r>
            <a:r>
              <a:rPr lang="ru-RU" sz="1600" dirty="0" err="1"/>
              <a:t>неспроможні</a:t>
            </a:r>
            <a:r>
              <a:rPr lang="ru-RU" sz="1600" dirty="0"/>
              <a:t>. Але, будучи </a:t>
            </a:r>
            <a:r>
              <a:rPr lang="ru-RU" sz="1600" dirty="0" err="1"/>
              <a:t>впевненим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постулат </a:t>
            </a:r>
            <a:r>
              <a:rPr lang="ru-RU" sz="1600" dirty="0" err="1"/>
              <a:t>можна</a:t>
            </a:r>
            <a:r>
              <a:rPr lang="ru-RU" sz="1600" dirty="0"/>
              <a:t> довести,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шукає</a:t>
            </a:r>
            <a:r>
              <a:rPr lang="ru-RU" sz="1600" dirty="0"/>
              <a:t> і </a:t>
            </a:r>
            <a:r>
              <a:rPr lang="ru-RU" sz="1600" dirty="0" err="1"/>
              <a:t>знаходить</a:t>
            </a:r>
            <a:r>
              <a:rPr lang="ru-RU" sz="1600" dirty="0"/>
              <a:t> </a:t>
            </a:r>
            <a:r>
              <a:rPr lang="ru-RU" sz="1600" dirty="0" err="1"/>
              <a:t>своє</a:t>
            </a:r>
            <a:r>
              <a:rPr lang="ru-RU" sz="1600" dirty="0"/>
              <a:t> «</a:t>
            </a:r>
            <a:r>
              <a:rPr lang="ru-RU" sz="1600" dirty="0" err="1"/>
              <a:t>доведення</a:t>
            </a:r>
            <a:r>
              <a:rPr lang="ru-RU" sz="1600" dirty="0"/>
              <a:t>». В основу </a:t>
            </a:r>
            <a:r>
              <a:rPr lang="ru-RU" sz="1600" dirty="0" err="1"/>
              <a:t>доведення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покладено</a:t>
            </a:r>
            <a:r>
              <a:rPr lang="ru-RU" sz="1600" dirty="0"/>
              <a:t> принцип,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складається</a:t>
            </a:r>
            <a:r>
              <a:rPr lang="ru-RU" sz="1600" dirty="0"/>
              <a:t> з </a:t>
            </a:r>
            <a:r>
              <a:rPr lang="ru-RU" sz="1600" dirty="0" err="1"/>
              <a:t>двох</a:t>
            </a:r>
            <a:r>
              <a:rPr lang="ru-RU" sz="1600" dirty="0"/>
              <a:t> </a:t>
            </a:r>
            <a:r>
              <a:rPr lang="ru-RU" sz="1600" dirty="0" err="1"/>
              <a:t>тверджень</a:t>
            </a:r>
            <a:r>
              <a:rPr lang="ru-RU" sz="1600" dirty="0"/>
              <a:t>: </a:t>
            </a:r>
            <a:r>
              <a:rPr lang="ru-RU" sz="1600" dirty="0" err="1"/>
              <a:t>дві</a:t>
            </a:r>
            <a:r>
              <a:rPr lang="ru-RU" sz="1600" dirty="0"/>
              <a:t> </a:t>
            </a:r>
            <a:r>
              <a:rPr lang="ru-RU" sz="1600" dirty="0" err="1"/>
              <a:t>прямі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збігаються</a:t>
            </a:r>
            <a:r>
              <a:rPr lang="ru-RU" sz="1600" dirty="0"/>
              <a:t>, </a:t>
            </a:r>
            <a:r>
              <a:rPr lang="ru-RU" sz="1600" dirty="0" err="1"/>
              <a:t>перетинаються</a:t>
            </a:r>
            <a:r>
              <a:rPr lang="ru-RU" sz="1600" dirty="0"/>
              <a:t>; </a:t>
            </a:r>
            <a:r>
              <a:rPr lang="ru-RU" sz="1600" dirty="0" err="1"/>
              <a:t>неможливо</a:t>
            </a:r>
            <a:r>
              <a:rPr lang="ru-RU" sz="1600" dirty="0"/>
              <a:t>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дві</a:t>
            </a:r>
            <a:r>
              <a:rPr lang="ru-RU" sz="1600" dirty="0"/>
              <a:t> </a:t>
            </a:r>
            <a:r>
              <a:rPr lang="ru-RU" sz="1600" dirty="0" err="1"/>
              <a:t>прямі</a:t>
            </a:r>
            <a:r>
              <a:rPr lang="ru-RU" sz="1600" dirty="0"/>
              <a:t> </a:t>
            </a:r>
            <a:r>
              <a:rPr lang="ru-RU" sz="1600" dirty="0" err="1"/>
              <a:t>лінії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сходяться</a:t>
            </a:r>
            <a:r>
              <a:rPr lang="ru-RU" sz="1600" dirty="0"/>
              <a:t>, </a:t>
            </a:r>
            <a:r>
              <a:rPr lang="ru-RU" sz="1600" dirty="0" err="1"/>
              <a:t>розходилися</a:t>
            </a:r>
            <a:r>
              <a:rPr lang="ru-RU" sz="1600" dirty="0"/>
              <a:t> в </a:t>
            </a:r>
            <a:r>
              <a:rPr lang="ru-RU" sz="1600" dirty="0" err="1"/>
              <a:t>напрямі</a:t>
            </a:r>
            <a:r>
              <a:rPr lang="ru-RU" sz="1600" dirty="0"/>
              <a:t> </a:t>
            </a:r>
            <a:r>
              <a:rPr lang="ru-RU" sz="1600" dirty="0" err="1"/>
              <a:t>сходження</a:t>
            </a:r>
            <a:r>
              <a:rPr lang="ru-RU" sz="1600" dirty="0"/>
              <a:t>. </a:t>
            </a:r>
            <a:r>
              <a:rPr lang="ru-RU" sz="1600" dirty="0" err="1"/>
              <a:t>Кожне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тверджень</a:t>
            </a:r>
            <a:r>
              <a:rPr lang="ru-RU" sz="1600" dirty="0"/>
              <a:t> </a:t>
            </a:r>
            <a:r>
              <a:rPr lang="ru-RU" sz="1600" dirty="0" err="1"/>
              <a:t>еквівалентне</a:t>
            </a:r>
            <a:r>
              <a:rPr lang="ru-RU" sz="1600" dirty="0"/>
              <a:t> </a:t>
            </a:r>
            <a:r>
              <a:rPr lang="en-US" sz="1600" dirty="0"/>
              <a:t>V </a:t>
            </a:r>
            <a:r>
              <a:rPr lang="ru-RU" sz="1600" dirty="0"/>
              <a:t>постулату. Тому й Хайям не </a:t>
            </a:r>
            <a:r>
              <a:rPr lang="ru-RU" sz="1600" dirty="0" err="1"/>
              <a:t>уникнув</a:t>
            </a:r>
            <a:r>
              <a:rPr lang="ru-RU" sz="1600" dirty="0"/>
              <a:t> </a:t>
            </a:r>
            <a:r>
              <a:rPr lang="ru-RU" sz="1600" dirty="0" err="1"/>
              <a:t>логічного</a:t>
            </a:r>
            <a:r>
              <a:rPr lang="ru-RU" sz="1600" dirty="0"/>
              <a:t> кола у </a:t>
            </a:r>
            <a:r>
              <a:rPr lang="ru-RU" sz="1600" dirty="0" err="1"/>
              <a:t>доведенні</a:t>
            </a:r>
            <a:r>
              <a:rPr lang="ru-RU" sz="1600" dirty="0"/>
              <a:t>. Разом з </a:t>
            </a:r>
            <a:r>
              <a:rPr lang="ru-RU" sz="1600" dirty="0" err="1"/>
              <a:t>тим</a:t>
            </a:r>
            <a:r>
              <a:rPr lang="ru-RU" sz="1600" dirty="0"/>
              <a:t>, </a:t>
            </a:r>
            <a:r>
              <a:rPr lang="ru-RU" sz="1600" dirty="0" err="1"/>
              <a:t>пошуки</a:t>
            </a:r>
            <a:r>
              <a:rPr lang="ru-RU" sz="1600" dirty="0"/>
              <a:t> </a:t>
            </a:r>
            <a:r>
              <a:rPr lang="ru-RU" sz="1600" dirty="0" err="1"/>
              <a:t>вченого</a:t>
            </a:r>
            <a:r>
              <a:rPr lang="ru-RU" sz="1600" dirty="0"/>
              <a:t>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значним</a:t>
            </a:r>
            <a:r>
              <a:rPr lang="ru-RU" sz="1600" dirty="0"/>
              <a:t> </a:t>
            </a:r>
            <a:r>
              <a:rPr lang="ru-RU" sz="1600" dirty="0" err="1"/>
              <a:t>кроком</a:t>
            </a:r>
            <a:r>
              <a:rPr lang="ru-RU" sz="1600" dirty="0"/>
              <a:t> на шляху </a:t>
            </a:r>
            <a:r>
              <a:rPr lang="ru-RU" sz="1600" dirty="0" err="1"/>
              <a:t>розв'язання</a:t>
            </a:r>
            <a:r>
              <a:rPr lang="ru-RU" sz="1600" dirty="0"/>
              <a:t> </a:t>
            </a:r>
            <a:r>
              <a:rPr lang="ru-RU" sz="1600" dirty="0" err="1"/>
              <a:t>проблеми</a:t>
            </a:r>
            <a:r>
              <a:rPr lang="ru-RU" sz="1600" dirty="0"/>
              <a:t> </a:t>
            </a:r>
            <a:r>
              <a:rPr lang="ru-RU" sz="1600" dirty="0" err="1"/>
              <a:t>паралельних</a:t>
            </a:r>
            <a:r>
              <a:rPr lang="ru-RU" sz="1600" dirty="0"/>
              <a:t>. На </a:t>
            </a:r>
            <a:r>
              <a:rPr lang="ru-RU" sz="1600" dirty="0" err="1"/>
              <a:t>відміну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</a:t>
            </a:r>
            <a:r>
              <a:rPr lang="ru-RU" sz="1600" dirty="0" err="1"/>
              <a:t>попередників</a:t>
            </a:r>
            <a:r>
              <a:rPr lang="ru-RU" sz="1600" dirty="0"/>
              <a:t>, Хайям </a:t>
            </a:r>
            <a:r>
              <a:rPr lang="ru-RU" sz="1600" dirty="0" err="1"/>
              <a:t>увів</a:t>
            </a:r>
            <a:r>
              <a:rPr lang="ru-RU" sz="1600" dirty="0"/>
              <a:t> </a:t>
            </a:r>
            <a:r>
              <a:rPr lang="ru-RU" sz="1600" dirty="0" err="1"/>
              <a:t>свій</a:t>
            </a:r>
            <a:r>
              <a:rPr lang="ru-RU" sz="1600" dirty="0"/>
              <a:t> постулат як основу </a:t>
            </a:r>
            <a:r>
              <a:rPr lang="ru-RU" sz="1600" dirty="0" err="1"/>
              <a:t>доведення</a:t>
            </a:r>
            <a:r>
              <a:rPr lang="ru-RU" sz="1600" dirty="0"/>
              <a:t>. </a:t>
            </a:r>
            <a:r>
              <a:rPr lang="ru-RU" sz="1600" dirty="0" err="1"/>
              <a:t>Навіть</a:t>
            </a:r>
            <a:r>
              <a:rPr lang="ru-RU" sz="1600" dirty="0"/>
              <a:t> не </a:t>
            </a:r>
            <a:r>
              <a:rPr lang="ru-RU" sz="1600" dirty="0" err="1"/>
              <a:t>маючи</a:t>
            </a:r>
            <a:r>
              <a:rPr lang="ru-RU" sz="1600" dirty="0"/>
              <a:t> </a:t>
            </a:r>
            <a:r>
              <a:rPr lang="ru-RU" sz="1600" dirty="0" err="1"/>
              <a:t>наміру</a:t>
            </a:r>
            <a:r>
              <a:rPr lang="ru-RU" sz="1600" dirty="0"/>
              <a:t>, </a:t>
            </a:r>
            <a:r>
              <a:rPr lang="ru-RU" sz="1600" dirty="0" err="1"/>
              <a:t>він</a:t>
            </a:r>
            <a:r>
              <a:rPr lang="ru-RU" sz="1600" dirty="0"/>
              <a:t>,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, </a:t>
            </a:r>
            <a:r>
              <a:rPr lang="ru-RU" sz="1600" dirty="0" err="1"/>
              <a:t>зробив</a:t>
            </a:r>
            <a:r>
              <a:rPr lang="ru-RU" sz="1600" dirty="0"/>
              <a:t> </a:t>
            </a:r>
            <a:r>
              <a:rPr lang="ru-RU" sz="1600" dirty="0" err="1"/>
              <a:t>крок</a:t>
            </a:r>
            <a:r>
              <a:rPr lang="ru-RU" sz="1600" dirty="0"/>
              <a:t> до </a:t>
            </a:r>
            <a:r>
              <a:rPr lang="ru-RU" sz="1600" dirty="0" err="1"/>
              <a:t>неевклідової</a:t>
            </a:r>
            <a:r>
              <a:rPr lang="ru-RU" sz="1600" dirty="0"/>
              <a:t> </a:t>
            </a:r>
            <a:r>
              <a:rPr lang="ru-RU" sz="1600" dirty="0" err="1"/>
              <a:t>геометрії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9368519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 та </a:t>
            </a:r>
            <a:r>
              <a:rPr lang="ru-RU" dirty="0" err="1"/>
              <a:t>вчення</a:t>
            </a:r>
            <a:r>
              <a:rPr lang="ru-RU" dirty="0"/>
              <a:t> про число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379168"/>
          </a:xfrm>
        </p:spPr>
        <p:txBody>
          <a:bodyPr/>
          <a:lstStyle/>
          <a:p>
            <a:r>
              <a:rPr lang="ru-RU" sz="1400" dirty="0"/>
              <a:t>Друга та </a:t>
            </a:r>
            <a:r>
              <a:rPr lang="ru-RU" sz="1400" dirty="0" err="1"/>
              <a:t>третя</a:t>
            </a:r>
            <a:r>
              <a:rPr lang="ru-RU" sz="1400" dirty="0"/>
              <a:t> книги «Трактату про </a:t>
            </a:r>
            <a:r>
              <a:rPr lang="ru-RU" sz="1400" dirty="0" err="1"/>
              <a:t>тлумачення</a:t>
            </a:r>
            <a:r>
              <a:rPr lang="ru-RU" sz="1400" dirty="0"/>
              <a:t> </a:t>
            </a:r>
            <a:r>
              <a:rPr lang="ru-RU" sz="1400" dirty="0" err="1"/>
              <a:t>темних</a:t>
            </a:r>
            <a:r>
              <a:rPr lang="ru-RU" sz="1400" dirty="0"/>
              <a:t> </a:t>
            </a:r>
            <a:r>
              <a:rPr lang="ru-RU" sz="1400" dirty="0" err="1"/>
              <a:t>положень</a:t>
            </a:r>
            <a:r>
              <a:rPr lang="ru-RU" sz="1400" dirty="0"/>
              <a:t> у </a:t>
            </a:r>
            <a:r>
              <a:rPr lang="ru-RU" sz="1400" dirty="0" err="1"/>
              <a:t>Евкліда</a:t>
            </a:r>
            <a:r>
              <a:rPr lang="ru-RU" sz="1400" dirty="0"/>
              <a:t>» </a:t>
            </a:r>
            <a:r>
              <a:rPr lang="ru-RU" sz="1400" dirty="0" err="1"/>
              <a:t>присвячені</a:t>
            </a:r>
            <a:r>
              <a:rPr lang="ru-RU" sz="1400" dirty="0"/>
              <a:t> </a:t>
            </a:r>
            <a:r>
              <a:rPr lang="ru-RU" sz="1400" dirty="0" err="1"/>
              <a:t>теорії</a:t>
            </a:r>
            <a:r>
              <a:rPr lang="ru-RU" sz="1400" dirty="0"/>
              <a:t> </a:t>
            </a:r>
            <a:r>
              <a:rPr lang="ru-RU" sz="1400" dirty="0" err="1"/>
              <a:t>відношень</a:t>
            </a:r>
            <a:r>
              <a:rPr lang="ru-RU" sz="1400" dirty="0"/>
              <a:t>. </a:t>
            </a:r>
            <a:r>
              <a:rPr lang="ru-RU" sz="1400" dirty="0" err="1"/>
              <a:t>Знову</a:t>
            </a:r>
            <a:r>
              <a:rPr lang="ru-RU" sz="1400" dirty="0"/>
              <a:t> </a:t>
            </a:r>
            <a:r>
              <a:rPr lang="ru-RU" sz="1400" dirty="0" err="1"/>
              <a:t>базуючись</a:t>
            </a:r>
            <a:r>
              <a:rPr lang="ru-RU" sz="1400" dirty="0"/>
              <a:t> на </a:t>
            </a:r>
            <a:r>
              <a:rPr lang="ru-RU" sz="1400" dirty="0" err="1"/>
              <a:t>згоді</a:t>
            </a:r>
            <a:r>
              <a:rPr lang="ru-RU" sz="1400" dirty="0"/>
              <a:t> з </a:t>
            </a:r>
            <a:r>
              <a:rPr lang="ru-RU" sz="1400" dirty="0" err="1"/>
              <a:t>Арістотелевою</a:t>
            </a:r>
            <a:r>
              <a:rPr lang="ru-RU" sz="1400" dirty="0"/>
              <a:t> точкою </a:t>
            </a:r>
            <a:r>
              <a:rPr lang="ru-RU" sz="1400" dirty="0" err="1"/>
              <a:t>зору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так </a:t>
            </a:r>
            <a:r>
              <a:rPr lang="ru-RU" sz="1400" dirty="0" err="1"/>
              <a:t>сформулював</a:t>
            </a:r>
            <a:r>
              <a:rPr lang="ru-RU" sz="1400" dirty="0"/>
              <a:t> принцип </a:t>
            </a:r>
            <a:r>
              <a:rPr lang="ru-RU" sz="1400" dirty="0" err="1"/>
              <a:t>неперервності</a:t>
            </a:r>
            <a:r>
              <a:rPr lang="ru-RU" sz="1400" dirty="0"/>
              <a:t>: «</a:t>
            </a:r>
            <a:r>
              <a:rPr lang="ru-RU" sz="1400" dirty="0" err="1"/>
              <a:t>Величини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ділити</a:t>
            </a:r>
            <a:r>
              <a:rPr lang="ru-RU" sz="1400" dirty="0"/>
              <a:t> </a:t>
            </a:r>
            <a:r>
              <a:rPr lang="ru-RU" sz="1400" dirty="0" err="1"/>
              <a:t>нескінченно</a:t>
            </a:r>
            <a:r>
              <a:rPr lang="ru-RU" sz="1400" dirty="0"/>
              <a:t>, </a:t>
            </a:r>
            <a:r>
              <a:rPr lang="ru-RU" sz="1400" dirty="0" err="1"/>
              <a:t>тобто</a:t>
            </a:r>
            <a:r>
              <a:rPr lang="ru-RU" sz="1400" dirty="0"/>
              <a:t> вони не </a:t>
            </a:r>
            <a:r>
              <a:rPr lang="ru-RU" sz="1400" dirty="0" err="1"/>
              <a:t>складаються</a:t>
            </a:r>
            <a:r>
              <a:rPr lang="ru-RU" sz="1400" dirty="0"/>
              <a:t> з </a:t>
            </a:r>
            <a:r>
              <a:rPr lang="ru-RU" sz="1400" dirty="0" err="1"/>
              <a:t>неподільних</a:t>
            </a:r>
            <a:r>
              <a:rPr lang="ru-RU" sz="1400" dirty="0"/>
              <a:t> величин». Разом з </a:t>
            </a:r>
            <a:r>
              <a:rPr lang="ru-RU" sz="1400" dirty="0" err="1"/>
              <a:t>тим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пішов</a:t>
            </a:r>
            <a:r>
              <a:rPr lang="ru-RU" sz="1400" dirty="0"/>
              <a:t> </a:t>
            </a:r>
            <a:r>
              <a:rPr lang="ru-RU" sz="1400" dirty="0" err="1"/>
              <a:t>далі</a:t>
            </a:r>
            <a:r>
              <a:rPr lang="ru-RU" sz="1400" dirty="0"/>
              <a:t> та </a:t>
            </a:r>
            <a:r>
              <a:rPr lang="ru-RU" sz="1400" dirty="0" err="1"/>
              <a:t>ввів</a:t>
            </a:r>
            <a:r>
              <a:rPr lang="ru-RU" sz="1400" dirty="0"/>
              <a:t> </a:t>
            </a:r>
            <a:r>
              <a:rPr lang="ru-RU" sz="1400" dirty="0" err="1"/>
              <a:t>нове</a:t>
            </a:r>
            <a:r>
              <a:rPr lang="ru-RU" sz="1400" dirty="0"/>
              <a:t> </a:t>
            </a:r>
            <a:r>
              <a:rPr lang="ru-RU" sz="1400" dirty="0" err="1"/>
              <a:t>визначення</a:t>
            </a:r>
            <a:r>
              <a:rPr lang="ru-RU" sz="1400" dirty="0"/>
              <a:t> </a:t>
            </a:r>
            <a:r>
              <a:rPr lang="ru-RU" sz="1400" dirty="0" err="1"/>
              <a:t>пропорції</a:t>
            </a:r>
            <a:r>
              <a:rPr lang="ru-RU" sz="1400" dirty="0"/>
              <a:t>,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рівність</a:t>
            </a:r>
            <a:r>
              <a:rPr lang="ru-RU" sz="1400" dirty="0"/>
              <a:t> </a:t>
            </a:r>
            <a:r>
              <a:rPr lang="ru-RU" sz="1400" dirty="0" err="1"/>
              <a:t>відношень</a:t>
            </a:r>
            <a:r>
              <a:rPr lang="ru-RU" sz="1400" dirty="0"/>
              <a:t> </a:t>
            </a:r>
            <a:r>
              <a:rPr lang="ru-RU" sz="1400" dirty="0" err="1"/>
              <a:t>зводилась</a:t>
            </a:r>
            <a:r>
              <a:rPr lang="ru-RU" sz="1400" dirty="0"/>
              <a:t> до </a:t>
            </a:r>
            <a:r>
              <a:rPr lang="ru-RU" sz="1400" dirty="0" err="1"/>
              <a:t>збігу</a:t>
            </a:r>
            <a:r>
              <a:rPr lang="ru-RU" sz="1400" dirty="0"/>
              <a:t> </a:t>
            </a:r>
            <a:r>
              <a:rPr lang="ru-RU" sz="1400" dirty="0" err="1"/>
              <a:t>їхнього</a:t>
            </a:r>
            <a:r>
              <a:rPr lang="ru-RU" sz="1400" dirty="0"/>
              <a:t> </a:t>
            </a:r>
            <a:r>
              <a:rPr lang="ru-RU" sz="1400" dirty="0" err="1"/>
              <a:t>розкладання</a:t>
            </a:r>
            <a:r>
              <a:rPr lang="ru-RU" sz="1400" dirty="0"/>
              <a:t> на </a:t>
            </a:r>
            <a:r>
              <a:rPr lang="ru-RU" sz="1400" dirty="0" err="1"/>
              <a:t>неперервні</a:t>
            </a:r>
            <a:r>
              <a:rPr lang="ru-RU" sz="1400" dirty="0"/>
              <a:t> дроби.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довів</a:t>
            </a:r>
            <a:r>
              <a:rPr lang="ru-RU" sz="1400" dirty="0"/>
              <a:t> </a:t>
            </a:r>
            <a:r>
              <a:rPr lang="ru-RU" sz="1400" dirty="0" err="1"/>
              <a:t>еквівалентність</a:t>
            </a:r>
            <a:r>
              <a:rPr lang="ru-RU" sz="1400" dirty="0"/>
              <a:t>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теорії</a:t>
            </a:r>
            <a:r>
              <a:rPr lang="ru-RU" sz="1400" dirty="0"/>
              <a:t> </a:t>
            </a:r>
            <a:r>
              <a:rPr lang="ru-RU" sz="1400" dirty="0" err="1"/>
              <a:t>відношень</a:t>
            </a:r>
            <a:r>
              <a:rPr lang="ru-RU" sz="1400" dirty="0"/>
              <a:t> з </a:t>
            </a:r>
            <a:r>
              <a:rPr lang="ru-RU" sz="1400" dirty="0" err="1"/>
              <a:t>теорією</a:t>
            </a:r>
            <a:r>
              <a:rPr lang="ru-RU" sz="1400" dirty="0"/>
              <a:t> </a:t>
            </a:r>
            <a:r>
              <a:rPr lang="ru-RU" sz="1400" dirty="0" err="1"/>
              <a:t>Евкліда</a:t>
            </a:r>
            <a:r>
              <a:rPr lang="ru-RU" sz="1400" dirty="0"/>
              <a:t>, </a:t>
            </a:r>
            <a:r>
              <a:rPr lang="ru-RU" sz="1400" dirty="0" err="1"/>
              <a:t>пов'язав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 </a:t>
            </a:r>
            <a:r>
              <a:rPr lang="ru-RU" sz="1400" dirty="0" err="1"/>
              <a:t>дійсні</a:t>
            </a:r>
            <a:r>
              <a:rPr lang="ru-RU" sz="1400" dirty="0"/>
              <a:t> </a:t>
            </a:r>
            <a:r>
              <a:rPr lang="ru-RU" sz="1400" dirty="0" err="1"/>
              <a:t>теорії</a:t>
            </a:r>
            <a:r>
              <a:rPr lang="ru-RU" sz="1400" dirty="0"/>
              <a:t> (</a:t>
            </a:r>
            <a:r>
              <a:rPr lang="ru-RU" sz="1400" dirty="0" err="1"/>
              <a:t>відношень</a:t>
            </a:r>
            <a:r>
              <a:rPr lang="ru-RU" sz="1400" dirty="0"/>
              <a:t> чисел та </a:t>
            </a:r>
            <a:r>
              <a:rPr lang="ru-RU" sz="1400" dirty="0" err="1"/>
              <a:t>загальної</a:t>
            </a:r>
            <a:r>
              <a:rPr lang="ru-RU" sz="1400" dirty="0"/>
              <a:t> </a:t>
            </a:r>
            <a:r>
              <a:rPr lang="ru-RU" sz="1400" dirty="0" err="1"/>
              <a:t>теорії</a:t>
            </a:r>
            <a:r>
              <a:rPr lang="ru-RU" sz="1400" dirty="0"/>
              <a:t> </a:t>
            </a:r>
            <a:r>
              <a:rPr lang="ru-RU" sz="1400" dirty="0" err="1"/>
              <a:t>відношень</a:t>
            </a:r>
            <a:r>
              <a:rPr lang="ru-RU" sz="1400" dirty="0"/>
              <a:t>), та, </a:t>
            </a:r>
            <a:r>
              <a:rPr lang="ru-RU" sz="1400" dirty="0" err="1"/>
              <a:t>базуючись</a:t>
            </a:r>
            <a:r>
              <a:rPr lang="ru-RU" sz="1400" dirty="0"/>
              <a:t> на </a:t>
            </a:r>
            <a:r>
              <a:rPr lang="ru-RU" sz="1400" dirty="0" err="1"/>
              <a:t>принципі</a:t>
            </a:r>
            <a:r>
              <a:rPr lang="ru-RU" sz="1400" dirty="0"/>
              <a:t> </a:t>
            </a:r>
            <a:r>
              <a:rPr lang="ru-RU" sz="1400" dirty="0" err="1"/>
              <a:t>неперервності</a:t>
            </a:r>
            <a:r>
              <a:rPr lang="ru-RU" sz="1400" dirty="0"/>
              <a:t>, </a:t>
            </a:r>
            <a:r>
              <a:rPr lang="ru-RU" sz="1400" dirty="0" err="1"/>
              <a:t>встановив</a:t>
            </a:r>
            <a:r>
              <a:rPr lang="ru-RU" sz="1400" dirty="0"/>
              <a:t>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існування</a:t>
            </a:r>
            <a:r>
              <a:rPr lang="ru-RU" sz="1400" dirty="0"/>
              <a:t> </a:t>
            </a:r>
            <a:r>
              <a:rPr lang="ru-RU" sz="1400" dirty="0" err="1"/>
              <a:t>загальної</a:t>
            </a:r>
            <a:r>
              <a:rPr lang="ru-RU" sz="1400" dirty="0"/>
              <a:t> </a:t>
            </a:r>
            <a:r>
              <a:rPr lang="ru-RU" sz="1400" dirty="0" err="1"/>
              <a:t>теореми</a:t>
            </a:r>
            <a:r>
              <a:rPr lang="ru-RU" sz="1400" dirty="0"/>
              <a:t> про </a:t>
            </a:r>
            <a:r>
              <a:rPr lang="ru-RU" sz="1400" dirty="0" err="1"/>
              <a:t>існування</a:t>
            </a:r>
            <a:r>
              <a:rPr lang="ru-RU" sz="1400" dirty="0"/>
              <a:t> </a:t>
            </a:r>
            <a:r>
              <a:rPr lang="ru-RU" sz="1400" dirty="0" err="1"/>
              <a:t>четвертої</a:t>
            </a:r>
            <a:r>
              <a:rPr lang="ru-RU" sz="1400" dirty="0"/>
              <a:t> </a:t>
            </a:r>
            <a:r>
              <a:rPr lang="ru-RU" sz="1400" dirty="0" err="1"/>
              <a:t>пропорційної</a:t>
            </a:r>
            <a:r>
              <a:rPr lang="ru-RU" sz="1400" dirty="0"/>
              <a:t> до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даних</a:t>
            </a:r>
            <a:r>
              <a:rPr lang="ru-RU" sz="1400" dirty="0"/>
              <a:t> величин. У </a:t>
            </a:r>
            <a:r>
              <a:rPr lang="ru-RU" sz="1400" dirty="0" err="1"/>
              <a:t>третій</a:t>
            </a:r>
            <a:r>
              <a:rPr lang="ru-RU" sz="1400" dirty="0"/>
              <a:t> </a:t>
            </a:r>
            <a:r>
              <a:rPr lang="ru-RU" sz="1400" dirty="0" err="1"/>
              <a:t>книзі</a:t>
            </a:r>
            <a:r>
              <a:rPr lang="ru-RU" sz="1400" dirty="0"/>
              <a:t> Хайям </a:t>
            </a:r>
            <a:r>
              <a:rPr lang="ru-RU" sz="1400" dirty="0" err="1"/>
              <a:t>звернувся</a:t>
            </a:r>
            <a:r>
              <a:rPr lang="ru-RU" sz="1400" dirty="0"/>
              <a:t> до </a:t>
            </a:r>
            <a:r>
              <a:rPr lang="ru-RU" sz="1400" dirty="0" err="1"/>
              <a:t>множення</a:t>
            </a:r>
            <a:r>
              <a:rPr lang="ru-RU" sz="1400" dirty="0"/>
              <a:t> </a:t>
            </a:r>
            <a:r>
              <a:rPr lang="ru-RU" sz="1400" dirty="0" err="1"/>
              <a:t>відношень</a:t>
            </a:r>
            <a:r>
              <a:rPr lang="ru-RU" sz="1400" dirty="0"/>
              <a:t> і </a:t>
            </a:r>
            <a:r>
              <a:rPr lang="ru-RU" sz="1400" dirty="0" err="1"/>
              <a:t>саме</a:t>
            </a:r>
            <a:r>
              <a:rPr lang="ru-RU" sz="1400" dirty="0"/>
              <a:t> тут по-новому </a:t>
            </a:r>
            <a:r>
              <a:rPr lang="ru-RU" sz="1400" dirty="0" err="1"/>
              <a:t>трактував</a:t>
            </a:r>
            <a:r>
              <a:rPr lang="ru-RU" sz="1400" dirty="0"/>
              <a:t> </a:t>
            </a:r>
            <a:r>
              <a:rPr lang="ru-RU" sz="1400" dirty="0" err="1"/>
              <a:t>зв'язок</a:t>
            </a:r>
            <a:r>
              <a:rPr lang="ru-RU" sz="1400" dirty="0"/>
              <a:t> понять </a:t>
            </a:r>
            <a:r>
              <a:rPr lang="ru-RU" sz="1400" dirty="0" err="1"/>
              <a:t>відношення</a:t>
            </a:r>
            <a:r>
              <a:rPr lang="ru-RU" sz="1400" dirty="0"/>
              <a:t> і числа.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висловився</a:t>
            </a:r>
            <a:r>
              <a:rPr lang="ru-RU" sz="1400" dirty="0"/>
              <a:t> за </a:t>
            </a:r>
            <a:r>
              <a:rPr lang="ru-RU" sz="1400" dirty="0" err="1"/>
              <a:t>введення</a:t>
            </a:r>
            <a:r>
              <a:rPr lang="ru-RU" sz="1400" dirty="0"/>
              <a:t> в математику </a:t>
            </a:r>
            <a:r>
              <a:rPr lang="ru-RU" sz="1400" dirty="0" err="1"/>
              <a:t>подільної</a:t>
            </a:r>
            <a:r>
              <a:rPr lang="ru-RU" sz="1400" dirty="0"/>
              <a:t> </a:t>
            </a:r>
            <a:r>
              <a:rPr lang="ru-RU" sz="1400" dirty="0" err="1"/>
              <a:t>одиниці</a:t>
            </a:r>
            <a:r>
              <a:rPr lang="ru-RU" sz="1400" dirty="0"/>
              <a:t> та нового роду чисел,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б </a:t>
            </a:r>
            <a:r>
              <a:rPr lang="ru-RU" sz="1400" dirty="0" err="1"/>
              <a:t>виразити</a:t>
            </a:r>
            <a:r>
              <a:rPr lang="ru-RU" sz="1400" dirty="0"/>
              <a:t> будь-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відношення</a:t>
            </a:r>
            <a:r>
              <a:rPr lang="ru-RU" sz="1400" dirty="0"/>
              <a:t> величин.</a:t>
            </a:r>
          </a:p>
          <a:p>
            <a:endParaRPr lang="ru-RU" sz="1400" dirty="0"/>
          </a:p>
          <a:p>
            <a:r>
              <a:rPr lang="ru-RU" sz="1400" dirty="0"/>
              <a:t>На </a:t>
            </a:r>
            <a:r>
              <a:rPr lang="ru-RU" sz="1400" dirty="0" err="1"/>
              <a:t>відміну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Евкліда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давньогрецьких</a:t>
            </a:r>
            <a:r>
              <a:rPr lang="ru-RU" sz="1400" dirty="0"/>
              <a:t> </a:t>
            </a:r>
            <a:r>
              <a:rPr lang="ru-RU" sz="1400" dirty="0" err="1"/>
              <a:t>математиків</a:t>
            </a:r>
            <a:r>
              <a:rPr lang="ru-RU" sz="1400" dirty="0"/>
              <a:t>, Омар Хайям не </a:t>
            </a:r>
            <a:r>
              <a:rPr lang="ru-RU" sz="1400" dirty="0" err="1"/>
              <a:t>тільки</a:t>
            </a:r>
            <a:r>
              <a:rPr lang="ru-RU" sz="1400" dirty="0"/>
              <a:t> не </a:t>
            </a:r>
            <a:r>
              <a:rPr lang="ru-RU" sz="1400" dirty="0" err="1"/>
              <a:t>протиставляв</a:t>
            </a:r>
            <a:r>
              <a:rPr lang="ru-RU" sz="1400" dirty="0"/>
              <a:t> числа </a:t>
            </a:r>
            <a:r>
              <a:rPr lang="ru-RU" sz="1400" dirty="0" err="1"/>
              <a:t>неперервним</a:t>
            </a:r>
            <a:r>
              <a:rPr lang="ru-RU" sz="1400" dirty="0"/>
              <a:t> величинам, </a:t>
            </a:r>
            <a:r>
              <a:rPr lang="ru-RU" sz="1400" dirty="0" err="1"/>
              <a:t>геометрію</a:t>
            </a:r>
            <a:r>
              <a:rPr lang="ru-RU" sz="1400" dirty="0"/>
              <a:t> — </a:t>
            </a:r>
            <a:r>
              <a:rPr lang="ru-RU" sz="1400" dirty="0" err="1"/>
              <a:t>арифметиці</a:t>
            </a:r>
            <a:r>
              <a:rPr lang="ru-RU" sz="1400" dirty="0"/>
              <a:t>, а й </a:t>
            </a:r>
            <a:r>
              <a:rPr lang="ru-RU" sz="1400" dirty="0" err="1"/>
              <a:t>намітив</a:t>
            </a:r>
            <a:r>
              <a:rPr lang="ru-RU" sz="1400" dirty="0"/>
              <a:t> </a:t>
            </a:r>
            <a:r>
              <a:rPr lang="ru-RU" sz="1400" dirty="0" err="1"/>
              <a:t>конкретні</a:t>
            </a:r>
            <a:r>
              <a:rPr lang="ru-RU" sz="1400" dirty="0"/>
              <a:t> шляхи до </a:t>
            </a:r>
            <a:r>
              <a:rPr lang="ru-RU" sz="1400" dirty="0" err="1"/>
              <a:t>виявлення</a:t>
            </a:r>
            <a:r>
              <a:rPr lang="ru-RU" sz="1400" dirty="0"/>
              <a:t> </a:t>
            </a:r>
            <a:r>
              <a:rPr lang="ru-RU" sz="1400" dirty="0" err="1"/>
              <a:t>єдності</a:t>
            </a:r>
            <a:r>
              <a:rPr lang="ru-RU" sz="1400" dirty="0"/>
              <a:t> </a:t>
            </a:r>
            <a:r>
              <a:rPr lang="ru-RU" sz="1400" dirty="0" err="1"/>
              <a:t>протилежностей</a:t>
            </a:r>
            <a:r>
              <a:rPr lang="ru-RU" sz="1400" dirty="0"/>
              <a:t>, до </a:t>
            </a:r>
            <a:r>
              <a:rPr lang="ru-RU" sz="1400" dirty="0" err="1"/>
              <a:t>ліквідації</a:t>
            </a:r>
            <a:r>
              <a:rPr lang="ru-RU" sz="1400" dirty="0"/>
              <a:t> </a:t>
            </a:r>
            <a:r>
              <a:rPr lang="ru-RU" sz="1400" dirty="0" err="1"/>
              <a:t>прірви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дискретністю</a:t>
            </a:r>
            <a:r>
              <a:rPr lang="ru-RU" sz="1400" dirty="0"/>
              <a:t> та </a:t>
            </a:r>
            <a:r>
              <a:rPr lang="ru-RU" sz="1400" dirty="0" err="1"/>
              <a:t>неперервністю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3059629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Філософія</a:t>
            </a:r>
            <a:r>
              <a:rPr lang="ru-RU" dirty="0"/>
              <a:t> та </a:t>
            </a:r>
            <a:r>
              <a:rPr lang="ru-RU" dirty="0" err="1"/>
              <a:t>релігія</a:t>
            </a:r>
            <a:r>
              <a:rPr lang="ru-RU" dirty="0"/>
              <a:t> у </a:t>
            </a:r>
            <a:r>
              <a:rPr lang="ru-RU" dirty="0" err="1"/>
              <a:t>світогляді</a:t>
            </a:r>
            <a:r>
              <a:rPr lang="ru-RU" dirty="0"/>
              <a:t> Хайяма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98296" cy="4307160"/>
          </a:xfrm>
        </p:spPr>
        <p:txBody>
          <a:bodyPr/>
          <a:lstStyle/>
          <a:p>
            <a:r>
              <a:rPr lang="ru-RU" sz="1050" dirty="0"/>
              <a:t>У </a:t>
            </a:r>
            <a:r>
              <a:rPr lang="ru-RU" sz="1050" dirty="0" err="1"/>
              <a:t>Ісфаганський</a:t>
            </a:r>
            <a:r>
              <a:rPr lang="ru-RU" sz="1050" dirty="0"/>
              <a:t> </a:t>
            </a:r>
            <a:r>
              <a:rPr lang="ru-RU" sz="1050" dirty="0" err="1"/>
              <a:t>період</a:t>
            </a:r>
            <a:r>
              <a:rPr lang="ru-RU" sz="1050" dirty="0"/>
              <a:t> Омар Хайям </a:t>
            </a:r>
            <a:r>
              <a:rPr lang="ru-RU" sz="1050" dirty="0" err="1"/>
              <a:t>займався</a:t>
            </a:r>
            <a:r>
              <a:rPr lang="ru-RU" sz="1050" dirty="0"/>
              <a:t> </a:t>
            </a:r>
            <a:r>
              <a:rPr lang="ru-RU" sz="1050" dirty="0" err="1"/>
              <a:t>також</a:t>
            </a:r>
            <a:r>
              <a:rPr lang="ru-RU" sz="1050" dirty="0"/>
              <a:t> і проблемами </a:t>
            </a:r>
            <a:r>
              <a:rPr lang="ru-RU" sz="1050" dirty="0" err="1"/>
              <a:t>філософії</a:t>
            </a:r>
            <a:r>
              <a:rPr lang="ru-RU" sz="1050" dirty="0"/>
              <a:t>, з особливою </a:t>
            </a:r>
            <a:r>
              <a:rPr lang="ru-RU" sz="1050" dirty="0" err="1"/>
              <a:t>старанністю</a:t>
            </a:r>
            <a:r>
              <a:rPr lang="ru-RU" sz="1050" dirty="0"/>
              <a:t> </a:t>
            </a:r>
            <a:r>
              <a:rPr lang="ru-RU" sz="1050" dirty="0" err="1"/>
              <a:t>вивчаючи</a:t>
            </a:r>
            <a:r>
              <a:rPr lang="ru-RU" sz="1050" dirty="0"/>
              <a:t> </a:t>
            </a:r>
            <a:r>
              <a:rPr lang="ru-RU" sz="1050" dirty="0" err="1"/>
              <a:t>величезну</a:t>
            </a:r>
            <a:r>
              <a:rPr lang="ru-RU" sz="1050" dirty="0"/>
              <a:t> </a:t>
            </a:r>
            <a:r>
              <a:rPr lang="ru-RU" sz="1050" dirty="0" err="1"/>
              <a:t>наукову</a:t>
            </a:r>
            <a:r>
              <a:rPr lang="ru-RU" sz="1050" dirty="0"/>
              <a:t> </a:t>
            </a:r>
            <a:r>
              <a:rPr lang="ru-RU" sz="1050" dirty="0" err="1"/>
              <a:t>спадщину</a:t>
            </a:r>
            <a:r>
              <a:rPr lang="ru-RU" sz="1050" dirty="0"/>
              <a:t> </a:t>
            </a:r>
            <a:r>
              <a:rPr lang="ru-RU" sz="1050" dirty="0" err="1"/>
              <a:t>Авіценни</a:t>
            </a:r>
            <a:r>
              <a:rPr lang="ru-RU" sz="1050" dirty="0"/>
              <a:t>. Один з </a:t>
            </a:r>
            <a:r>
              <a:rPr lang="ru-RU" sz="1050" dirty="0" err="1"/>
              <a:t>філософських</a:t>
            </a:r>
            <a:r>
              <a:rPr lang="ru-RU" sz="1050" dirty="0"/>
              <a:t> </a:t>
            </a:r>
            <a:r>
              <a:rPr lang="ru-RU" sz="1050" dirty="0" err="1"/>
              <a:t>творів</a:t>
            </a:r>
            <a:r>
              <a:rPr lang="ru-RU" sz="1050" dirty="0"/>
              <a:t> </a:t>
            </a:r>
            <a:r>
              <a:rPr lang="ru-RU" sz="1050" dirty="0" err="1"/>
              <a:t>Авіценни</a:t>
            </a:r>
            <a:r>
              <a:rPr lang="ru-RU" sz="1050" dirty="0"/>
              <a:t> — «</a:t>
            </a:r>
            <a:r>
              <a:rPr lang="ru-RU" sz="1050" dirty="0" err="1"/>
              <a:t>Звертання</a:t>
            </a:r>
            <a:r>
              <a:rPr lang="ru-RU" sz="1050" dirty="0"/>
              <a:t>», </a:t>
            </a:r>
            <a:r>
              <a:rPr lang="ru-RU" sz="1050" dirty="0" err="1"/>
              <a:t>присвячений</a:t>
            </a:r>
            <a:r>
              <a:rPr lang="ru-RU" sz="1050" dirty="0"/>
              <a:t> </a:t>
            </a:r>
            <a:r>
              <a:rPr lang="ru-RU" sz="1050" dirty="0" err="1"/>
              <a:t>деяким</a:t>
            </a:r>
            <a:r>
              <a:rPr lang="ru-RU" sz="1050" dirty="0"/>
              <a:t> </a:t>
            </a:r>
            <a:r>
              <a:rPr lang="ru-RU" sz="1050" dirty="0" err="1"/>
              <a:t>питанням</a:t>
            </a:r>
            <a:r>
              <a:rPr lang="ru-RU" sz="1050" dirty="0"/>
              <a:t> </a:t>
            </a:r>
            <a:r>
              <a:rPr lang="ru-RU" sz="1050" dirty="0" err="1"/>
              <a:t>навчання</a:t>
            </a:r>
            <a:r>
              <a:rPr lang="ru-RU" sz="1050" dirty="0"/>
              <a:t> </a:t>
            </a:r>
            <a:r>
              <a:rPr lang="ru-RU" sz="1050" dirty="0" err="1"/>
              <a:t>перипатетиків</a:t>
            </a:r>
            <a:r>
              <a:rPr lang="ru-RU" sz="1050" dirty="0"/>
              <a:t>, Омар Хайям </a:t>
            </a:r>
            <a:r>
              <a:rPr lang="ru-RU" sz="1050" dirty="0" err="1"/>
              <a:t>перевів</a:t>
            </a:r>
            <a:r>
              <a:rPr lang="ru-RU" sz="1050" dirty="0"/>
              <a:t> з </a:t>
            </a:r>
            <a:r>
              <a:rPr lang="ru-RU" sz="1050" dirty="0" err="1"/>
              <a:t>арабської</a:t>
            </a:r>
            <a:r>
              <a:rPr lang="ru-RU" sz="1050" dirty="0"/>
              <a:t> на </a:t>
            </a:r>
            <a:r>
              <a:rPr lang="ru-RU" sz="1050" dirty="0" err="1"/>
              <a:t>мову</a:t>
            </a:r>
            <a:r>
              <a:rPr lang="ru-RU" sz="1050" dirty="0"/>
              <a:t> </a:t>
            </a:r>
            <a:r>
              <a:rPr lang="ru-RU" sz="1050" dirty="0" err="1"/>
              <a:t>фарсі</a:t>
            </a:r>
            <a:r>
              <a:rPr lang="ru-RU" sz="1050" dirty="0"/>
              <a:t>, </a:t>
            </a:r>
            <a:r>
              <a:rPr lang="ru-RU" sz="1050" dirty="0" err="1"/>
              <a:t>виявивши</a:t>
            </a:r>
            <a:r>
              <a:rPr lang="ru-RU" sz="1050" dirty="0"/>
              <a:t> </a:t>
            </a:r>
            <a:r>
              <a:rPr lang="ru-RU" sz="1050" dirty="0" err="1"/>
              <a:t>тим</a:t>
            </a:r>
            <a:r>
              <a:rPr lang="ru-RU" sz="1050" dirty="0"/>
              <a:t> самим </a:t>
            </a:r>
            <a:r>
              <a:rPr lang="ru-RU" sz="1050" dirty="0" err="1"/>
              <a:t>свого</a:t>
            </a:r>
            <a:r>
              <a:rPr lang="ru-RU" sz="1050" dirty="0"/>
              <a:t> роду новаторство: роль </a:t>
            </a:r>
            <a:r>
              <a:rPr lang="ru-RU" sz="1050" dirty="0" err="1"/>
              <a:t>мови</a:t>
            </a:r>
            <a:r>
              <a:rPr lang="ru-RU" sz="1050" dirty="0"/>
              <a:t> науки </a:t>
            </a:r>
            <a:r>
              <a:rPr lang="ru-RU" sz="1050" dirty="0" err="1"/>
              <a:t>відігравала</a:t>
            </a:r>
            <a:r>
              <a:rPr lang="ru-RU" sz="1050" dirty="0"/>
              <a:t> у </a:t>
            </a:r>
            <a:r>
              <a:rPr lang="ru-RU" sz="1050" dirty="0" err="1"/>
              <a:t>цей</a:t>
            </a:r>
            <a:r>
              <a:rPr lang="ru-RU" sz="1050" dirty="0"/>
              <a:t> час </a:t>
            </a:r>
            <a:r>
              <a:rPr lang="ru-RU" sz="1050" dirty="0" err="1"/>
              <a:t>винятково</a:t>
            </a:r>
            <a:r>
              <a:rPr lang="ru-RU" sz="1050" dirty="0"/>
              <a:t> </a:t>
            </a:r>
            <a:r>
              <a:rPr lang="ru-RU" sz="1050" dirty="0" err="1"/>
              <a:t>арабська</a:t>
            </a:r>
            <a:r>
              <a:rPr lang="ru-RU" sz="1050" dirty="0"/>
              <a:t>. </a:t>
            </a:r>
            <a:r>
              <a:rPr lang="ru-RU" sz="1050" dirty="0" err="1"/>
              <a:t>Відомо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вивчав</a:t>
            </a:r>
            <a:r>
              <a:rPr lang="ru-RU" sz="1050" dirty="0"/>
              <a:t> </a:t>
            </a:r>
            <a:r>
              <a:rPr lang="ru-RU" sz="1050" dirty="0" err="1"/>
              <a:t>Хайам</a:t>
            </a:r>
            <a:r>
              <a:rPr lang="ru-RU" sz="1050" dirty="0"/>
              <a:t> </a:t>
            </a:r>
            <a:r>
              <a:rPr lang="ru-RU" sz="1050" dirty="0" err="1"/>
              <a:t>також</a:t>
            </a:r>
            <a:r>
              <a:rPr lang="ru-RU" sz="1050" dirty="0"/>
              <a:t> і твори </a:t>
            </a:r>
            <a:r>
              <a:rPr lang="ru-RU" sz="1050" dirty="0" err="1"/>
              <a:t>прославленого</a:t>
            </a:r>
            <a:r>
              <a:rPr lang="ru-RU" sz="1050" dirty="0"/>
              <a:t> </a:t>
            </a:r>
            <a:r>
              <a:rPr lang="ru-RU" sz="1050" dirty="0" err="1"/>
              <a:t>арабського</a:t>
            </a:r>
            <a:r>
              <a:rPr lang="ru-RU" sz="1050" dirty="0"/>
              <a:t> </a:t>
            </a:r>
            <a:r>
              <a:rPr lang="ru-RU" sz="1050" dirty="0" err="1"/>
              <a:t>поета</a:t>
            </a:r>
            <a:r>
              <a:rPr lang="ru-RU" sz="1050" dirty="0"/>
              <a:t> — </a:t>
            </a:r>
            <a:r>
              <a:rPr lang="ru-RU" sz="1050" dirty="0" err="1"/>
              <a:t>філософа</a:t>
            </a:r>
            <a:r>
              <a:rPr lang="ru-RU" sz="1050" dirty="0"/>
              <a:t> Абу-ль-Ала аль-</a:t>
            </a:r>
            <a:r>
              <a:rPr lang="ru-RU" sz="1050" dirty="0" err="1"/>
              <a:t>Маарі</a:t>
            </a:r>
            <a:r>
              <a:rPr lang="ru-RU" sz="1050" dirty="0"/>
              <a:t> (973–1057).</a:t>
            </a:r>
          </a:p>
          <a:p>
            <a:endParaRPr lang="ru-RU" sz="1050" dirty="0"/>
          </a:p>
          <a:p>
            <a:r>
              <a:rPr lang="ru-RU" sz="1050" dirty="0"/>
              <a:t>Проблем </a:t>
            </a:r>
            <a:r>
              <a:rPr lang="ru-RU" sz="1050" dirty="0" err="1"/>
              <a:t>філософії</a:t>
            </a:r>
            <a:r>
              <a:rPr lang="ru-RU" sz="1050" dirty="0"/>
              <a:t> та </a:t>
            </a:r>
            <a:r>
              <a:rPr lang="ru-RU" sz="1050" dirty="0" err="1"/>
              <a:t>релігії</a:t>
            </a:r>
            <a:r>
              <a:rPr lang="ru-RU" sz="1050" dirty="0"/>
              <a:t> Хайям </a:t>
            </a:r>
            <a:r>
              <a:rPr lang="ru-RU" sz="1050" dirty="0" err="1"/>
              <a:t>торкнувся</a:t>
            </a:r>
            <a:r>
              <a:rPr lang="ru-RU" sz="1050" dirty="0"/>
              <a:t> у </a:t>
            </a:r>
            <a:r>
              <a:rPr lang="ru-RU" sz="1050" dirty="0" err="1"/>
              <a:t>багатьох</a:t>
            </a:r>
            <a:r>
              <a:rPr lang="ru-RU" sz="1050" dirty="0"/>
              <a:t> </a:t>
            </a:r>
            <a:r>
              <a:rPr lang="ru-RU" sz="1050" dirty="0" err="1"/>
              <a:t>своїх</a:t>
            </a:r>
            <a:r>
              <a:rPr lang="ru-RU" sz="1050" dirty="0"/>
              <a:t> </a:t>
            </a:r>
            <a:r>
              <a:rPr lang="ru-RU" sz="1050" dirty="0" err="1"/>
              <a:t>віршах</a:t>
            </a:r>
            <a:r>
              <a:rPr lang="ru-RU" sz="1050" dirty="0"/>
              <a:t> та в 5 </a:t>
            </a:r>
            <a:r>
              <a:rPr lang="ru-RU" sz="1050" dirty="0" err="1"/>
              <a:t>спеціальних</a:t>
            </a:r>
            <a:r>
              <a:rPr lang="ru-RU" sz="1050" dirty="0"/>
              <a:t> трактатах. Але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світогляд</a:t>
            </a:r>
            <a:r>
              <a:rPr lang="ru-RU" sz="1050" dirty="0"/>
              <a:t> і </a:t>
            </a:r>
            <a:r>
              <a:rPr lang="ru-RU" sz="1050" dirty="0" err="1"/>
              <a:t>досі</a:t>
            </a:r>
            <a:r>
              <a:rPr lang="ru-RU" sz="1050" dirty="0"/>
              <a:t> не </a:t>
            </a:r>
            <a:r>
              <a:rPr lang="ru-RU" sz="1050" dirty="0" err="1"/>
              <a:t>має</a:t>
            </a:r>
            <a:r>
              <a:rPr lang="ru-RU" sz="1050" dirty="0"/>
              <a:t> </a:t>
            </a:r>
            <a:r>
              <a:rPr lang="ru-RU" sz="1050" dirty="0" err="1"/>
              <a:t>однозначної</a:t>
            </a:r>
            <a:r>
              <a:rPr lang="ru-RU" sz="1050" dirty="0"/>
              <a:t> </a:t>
            </a:r>
            <a:r>
              <a:rPr lang="ru-RU" sz="1050" dirty="0" err="1"/>
              <a:t>оцінки</a:t>
            </a:r>
            <a:r>
              <a:rPr lang="ru-RU" sz="1050" dirty="0"/>
              <a:t>, </a:t>
            </a:r>
            <a:r>
              <a:rPr lang="ru-RU" sz="1050" dirty="0" err="1"/>
              <a:t>бо</a:t>
            </a:r>
            <a:r>
              <a:rPr lang="ru-RU" sz="1050" dirty="0"/>
              <a:t> </a:t>
            </a:r>
            <a:r>
              <a:rPr lang="ru-RU" sz="1050" dirty="0" err="1"/>
              <a:t>багато</a:t>
            </a:r>
            <a:r>
              <a:rPr lang="ru-RU" sz="1050" dirty="0"/>
              <a:t> в </a:t>
            </a:r>
            <a:r>
              <a:rPr lang="ru-RU" sz="1050" dirty="0" err="1"/>
              <a:t>чому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філософські</a:t>
            </a:r>
            <a:r>
              <a:rPr lang="ru-RU" sz="1050" dirty="0"/>
              <a:t> </a:t>
            </a:r>
            <a:r>
              <a:rPr lang="ru-RU" sz="1050" dirty="0" err="1"/>
              <a:t>трактати</a:t>
            </a:r>
            <a:r>
              <a:rPr lang="ru-RU" sz="1050" dirty="0"/>
              <a:t> </a:t>
            </a:r>
            <a:r>
              <a:rPr lang="ru-RU" sz="1050" dirty="0" err="1"/>
              <a:t>розходяться</a:t>
            </a:r>
            <a:r>
              <a:rPr lang="ru-RU" sz="1050" dirty="0"/>
              <a:t> з </a:t>
            </a:r>
            <a:r>
              <a:rPr lang="ru-RU" sz="1050" dirty="0" err="1"/>
              <a:t>поетичними</a:t>
            </a:r>
            <a:r>
              <a:rPr lang="ru-RU" sz="1050" dirty="0"/>
              <a:t> </a:t>
            </a:r>
            <a:r>
              <a:rPr lang="ru-RU" sz="1050" dirty="0" err="1"/>
              <a:t>висловлюваннями</a:t>
            </a:r>
            <a:r>
              <a:rPr lang="ru-RU" sz="1050" dirty="0"/>
              <a:t>.</a:t>
            </a:r>
          </a:p>
          <a:p>
            <a:endParaRPr lang="ru-RU" sz="1050" dirty="0"/>
          </a:p>
          <a:p>
            <a:r>
              <a:rPr lang="ru-RU" sz="1050" dirty="0"/>
              <a:t>До 1080 року </a:t>
            </a:r>
            <a:r>
              <a:rPr lang="ru-RU" sz="1050" dirty="0" err="1"/>
              <a:t>належить</a:t>
            </a:r>
            <a:r>
              <a:rPr lang="ru-RU" sz="1050" dirty="0"/>
              <a:t> перша </a:t>
            </a:r>
            <a:r>
              <a:rPr lang="ru-RU" sz="1050" dirty="0" err="1"/>
              <a:t>праця</a:t>
            </a:r>
            <a:r>
              <a:rPr lang="ru-RU" sz="1050" dirty="0"/>
              <a:t> Омара </a:t>
            </a:r>
            <a:r>
              <a:rPr lang="ru-RU" sz="1050" dirty="0" err="1"/>
              <a:t>Хайама</a:t>
            </a:r>
            <a:r>
              <a:rPr lang="ru-RU" sz="1050" dirty="0"/>
              <a:t> — «Трактат про </a:t>
            </a:r>
            <a:r>
              <a:rPr lang="ru-RU" sz="1050" dirty="0" err="1"/>
              <a:t>буття</a:t>
            </a:r>
            <a:r>
              <a:rPr lang="ru-RU" sz="1050" dirty="0"/>
              <a:t> і </a:t>
            </a:r>
            <a:r>
              <a:rPr lang="ru-RU" sz="1050" dirty="0" err="1"/>
              <a:t>повинність</a:t>
            </a:r>
            <a:r>
              <a:rPr lang="ru-RU" sz="1050" dirty="0"/>
              <a:t>». Трактат </a:t>
            </a:r>
            <a:r>
              <a:rPr lang="ru-RU" sz="1050" dirty="0" err="1"/>
              <a:t>був</a:t>
            </a:r>
            <a:r>
              <a:rPr lang="ru-RU" sz="1050" dirty="0"/>
              <a:t> написаний у </a:t>
            </a:r>
            <a:r>
              <a:rPr lang="ru-RU" sz="1050" dirty="0" err="1"/>
              <a:t>відповідь</a:t>
            </a:r>
            <a:r>
              <a:rPr lang="ru-RU" sz="1050" dirty="0"/>
              <a:t> на лист </a:t>
            </a:r>
            <a:r>
              <a:rPr lang="ru-RU" sz="1050" dirty="0" err="1"/>
              <a:t>імама</a:t>
            </a:r>
            <a:r>
              <a:rPr lang="ru-RU" sz="1050" dirty="0"/>
              <a:t> та </a:t>
            </a:r>
            <a:r>
              <a:rPr lang="ru-RU" sz="1050" dirty="0" err="1"/>
              <a:t>судді</a:t>
            </a:r>
            <a:r>
              <a:rPr lang="ru-RU" sz="1050" dirty="0"/>
              <a:t> ан-</a:t>
            </a:r>
            <a:r>
              <a:rPr lang="ru-RU" sz="1050" dirty="0" err="1"/>
              <a:t>Насаві</a:t>
            </a:r>
            <a:r>
              <a:rPr lang="ru-RU" sz="1050" dirty="0"/>
              <a:t>, </a:t>
            </a:r>
            <a:r>
              <a:rPr lang="ru-RU" sz="1050" dirty="0" err="1"/>
              <a:t>який</a:t>
            </a:r>
            <a:r>
              <a:rPr lang="ru-RU" sz="1050" dirty="0"/>
              <a:t> </a:t>
            </a:r>
            <a:r>
              <a:rPr lang="ru-RU" sz="1050" dirty="0" err="1"/>
              <a:t>пропонував</a:t>
            </a:r>
            <a:r>
              <a:rPr lang="ru-RU" sz="1050" dirty="0"/>
              <a:t> «царю </a:t>
            </a:r>
            <a:r>
              <a:rPr lang="ru-RU" sz="1050" dirty="0" err="1"/>
              <a:t>філософів</a:t>
            </a:r>
            <a:r>
              <a:rPr lang="ru-RU" sz="1050" dirty="0"/>
              <a:t> Заходу і Сходу Абу-ль-</a:t>
            </a:r>
            <a:r>
              <a:rPr lang="ru-RU" sz="1050" dirty="0" err="1"/>
              <a:t>Фатгу</a:t>
            </a:r>
            <a:r>
              <a:rPr lang="ru-RU" sz="1050" dirty="0"/>
              <a:t> </a:t>
            </a:r>
            <a:r>
              <a:rPr lang="ru-RU" sz="1050" dirty="0" err="1"/>
              <a:t>ібн</a:t>
            </a:r>
            <a:r>
              <a:rPr lang="ru-RU" sz="1050" dirty="0"/>
              <a:t> </a:t>
            </a:r>
            <a:r>
              <a:rPr lang="ru-RU" sz="1050" dirty="0" err="1"/>
              <a:t>Ібрагіму</a:t>
            </a:r>
            <a:r>
              <a:rPr lang="ru-RU" sz="1050" dirty="0"/>
              <a:t> Хайяму» </a:t>
            </a:r>
            <a:r>
              <a:rPr lang="ru-RU" sz="1050" dirty="0" err="1"/>
              <a:t>висловитися</a:t>
            </a:r>
            <a:r>
              <a:rPr lang="ru-RU" sz="1050" dirty="0"/>
              <a:t> в </a:t>
            </a:r>
            <a:r>
              <a:rPr lang="ru-RU" sz="1050" dirty="0" err="1"/>
              <a:t>питаннях</a:t>
            </a:r>
            <a:r>
              <a:rPr lang="ru-RU" sz="1050" dirty="0"/>
              <a:t> «про </a:t>
            </a:r>
            <a:r>
              <a:rPr lang="ru-RU" sz="1050" dirty="0" err="1"/>
              <a:t>мудрість</a:t>
            </a:r>
            <a:r>
              <a:rPr lang="ru-RU" sz="1050" dirty="0"/>
              <a:t> </a:t>
            </a:r>
            <a:r>
              <a:rPr lang="ru-RU" sz="1050" dirty="0" err="1"/>
              <a:t>творця</a:t>
            </a:r>
            <a:r>
              <a:rPr lang="ru-RU" sz="1050" dirty="0"/>
              <a:t> у </a:t>
            </a:r>
            <a:r>
              <a:rPr lang="ru-RU" sz="1050" dirty="0" err="1"/>
              <a:t>створенні</a:t>
            </a:r>
            <a:r>
              <a:rPr lang="ru-RU" sz="1050" dirty="0"/>
              <a:t> </a:t>
            </a:r>
            <a:r>
              <a:rPr lang="ru-RU" sz="1050" dirty="0" err="1"/>
              <a:t>світу</a:t>
            </a:r>
            <a:r>
              <a:rPr lang="ru-RU" sz="1050" dirty="0"/>
              <a:t> й особливо </a:t>
            </a:r>
            <a:r>
              <a:rPr lang="ru-RU" sz="1050" dirty="0" err="1"/>
              <a:t>людини</a:t>
            </a:r>
            <a:r>
              <a:rPr lang="ru-RU" sz="1050" dirty="0"/>
              <a:t>, і про </a:t>
            </a:r>
            <a:r>
              <a:rPr lang="ru-RU" sz="1050" dirty="0" err="1"/>
              <a:t>необхідність</a:t>
            </a:r>
            <a:r>
              <a:rPr lang="ru-RU" sz="1050" dirty="0"/>
              <a:t> людям </a:t>
            </a:r>
            <a:r>
              <a:rPr lang="ru-RU" sz="1050" dirty="0" err="1"/>
              <a:t>молитися</a:t>
            </a:r>
            <a:r>
              <a:rPr lang="ru-RU" sz="1050" dirty="0"/>
              <a:t>». До </a:t>
            </a:r>
            <a:r>
              <a:rPr lang="ru-RU" sz="1050" dirty="0" err="1"/>
              <a:t>цього</a:t>
            </a:r>
            <a:r>
              <a:rPr lang="ru-RU" sz="1050" dirty="0"/>
              <a:t> трактату </a:t>
            </a:r>
            <a:r>
              <a:rPr lang="ru-RU" sz="1050" dirty="0" err="1"/>
              <a:t>належить</a:t>
            </a:r>
            <a:r>
              <a:rPr lang="ru-RU" sz="1050" dirty="0"/>
              <a:t> </a:t>
            </a:r>
            <a:r>
              <a:rPr lang="ru-RU" sz="1050" dirty="0" err="1"/>
              <a:t>також</a:t>
            </a:r>
            <a:r>
              <a:rPr lang="ru-RU" sz="1050" dirty="0"/>
              <a:t> «</a:t>
            </a:r>
            <a:r>
              <a:rPr lang="ru-RU" sz="1050" dirty="0" err="1"/>
              <a:t>Відповідь</a:t>
            </a:r>
            <a:r>
              <a:rPr lang="ru-RU" sz="1050" dirty="0"/>
              <a:t> на три </a:t>
            </a:r>
            <a:r>
              <a:rPr lang="ru-RU" sz="1050" dirty="0" err="1"/>
              <a:t>питання</a:t>
            </a:r>
            <a:r>
              <a:rPr lang="ru-RU" sz="1050" dirty="0"/>
              <a:t>: </a:t>
            </a:r>
            <a:r>
              <a:rPr lang="ru-RU" sz="1050" dirty="0" err="1"/>
              <a:t>необхідність</a:t>
            </a:r>
            <a:r>
              <a:rPr lang="ru-RU" sz="1050" dirty="0"/>
              <a:t> </a:t>
            </a:r>
            <a:r>
              <a:rPr lang="ru-RU" sz="1050" dirty="0" err="1"/>
              <a:t>протиріч</a:t>
            </a:r>
            <a:r>
              <a:rPr lang="ru-RU" sz="1050" dirty="0"/>
              <a:t> у </a:t>
            </a:r>
            <a:r>
              <a:rPr lang="ru-RU" sz="1050" dirty="0" err="1"/>
              <a:t>світі</a:t>
            </a:r>
            <a:r>
              <a:rPr lang="ru-RU" sz="1050" dirty="0"/>
              <a:t>, </a:t>
            </a:r>
            <a:r>
              <a:rPr lang="ru-RU" sz="1050" dirty="0" err="1"/>
              <a:t>детермінізму</a:t>
            </a:r>
            <a:r>
              <a:rPr lang="ru-RU" sz="1050" dirty="0"/>
              <a:t> та </a:t>
            </a:r>
            <a:r>
              <a:rPr lang="ru-RU" sz="1050" dirty="0" err="1"/>
              <a:t>довговічності</a:t>
            </a:r>
            <a:r>
              <a:rPr lang="ru-RU" sz="1050" dirty="0"/>
              <a:t>», у </a:t>
            </a:r>
            <a:r>
              <a:rPr lang="ru-RU" sz="1050" dirty="0" err="1"/>
              <a:t>передмові</a:t>
            </a:r>
            <a:r>
              <a:rPr lang="ru-RU" sz="1050" dirty="0"/>
              <a:t> до </a:t>
            </a:r>
            <a:r>
              <a:rPr lang="ru-RU" sz="1050" dirty="0" err="1"/>
              <a:t>якої</a:t>
            </a:r>
            <a:r>
              <a:rPr lang="ru-RU" sz="1050" dirty="0"/>
              <a:t> Хайям </a:t>
            </a:r>
            <a:r>
              <a:rPr lang="ru-RU" sz="1050" dirty="0" err="1"/>
              <a:t>зазначив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він</a:t>
            </a:r>
            <a:r>
              <a:rPr lang="ru-RU" sz="1050" dirty="0"/>
              <a:t> не </a:t>
            </a:r>
            <a:r>
              <a:rPr lang="ru-RU" sz="1050" dirty="0" err="1"/>
              <a:t>чекав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«</a:t>
            </a:r>
            <a:r>
              <a:rPr lang="ru-RU" sz="1050" dirty="0" err="1"/>
              <a:t>йому</a:t>
            </a:r>
            <a:r>
              <a:rPr lang="ru-RU" sz="1050" dirty="0"/>
              <a:t> поставлять </a:t>
            </a:r>
            <a:r>
              <a:rPr lang="ru-RU" sz="1050" dirty="0" err="1"/>
              <a:t>питання</a:t>
            </a:r>
            <a:r>
              <a:rPr lang="ru-RU" sz="1050" dirty="0"/>
              <a:t>, де </a:t>
            </a:r>
            <a:r>
              <a:rPr lang="ru-RU" sz="1050" dirty="0" err="1"/>
              <a:t>міститься</a:t>
            </a:r>
            <a:r>
              <a:rPr lang="ru-RU" sz="1050" dirty="0"/>
              <a:t> </a:t>
            </a:r>
            <a:r>
              <a:rPr lang="ru-RU" sz="1050" dirty="0" err="1"/>
              <a:t>такий</a:t>
            </a:r>
            <a:r>
              <a:rPr lang="ru-RU" sz="1050" dirty="0"/>
              <a:t> </a:t>
            </a:r>
            <a:r>
              <a:rPr lang="ru-RU" sz="1050" dirty="0" err="1"/>
              <a:t>сумнів</a:t>
            </a:r>
            <a:r>
              <a:rPr lang="ru-RU" sz="1050" dirty="0"/>
              <a:t>». </a:t>
            </a:r>
            <a:r>
              <a:rPr lang="ru-RU" sz="1050" dirty="0" err="1"/>
              <a:t>Звертання</a:t>
            </a:r>
            <a:r>
              <a:rPr lang="ru-RU" sz="1050" dirty="0"/>
              <a:t> до Хайяма </a:t>
            </a:r>
            <a:r>
              <a:rPr lang="ru-RU" sz="1050" dirty="0" err="1"/>
              <a:t>ідеолога</a:t>
            </a:r>
            <a:r>
              <a:rPr lang="ru-RU" sz="1050" dirty="0"/>
              <a:t> </a:t>
            </a:r>
            <a:r>
              <a:rPr lang="ru-RU" sz="1050" dirty="0" err="1"/>
              <a:t>ісламу</a:t>
            </a:r>
            <a:r>
              <a:rPr lang="ru-RU" sz="1050" dirty="0"/>
              <a:t> </a:t>
            </a:r>
            <a:r>
              <a:rPr lang="ru-RU" sz="1050" dirty="0" err="1"/>
              <a:t>було</a:t>
            </a:r>
            <a:r>
              <a:rPr lang="ru-RU" sz="1050" dirty="0"/>
              <a:t> </a:t>
            </a:r>
            <a:r>
              <a:rPr lang="ru-RU" sz="1050" dirty="0" err="1"/>
              <a:t>викликано</a:t>
            </a:r>
            <a:r>
              <a:rPr lang="ru-RU" sz="1050" dirty="0"/>
              <a:t> </a:t>
            </a:r>
            <a:r>
              <a:rPr lang="ru-RU" sz="1050" dirty="0" err="1"/>
              <a:t>протиісламськими</a:t>
            </a:r>
            <a:r>
              <a:rPr lang="ru-RU" sz="1050" dirty="0"/>
              <a:t> </a:t>
            </a:r>
            <a:r>
              <a:rPr lang="ru-RU" sz="1050" dirty="0" err="1"/>
              <a:t>висловленнями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поширювалися</a:t>
            </a:r>
            <a:r>
              <a:rPr lang="ru-RU" sz="1050" dirty="0"/>
              <a:t> </a:t>
            </a:r>
            <a:r>
              <a:rPr lang="ru-RU" sz="1050" dirty="0" err="1"/>
              <a:t>вже</a:t>
            </a:r>
            <a:r>
              <a:rPr lang="ru-RU" sz="1050" dirty="0"/>
              <a:t> в той час </a:t>
            </a:r>
            <a:r>
              <a:rPr lang="ru-RU" sz="1050" dirty="0" err="1"/>
              <a:t>різними</a:t>
            </a:r>
            <a:r>
              <a:rPr lang="ru-RU" sz="1050" dirty="0"/>
              <a:t> </a:t>
            </a:r>
            <a:r>
              <a:rPr lang="ru-RU" sz="1050" dirty="0" err="1"/>
              <a:t>релігійними</a:t>
            </a:r>
            <a:r>
              <a:rPr lang="ru-RU" sz="1050" dirty="0"/>
              <a:t> сектами. </a:t>
            </a:r>
            <a:r>
              <a:rPr lang="ru-RU" sz="1050" dirty="0" err="1"/>
              <a:t>Вірогідно</a:t>
            </a:r>
            <a:r>
              <a:rPr lang="ru-RU" sz="1050" dirty="0"/>
              <a:t>, лист </a:t>
            </a:r>
            <a:r>
              <a:rPr lang="ru-RU" sz="1050" dirty="0" err="1"/>
              <a:t>мав</a:t>
            </a:r>
            <a:r>
              <a:rPr lang="ru-RU" sz="1050" dirty="0"/>
              <a:t> на </a:t>
            </a:r>
            <a:r>
              <a:rPr lang="ru-RU" sz="1050" dirty="0" err="1"/>
              <a:t>меті</a:t>
            </a:r>
            <a:r>
              <a:rPr lang="ru-RU" sz="1050" dirty="0"/>
              <a:t> </a:t>
            </a:r>
            <a:r>
              <a:rPr lang="ru-RU" sz="1050" dirty="0" err="1"/>
              <a:t>спонукати</a:t>
            </a:r>
            <a:r>
              <a:rPr lang="ru-RU" sz="1050" dirty="0"/>
              <a:t> Хайяма </a:t>
            </a:r>
            <a:r>
              <a:rPr lang="ru-RU" sz="1050" dirty="0" err="1"/>
              <a:t>виступити</a:t>
            </a:r>
            <a:r>
              <a:rPr lang="ru-RU" sz="1050" dirty="0"/>
              <a:t> з </a:t>
            </a:r>
            <a:r>
              <a:rPr lang="ru-RU" sz="1050" dirty="0" err="1"/>
              <a:t>відкритим</a:t>
            </a:r>
            <a:r>
              <a:rPr lang="ru-RU" sz="1050" dirty="0"/>
              <a:t> </a:t>
            </a:r>
            <a:r>
              <a:rPr lang="ru-RU" sz="1050" dirty="0" err="1"/>
              <a:t>визнанням</a:t>
            </a:r>
            <a:r>
              <a:rPr lang="ru-RU" sz="1050" dirty="0"/>
              <a:t> </a:t>
            </a:r>
            <a:r>
              <a:rPr lang="ru-RU" sz="1050" dirty="0" err="1"/>
              <a:t>основних</a:t>
            </a:r>
            <a:r>
              <a:rPr lang="ru-RU" sz="1050" dirty="0"/>
              <a:t> </a:t>
            </a:r>
            <a:r>
              <a:rPr lang="ru-RU" sz="1050" dirty="0" err="1"/>
              <a:t>положень</a:t>
            </a:r>
            <a:r>
              <a:rPr lang="ru-RU" sz="1050" dirty="0"/>
              <a:t> </a:t>
            </a:r>
            <a:r>
              <a:rPr lang="ru-RU" sz="1050" dirty="0" err="1"/>
              <a:t>ісламу</a:t>
            </a:r>
            <a:r>
              <a:rPr lang="ru-RU" sz="1050" dirty="0"/>
              <a:t>. </a:t>
            </a:r>
            <a:r>
              <a:rPr lang="ru-RU" sz="1050" dirty="0" err="1"/>
              <a:t>Чи</a:t>
            </a:r>
            <a:r>
              <a:rPr lang="ru-RU" sz="1050" dirty="0"/>
              <a:t> </a:t>
            </a:r>
            <a:r>
              <a:rPr lang="ru-RU" sz="1050" dirty="0" err="1"/>
              <a:t>було</a:t>
            </a:r>
            <a:r>
              <a:rPr lang="ru-RU" sz="1050" dirty="0"/>
              <a:t> </a:t>
            </a:r>
            <a:r>
              <a:rPr lang="ru-RU" sz="1050" dirty="0" err="1"/>
              <a:t>це</a:t>
            </a:r>
            <a:r>
              <a:rPr lang="ru-RU" sz="1050" dirty="0"/>
              <a:t> </a:t>
            </a:r>
            <a:r>
              <a:rPr lang="ru-RU" sz="1050" dirty="0" err="1"/>
              <a:t>спробою</a:t>
            </a:r>
            <a:r>
              <a:rPr lang="ru-RU" sz="1050" dirty="0"/>
              <a:t> </a:t>
            </a:r>
            <a:r>
              <a:rPr lang="ru-RU" sz="1050" dirty="0" err="1"/>
              <a:t>допомогти</a:t>
            </a:r>
            <a:r>
              <a:rPr lang="ru-RU" sz="1050" dirty="0"/>
              <a:t> </a:t>
            </a:r>
            <a:r>
              <a:rPr lang="ru-RU" sz="1050" dirty="0" err="1"/>
              <a:t>поету</a:t>
            </a:r>
            <a:r>
              <a:rPr lang="ru-RU" sz="1050" dirty="0"/>
              <a:t> </a:t>
            </a:r>
            <a:r>
              <a:rPr lang="ru-RU" sz="1050" dirty="0" err="1"/>
              <a:t>відвести</a:t>
            </a:r>
            <a:r>
              <a:rPr lang="ru-RU" sz="1050" dirty="0"/>
              <a:t> </a:t>
            </a:r>
            <a:r>
              <a:rPr lang="ru-RU" sz="1050" dirty="0" err="1"/>
              <a:t>від</a:t>
            </a:r>
            <a:r>
              <a:rPr lang="ru-RU" sz="1050" dirty="0"/>
              <a:t> себе чутки про </a:t>
            </a:r>
            <a:r>
              <a:rPr lang="ru-RU" sz="1050" dirty="0" err="1"/>
              <a:t>вільнодумство</a:t>
            </a:r>
            <a:r>
              <a:rPr lang="ru-RU" sz="1050" dirty="0"/>
              <a:t>, </a:t>
            </a:r>
            <a:r>
              <a:rPr lang="ru-RU" sz="1050" dirty="0" err="1"/>
              <a:t>чи</a:t>
            </a:r>
            <a:r>
              <a:rPr lang="ru-RU" sz="1050" dirty="0"/>
              <a:t> </a:t>
            </a:r>
            <a:r>
              <a:rPr lang="ru-RU" sz="1050" dirty="0" err="1"/>
              <a:t>спроба</a:t>
            </a:r>
            <a:r>
              <a:rPr lang="ru-RU" sz="1050" dirty="0"/>
              <a:t> </a:t>
            </a:r>
            <a:r>
              <a:rPr lang="ru-RU" sz="1050" dirty="0" err="1"/>
              <a:t>змусити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виправдовуватись</a:t>
            </a:r>
            <a:r>
              <a:rPr lang="ru-RU" sz="1050" dirty="0"/>
              <a:t> — </a:t>
            </a:r>
            <a:r>
              <a:rPr lang="ru-RU" sz="1050" dirty="0" err="1"/>
              <a:t>достеменно</a:t>
            </a:r>
            <a:r>
              <a:rPr lang="ru-RU" sz="1050" dirty="0"/>
              <a:t> не </a:t>
            </a:r>
            <a:r>
              <a:rPr lang="ru-RU" sz="1050" dirty="0" err="1"/>
              <a:t>відомо</a:t>
            </a:r>
            <a:r>
              <a:rPr lang="ru-RU" sz="1050" dirty="0"/>
              <a:t>. У </a:t>
            </a:r>
            <a:r>
              <a:rPr lang="ru-RU" sz="1050" dirty="0" err="1"/>
              <a:t>відповідному</a:t>
            </a:r>
            <a:r>
              <a:rPr lang="ru-RU" sz="1050" dirty="0"/>
              <a:t> </a:t>
            </a:r>
            <a:r>
              <a:rPr lang="ru-RU" sz="1050" dirty="0" err="1"/>
              <a:t>трактаті</a:t>
            </a:r>
            <a:r>
              <a:rPr lang="ru-RU" sz="1050" dirty="0"/>
              <a:t> Омар Хайям, заявивши себе </a:t>
            </a:r>
            <a:r>
              <a:rPr lang="ru-RU" sz="1050" dirty="0" err="1"/>
              <a:t>учнем</a:t>
            </a:r>
            <a:r>
              <a:rPr lang="ru-RU" sz="1050" dirty="0"/>
              <a:t> і </a:t>
            </a:r>
            <a:r>
              <a:rPr lang="ru-RU" sz="1050" dirty="0" err="1"/>
              <a:t>послідовником</a:t>
            </a:r>
            <a:r>
              <a:rPr lang="ru-RU" sz="1050" dirty="0"/>
              <a:t> </a:t>
            </a:r>
            <a:r>
              <a:rPr lang="ru-RU" sz="1050" dirty="0" err="1"/>
              <a:t>Авіценни</a:t>
            </a:r>
            <a:r>
              <a:rPr lang="ru-RU" sz="1050" dirty="0"/>
              <a:t>, </a:t>
            </a:r>
            <a:r>
              <a:rPr lang="ru-RU" sz="1050" dirty="0" err="1"/>
              <a:t>висловив</a:t>
            </a:r>
            <a:r>
              <a:rPr lang="ru-RU" sz="1050" dirty="0"/>
              <a:t> </a:t>
            </a:r>
            <a:r>
              <a:rPr lang="ru-RU" sz="1050" dirty="0" err="1"/>
              <a:t>свої</a:t>
            </a:r>
            <a:r>
              <a:rPr lang="ru-RU" sz="1050" dirty="0"/>
              <a:t> </a:t>
            </a:r>
            <a:r>
              <a:rPr lang="ru-RU" sz="1050" dirty="0" err="1"/>
              <a:t>судження</a:t>
            </a:r>
            <a:r>
              <a:rPr lang="ru-RU" sz="1050" dirty="0"/>
              <a:t> з </a:t>
            </a:r>
            <a:r>
              <a:rPr lang="ru-RU" sz="1050" dirty="0" err="1"/>
              <a:t>філософських</a:t>
            </a:r>
            <a:r>
              <a:rPr lang="ru-RU" sz="1050" dirty="0"/>
              <a:t> </a:t>
            </a:r>
            <a:r>
              <a:rPr lang="ru-RU" sz="1050" dirty="0" err="1"/>
              <a:t>позицій</a:t>
            </a:r>
            <a:r>
              <a:rPr lang="ru-RU" sz="1050" dirty="0"/>
              <a:t>. </a:t>
            </a:r>
            <a:r>
              <a:rPr lang="ru-RU" sz="1050" dirty="0" err="1"/>
              <a:t>Визнаючи</a:t>
            </a:r>
            <a:r>
              <a:rPr lang="ru-RU" sz="1050" dirty="0"/>
              <a:t> </a:t>
            </a:r>
            <a:r>
              <a:rPr lang="ru-RU" sz="1050" dirty="0" err="1"/>
              <a:t>існування</a:t>
            </a:r>
            <a:r>
              <a:rPr lang="ru-RU" sz="1050" dirty="0"/>
              <a:t> Бога як </a:t>
            </a:r>
            <a:r>
              <a:rPr lang="ru-RU" sz="1050" dirty="0" err="1"/>
              <a:t>першопричини</a:t>
            </a:r>
            <a:r>
              <a:rPr lang="ru-RU" sz="1050" dirty="0"/>
              <a:t> </a:t>
            </a:r>
            <a:r>
              <a:rPr lang="ru-RU" sz="1050" dirty="0" err="1"/>
              <a:t>всього</a:t>
            </a:r>
            <a:r>
              <a:rPr lang="ru-RU" sz="1050" dirty="0"/>
              <a:t> </a:t>
            </a:r>
            <a:r>
              <a:rPr lang="ru-RU" sz="1050" dirty="0" err="1"/>
              <a:t>сущого</a:t>
            </a:r>
            <a:r>
              <a:rPr lang="ru-RU" sz="1050" dirty="0"/>
              <a:t>, Хайям </a:t>
            </a:r>
            <a:r>
              <a:rPr lang="ru-RU" sz="1050" dirty="0" err="1"/>
              <a:t>стверджував</a:t>
            </a:r>
            <a:r>
              <a:rPr lang="ru-RU" sz="1050" dirty="0"/>
              <a:t>, </a:t>
            </a:r>
            <a:r>
              <a:rPr lang="ru-RU" sz="1050" dirty="0" err="1"/>
              <a:t>однак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конкретний</a:t>
            </a:r>
            <a:r>
              <a:rPr lang="ru-RU" sz="1050" dirty="0"/>
              <a:t> порядок будь-</a:t>
            </a:r>
            <a:r>
              <a:rPr lang="ru-RU" sz="1050" dirty="0" err="1"/>
              <a:t>яких</a:t>
            </a:r>
            <a:r>
              <a:rPr lang="ru-RU" sz="1050" dirty="0"/>
              <a:t> </a:t>
            </a:r>
            <a:r>
              <a:rPr lang="ru-RU" sz="1050" dirty="0" err="1"/>
              <a:t>явищ</a:t>
            </a:r>
            <a:r>
              <a:rPr lang="ru-RU" sz="1050" dirty="0"/>
              <a:t> не є результатом </a:t>
            </a:r>
            <a:r>
              <a:rPr lang="ru-RU" sz="1050" dirty="0" err="1"/>
              <a:t>Божественної</a:t>
            </a:r>
            <a:r>
              <a:rPr lang="ru-RU" sz="1050" dirty="0"/>
              <a:t> </a:t>
            </a:r>
            <a:r>
              <a:rPr lang="ru-RU" sz="1050" dirty="0" err="1"/>
              <a:t>мудрості</a:t>
            </a:r>
            <a:r>
              <a:rPr lang="ru-RU" sz="1050" dirty="0"/>
              <a:t>, а </a:t>
            </a:r>
            <a:r>
              <a:rPr lang="ru-RU" sz="1050" dirty="0" err="1"/>
              <a:t>визначається</a:t>
            </a:r>
            <a:r>
              <a:rPr lang="ru-RU" sz="1050" dirty="0"/>
              <a:t> в кожному </a:t>
            </a:r>
            <a:r>
              <a:rPr lang="ru-RU" sz="1050" dirty="0" err="1"/>
              <a:t>окремому</a:t>
            </a:r>
            <a:r>
              <a:rPr lang="ru-RU" sz="1050" dirty="0"/>
              <a:t> </a:t>
            </a:r>
            <a:r>
              <a:rPr lang="ru-RU" sz="1050" dirty="0" err="1"/>
              <a:t>випадку</a:t>
            </a:r>
            <a:r>
              <a:rPr lang="ru-RU" sz="1050" dirty="0"/>
              <a:t> законами </a:t>
            </a:r>
            <a:r>
              <a:rPr lang="ru-RU" sz="1050" dirty="0" err="1"/>
              <a:t>самої</a:t>
            </a:r>
            <a:r>
              <a:rPr lang="ru-RU" sz="1050" dirty="0"/>
              <a:t> </a:t>
            </a:r>
            <a:r>
              <a:rPr lang="ru-RU" sz="1050" dirty="0" err="1"/>
              <a:t>природи</a:t>
            </a:r>
            <a:r>
              <a:rPr lang="ru-RU" sz="1050" dirty="0"/>
              <a:t>. </a:t>
            </a:r>
            <a:r>
              <a:rPr lang="ru-RU" sz="1050" dirty="0" err="1"/>
              <a:t>Назагал</a:t>
            </a:r>
            <a:r>
              <a:rPr lang="ru-RU" sz="1050" dirty="0"/>
              <a:t>, у </a:t>
            </a:r>
            <a:r>
              <a:rPr lang="ru-RU" sz="1050" dirty="0" err="1"/>
              <a:t>своїх</a:t>
            </a:r>
            <a:r>
              <a:rPr lang="ru-RU" sz="1050" dirty="0"/>
              <a:t> </a:t>
            </a:r>
            <a:r>
              <a:rPr lang="ru-RU" sz="1050" dirty="0" err="1"/>
              <a:t>філософських</a:t>
            </a:r>
            <a:r>
              <a:rPr lang="ru-RU" sz="1050" dirty="0"/>
              <a:t> трактатах Хайям </a:t>
            </a:r>
            <a:r>
              <a:rPr lang="ru-RU" sz="1050" dirty="0" err="1"/>
              <a:t>виступав</a:t>
            </a:r>
            <a:r>
              <a:rPr lang="ru-RU" sz="1050" dirty="0"/>
              <a:t> як </a:t>
            </a:r>
            <a:r>
              <a:rPr lang="ru-RU" sz="1050" dirty="0" err="1"/>
              <a:t>прибічник</a:t>
            </a:r>
            <a:r>
              <a:rPr lang="ru-RU" sz="1050" dirty="0"/>
              <a:t> </a:t>
            </a:r>
            <a:r>
              <a:rPr lang="ru-RU" sz="1050" dirty="0" err="1"/>
              <a:t>східного</a:t>
            </a:r>
            <a:r>
              <a:rPr lang="ru-RU" sz="1050" dirty="0"/>
              <a:t> </a:t>
            </a:r>
            <a:r>
              <a:rPr lang="ru-RU" sz="1050" dirty="0" err="1"/>
              <a:t>аристотелізму</a:t>
            </a:r>
            <a:r>
              <a:rPr lang="ru-RU" sz="1050" dirty="0"/>
              <a:t> </a:t>
            </a:r>
            <a:r>
              <a:rPr lang="ru-RU" sz="1050" dirty="0" err="1"/>
              <a:t>зі</a:t>
            </a:r>
            <a:r>
              <a:rPr lang="ru-RU" sz="1050" dirty="0"/>
              <a:t> </a:t>
            </a:r>
            <a:r>
              <a:rPr lang="ru-RU" sz="1050" dirty="0" err="1"/>
              <a:t>значними</a:t>
            </a:r>
            <a:r>
              <a:rPr lang="ru-RU" sz="1050" dirty="0"/>
              <a:t> </a:t>
            </a:r>
            <a:r>
              <a:rPr lang="ru-RU" sz="1050" dirty="0" err="1"/>
              <a:t>елементами</a:t>
            </a:r>
            <a:r>
              <a:rPr lang="ru-RU" sz="1050" dirty="0"/>
              <a:t> </a:t>
            </a:r>
            <a:r>
              <a:rPr lang="ru-RU" sz="1050" dirty="0" err="1"/>
              <a:t>неоплатонізму</a:t>
            </a:r>
            <a:r>
              <a:rPr lang="ru-RU" sz="1050" dirty="0"/>
              <a:t>, </a:t>
            </a:r>
            <a:r>
              <a:rPr lang="ru-RU" sz="1050" dirty="0" err="1"/>
              <a:t>суттєво</a:t>
            </a:r>
            <a:r>
              <a:rPr lang="ru-RU" sz="1050" dirty="0"/>
              <a:t> </a:t>
            </a:r>
            <a:r>
              <a:rPr lang="ru-RU" sz="1050" dirty="0" err="1"/>
              <a:t>пристосованого</a:t>
            </a:r>
            <a:r>
              <a:rPr lang="ru-RU" sz="1050" dirty="0"/>
              <a:t> до </a:t>
            </a:r>
            <a:r>
              <a:rPr lang="ru-RU" sz="1050" dirty="0" err="1"/>
              <a:t>мусульманського</a:t>
            </a:r>
            <a:r>
              <a:rPr lang="ru-RU" sz="1050" dirty="0"/>
              <a:t> </a:t>
            </a:r>
            <a:r>
              <a:rPr lang="ru-RU" sz="1050" dirty="0" err="1"/>
              <a:t>віровчення</a:t>
            </a:r>
            <a:r>
              <a:rPr lang="ru-RU" sz="1050" dirty="0"/>
              <a:t>. </a:t>
            </a:r>
            <a:r>
              <a:rPr lang="ru-RU" sz="1050" dirty="0" err="1"/>
              <a:t>Раціоналістичні</a:t>
            </a:r>
            <a:r>
              <a:rPr lang="ru-RU" sz="1050" dirty="0"/>
              <a:t> доводи </a:t>
            </a:r>
            <a:r>
              <a:rPr lang="ru-RU" sz="1050" dirty="0" err="1"/>
              <a:t>використовувалися</a:t>
            </a:r>
            <a:r>
              <a:rPr lang="ru-RU" sz="1050" dirty="0"/>
              <a:t> Хайямом на </a:t>
            </a:r>
            <a:r>
              <a:rPr lang="ru-RU" sz="1050" dirty="0" err="1"/>
              <a:t>підтвердження</a:t>
            </a:r>
            <a:r>
              <a:rPr lang="ru-RU" sz="1050" dirty="0"/>
              <a:t> </a:t>
            </a:r>
            <a:r>
              <a:rPr lang="ru-RU" sz="1050" dirty="0" err="1"/>
              <a:t>важливих</a:t>
            </a:r>
            <a:r>
              <a:rPr lang="ru-RU" sz="1050" dirty="0"/>
              <a:t> </a:t>
            </a:r>
            <a:r>
              <a:rPr lang="ru-RU" sz="1050" dirty="0" err="1"/>
              <a:t>положень</a:t>
            </a:r>
            <a:r>
              <a:rPr lang="ru-RU" sz="1050" dirty="0"/>
              <a:t> </a:t>
            </a:r>
            <a:r>
              <a:rPr lang="ru-RU" sz="1050" dirty="0" err="1"/>
              <a:t>ісламу</a:t>
            </a:r>
            <a:r>
              <a:rPr lang="ru-RU" sz="1050" dirty="0"/>
              <a:t> та </a:t>
            </a:r>
            <a:r>
              <a:rPr lang="ru-RU" sz="1050" dirty="0" err="1"/>
              <a:t>релігійної</a:t>
            </a:r>
            <a:r>
              <a:rPr lang="ru-RU" sz="1050" dirty="0"/>
              <a:t> </a:t>
            </a:r>
            <a:r>
              <a:rPr lang="ru-RU" sz="1050" dirty="0" err="1"/>
              <a:t>обрядності</a:t>
            </a:r>
            <a:r>
              <a:rPr lang="ru-RU" sz="1050" dirty="0"/>
              <a:t>. Точка </a:t>
            </a:r>
            <a:r>
              <a:rPr lang="ru-RU" sz="1050" dirty="0" err="1"/>
              <a:t>зору</a:t>
            </a:r>
            <a:r>
              <a:rPr lang="ru-RU" sz="1050" dirty="0"/>
              <a:t> Хайяма </a:t>
            </a:r>
            <a:r>
              <a:rPr lang="ru-RU" sz="1050" dirty="0" err="1"/>
              <a:t>згодом</a:t>
            </a:r>
            <a:r>
              <a:rPr lang="ru-RU" sz="1050" dirty="0"/>
              <a:t> </a:t>
            </a:r>
            <a:r>
              <a:rPr lang="ru-RU" sz="1050" dirty="0" err="1"/>
              <a:t>отримала</a:t>
            </a:r>
            <a:r>
              <a:rPr lang="ru-RU" sz="1050" dirty="0"/>
              <a:t> в </a:t>
            </a:r>
            <a:r>
              <a:rPr lang="ru-RU" sz="1050" dirty="0" err="1"/>
              <a:t>Європі</a:t>
            </a:r>
            <a:r>
              <a:rPr lang="ru-RU" sz="1050" dirty="0"/>
              <a:t> </a:t>
            </a:r>
            <a:r>
              <a:rPr lang="ru-RU" sz="1050" dirty="0" err="1"/>
              <a:t>назву</a:t>
            </a:r>
            <a:r>
              <a:rPr lang="ru-RU" sz="1050" dirty="0"/>
              <a:t> «</a:t>
            </a:r>
            <a:r>
              <a:rPr lang="ru-RU" sz="1050" dirty="0" err="1"/>
              <a:t>концептуалізм</a:t>
            </a:r>
            <a:r>
              <a:rPr lang="ru-RU" sz="105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499225089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Світогляд</a:t>
            </a:r>
            <a:r>
              <a:rPr lang="ru-RU" dirty="0"/>
              <a:t> Хайяма у </a:t>
            </a:r>
            <a:r>
              <a:rPr lang="ru-RU" dirty="0" err="1"/>
              <a:t>рубаї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054280" cy="4307160"/>
          </a:xfrm>
        </p:spPr>
        <p:txBody>
          <a:bodyPr/>
          <a:lstStyle/>
          <a:p>
            <a:r>
              <a:rPr lang="ru-RU" sz="1600" dirty="0"/>
              <a:t>Особливо Омар Хайям </a:t>
            </a:r>
            <a:r>
              <a:rPr lang="ru-RU" sz="1600" dirty="0" err="1"/>
              <a:t>відомий</a:t>
            </a:r>
            <a:r>
              <a:rPr lang="ru-RU" sz="1600" dirty="0"/>
              <a:t> </a:t>
            </a:r>
            <a:r>
              <a:rPr lang="ru-RU" sz="1600" dirty="0" err="1"/>
              <a:t>завдяки</a:t>
            </a:r>
            <a:r>
              <a:rPr lang="ru-RU" sz="1600" dirty="0"/>
              <a:t> </a:t>
            </a:r>
            <a:r>
              <a:rPr lang="ru-RU" sz="1600" dirty="0" err="1"/>
              <a:t>своїм</a:t>
            </a:r>
            <a:r>
              <a:rPr lang="ru-RU" sz="1600" dirty="0"/>
              <a:t> </a:t>
            </a:r>
            <a:r>
              <a:rPr lang="ru-RU" sz="1600" dirty="0" err="1"/>
              <a:t>рубаї</a:t>
            </a:r>
            <a:r>
              <a:rPr lang="ru-RU" sz="1600" dirty="0"/>
              <a:t>. Але через </a:t>
            </a:r>
            <a:r>
              <a:rPr lang="ru-RU" sz="1600" dirty="0" err="1"/>
              <a:t>труднощі</a:t>
            </a:r>
            <a:r>
              <a:rPr lang="ru-RU" sz="1600" dirty="0"/>
              <a:t> перекладу, а </a:t>
            </a:r>
            <a:r>
              <a:rPr lang="ru-RU" sz="1600" dirty="0" err="1"/>
              <a:t>також</a:t>
            </a:r>
            <a:r>
              <a:rPr lang="ru-RU" sz="1600" dirty="0"/>
              <a:t> через </a:t>
            </a:r>
            <a:r>
              <a:rPr lang="ru-RU" sz="1600" dirty="0" err="1"/>
              <a:t>велику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метафор, </a:t>
            </a:r>
            <a:r>
              <a:rPr lang="ru-RU" sz="1600" dirty="0" err="1"/>
              <a:t>використаних</a:t>
            </a:r>
            <a:r>
              <a:rPr lang="ru-RU" sz="1600" dirty="0"/>
              <a:t> автором, не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твори </a:t>
            </a:r>
            <a:r>
              <a:rPr lang="ru-RU" sz="1600" dirty="0" err="1"/>
              <a:t>перекладено</a:t>
            </a:r>
            <a:r>
              <a:rPr lang="ru-RU" sz="1600" dirty="0"/>
              <a:t> правильно. </a:t>
            </a:r>
            <a:r>
              <a:rPr lang="ru-RU" sz="1600" dirty="0" err="1"/>
              <a:t>Деякі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</a:t>
            </a:r>
            <a:r>
              <a:rPr lang="ru-RU" sz="1600" dirty="0" err="1"/>
              <a:t>стверджують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Хайям </a:t>
            </a:r>
            <a:r>
              <a:rPr lang="ru-RU" sz="1600" dirty="0" err="1"/>
              <a:t>засуджував</a:t>
            </a:r>
            <a:r>
              <a:rPr lang="ru-RU" sz="1600" dirty="0"/>
              <a:t> Аллаха, </a:t>
            </a:r>
            <a:r>
              <a:rPr lang="ru-RU" sz="1600" dirty="0" err="1"/>
              <a:t>несправедливість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та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п′яницею</a:t>
            </a:r>
            <a:r>
              <a:rPr lang="ru-RU" sz="1600" dirty="0"/>
              <a:t> та </a:t>
            </a:r>
            <a:r>
              <a:rPr lang="ru-RU" sz="1600" dirty="0" err="1"/>
              <a:t>розбишакою</a:t>
            </a:r>
            <a:r>
              <a:rPr lang="ru-RU" sz="1600" dirty="0"/>
              <a:t>, </a:t>
            </a:r>
            <a:r>
              <a:rPr lang="ru-RU" sz="1600" dirty="0" err="1"/>
              <a:t>адже</a:t>
            </a:r>
            <a:r>
              <a:rPr lang="ru-RU" sz="1600" dirty="0"/>
              <a:t> писав про вино і </a:t>
            </a:r>
            <a:r>
              <a:rPr lang="ru-RU" sz="1600" dirty="0" err="1"/>
              <a:t>любов</a:t>
            </a:r>
            <a:r>
              <a:rPr lang="ru-RU" sz="1600" dirty="0"/>
              <a:t> до </a:t>
            </a:r>
            <a:r>
              <a:rPr lang="ru-RU" sz="1600" dirty="0" err="1"/>
              <a:t>жінок</a:t>
            </a:r>
            <a:r>
              <a:rPr lang="ru-RU" sz="1600" dirty="0"/>
              <a:t>. </a:t>
            </a:r>
            <a:r>
              <a:rPr lang="ru-RU" sz="1600" dirty="0" err="1"/>
              <a:t>Насправді</a:t>
            </a:r>
            <a:r>
              <a:rPr lang="ru-RU" sz="1600" dirty="0"/>
              <a:t>,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хибно</a:t>
            </a:r>
            <a:r>
              <a:rPr lang="ru-RU" sz="1600" dirty="0"/>
              <a:t>. Просто автор </a:t>
            </a:r>
            <a:r>
              <a:rPr lang="ru-RU" sz="1600" dirty="0" err="1"/>
              <a:t>використовував</a:t>
            </a:r>
            <a:r>
              <a:rPr lang="ru-RU" sz="1600" dirty="0"/>
              <a:t> </a:t>
            </a:r>
            <a:r>
              <a:rPr lang="ru-RU" sz="1600" dirty="0" err="1"/>
              <a:t>образи</a:t>
            </a:r>
            <a:r>
              <a:rPr lang="ru-RU" sz="1600" dirty="0"/>
              <a:t>, </a:t>
            </a:r>
            <a:r>
              <a:rPr lang="ru-RU" sz="1600" dirty="0" err="1"/>
              <a:t>порівняння</a:t>
            </a:r>
            <a:r>
              <a:rPr lang="ru-RU" sz="1600" dirty="0"/>
              <a:t> та тонкий </a:t>
            </a:r>
            <a:r>
              <a:rPr lang="ru-RU" sz="1600" dirty="0" err="1"/>
              <a:t>смисл</a:t>
            </a:r>
            <a:r>
              <a:rPr lang="ru-RU" sz="1600" dirty="0"/>
              <a:t>. А так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глибокодуховною</a:t>
            </a:r>
            <a:r>
              <a:rPr lang="ru-RU" sz="1600" dirty="0"/>
              <a:t> та мудрою </a:t>
            </a:r>
            <a:r>
              <a:rPr lang="ru-RU" sz="1600" dirty="0" err="1"/>
              <a:t>людиною</a:t>
            </a:r>
            <a:r>
              <a:rPr lang="ru-RU" sz="1600" dirty="0"/>
              <a:t>, </a:t>
            </a:r>
            <a:r>
              <a:rPr lang="ru-RU" sz="1600" dirty="0" err="1"/>
              <a:t>вірив</a:t>
            </a:r>
            <a:r>
              <a:rPr lang="ru-RU" sz="1600" dirty="0"/>
              <a:t> у Бога. Про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свідчать</a:t>
            </a:r>
            <a:r>
              <a:rPr lang="ru-RU" sz="1600" dirty="0"/>
              <a:t> </a:t>
            </a:r>
            <a:r>
              <a:rPr lang="ru-RU" sz="1600" dirty="0" err="1"/>
              <a:t>багато</a:t>
            </a:r>
            <a:r>
              <a:rPr lang="ru-RU" sz="1600" dirty="0"/>
              <a:t> </a:t>
            </a:r>
            <a:r>
              <a:rPr lang="ru-RU" sz="1600" dirty="0" err="1"/>
              <a:t>джерел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Чарльз </a:t>
            </a:r>
            <a:r>
              <a:rPr lang="ru-RU" sz="1600" dirty="0" err="1"/>
              <a:t>Хортон</a:t>
            </a:r>
            <a:r>
              <a:rPr lang="ru-RU" sz="1600" dirty="0"/>
              <a:t> у </a:t>
            </a:r>
            <a:r>
              <a:rPr lang="ru-RU" sz="1600" dirty="0" err="1"/>
              <a:t>передмові</a:t>
            </a:r>
            <a:r>
              <a:rPr lang="ru-RU" sz="1600" dirty="0"/>
              <a:t> до "</a:t>
            </a:r>
            <a:r>
              <a:rPr lang="ru-RU" sz="1600" dirty="0" err="1"/>
              <a:t>Рубайяту</a:t>
            </a:r>
            <a:r>
              <a:rPr lang="ru-RU" sz="1600" dirty="0"/>
              <a:t>", </a:t>
            </a:r>
            <a:r>
              <a:rPr lang="ru-RU" sz="1600" dirty="0" err="1"/>
              <a:t>випущеного</a:t>
            </a:r>
            <a:r>
              <a:rPr lang="ru-RU" sz="1600" dirty="0"/>
              <a:t> у </a:t>
            </a:r>
            <a:r>
              <a:rPr lang="ru-RU" sz="1600" dirty="0" err="1"/>
              <a:t>Лондоні</a:t>
            </a:r>
            <a:r>
              <a:rPr lang="ru-RU" sz="1600" dirty="0"/>
              <a:t> у 1917 </a:t>
            </a:r>
            <a:r>
              <a:rPr lang="ru-RU" sz="1600" dirty="0" err="1"/>
              <a:t>році</a:t>
            </a:r>
            <a:r>
              <a:rPr lang="ru-RU" sz="1600" dirty="0"/>
              <a:t>, писав:</a:t>
            </a:r>
          </a:p>
          <a:p>
            <a:endParaRPr lang="ru-RU" sz="1600" dirty="0"/>
          </a:p>
          <a:p>
            <a:r>
              <a:rPr lang="ru-RU" sz="1600" dirty="0"/>
              <a:t>« У </a:t>
            </a:r>
            <a:r>
              <a:rPr lang="ru-RU" sz="1600" dirty="0" err="1"/>
              <a:t>Персії</a:t>
            </a:r>
            <a:r>
              <a:rPr lang="ru-RU" sz="1600" dirty="0"/>
              <a:t> нема </a:t>
            </a:r>
            <a:r>
              <a:rPr lang="ru-RU" sz="1600" dirty="0" err="1"/>
              <a:t>суперечок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віршів</a:t>
            </a:r>
            <a:r>
              <a:rPr lang="ru-RU" sz="1600" dirty="0"/>
              <a:t> Омара і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: автор </a:t>
            </a:r>
            <a:r>
              <a:rPr lang="ru-RU" sz="1600" dirty="0" err="1"/>
              <a:t>шанується</a:t>
            </a:r>
            <a:r>
              <a:rPr lang="ru-RU" sz="1600" dirty="0"/>
              <a:t> як великий </a:t>
            </a:r>
            <a:r>
              <a:rPr lang="ru-RU" sz="1600" dirty="0" err="1"/>
              <a:t>релігіозний</a:t>
            </a:r>
            <a:r>
              <a:rPr lang="ru-RU" sz="1600" dirty="0"/>
              <a:t> поет.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возвеличення</a:t>
            </a:r>
            <a:r>
              <a:rPr lang="ru-RU" sz="1600" dirty="0"/>
              <a:t> вина і </a:t>
            </a:r>
            <a:r>
              <a:rPr lang="ru-RU" sz="1600" dirty="0" err="1"/>
              <a:t>любові</a:t>
            </a:r>
            <a:r>
              <a:rPr lang="ru-RU" sz="1600" dirty="0"/>
              <a:t> </a:t>
            </a:r>
            <a:r>
              <a:rPr lang="ru-RU" sz="1600" dirty="0" err="1"/>
              <a:t>представляють</a:t>
            </a:r>
            <a:r>
              <a:rPr lang="ru-RU" sz="1600" dirty="0"/>
              <a:t> собою </a:t>
            </a:r>
            <a:r>
              <a:rPr lang="ru-RU" sz="1600" dirty="0" err="1"/>
              <a:t>класичні</a:t>
            </a:r>
            <a:r>
              <a:rPr lang="ru-RU" sz="1600" dirty="0"/>
              <a:t> </a:t>
            </a:r>
            <a:r>
              <a:rPr lang="ru-RU" sz="1600" dirty="0" err="1"/>
              <a:t>суфійські</a:t>
            </a:r>
            <a:r>
              <a:rPr lang="ru-RU" sz="1600" dirty="0"/>
              <a:t> </a:t>
            </a:r>
            <a:r>
              <a:rPr lang="ru-RU" sz="1600" dirty="0" err="1"/>
              <a:t>метафори</a:t>
            </a:r>
            <a:r>
              <a:rPr lang="ru-RU" sz="1600" dirty="0"/>
              <a:t>: </a:t>
            </a:r>
            <a:r>
              <a:rPr lang="ru-RU" sz="1600" dirty="0" err="1"/>
              <a:t>під</a:t>
            </a:r>
            <a:r>
              <a:rPr lang="ru-RU" sz="1600" dirty="0"/>
              <a:t> вином </a:t>
            </a:r>
            <a:r>
              <a:rPr lang="ru-RU" sz="1600" dirty="0" err="1"/>
              <a:t>розуміється</a:t>
            </a:r>
            <a:r>
              <a:rPr lang="ru-RU" sz="1600" dirty="0"/>
              <a:t> </a:t>
            </a:r>
            <a:r>
              <a:rPr lang="ru-RU" sz="1600" dirty="0" err="1"/>
              <a:t>духона</a:t>
            </a:r>
            <a:r>
              <a:rPr lang="ru-RU" sz="1600" dirty="0"/>
              <a:t> </a:t>
            </a:r>
            <a:r>
              <a:rPr lang="ru-RU" sz="1600" dirty="0" err="1"/>
              <a:t>радість</a:t>
            </a:r>
            <a:r>
              <a:rPr lang="ru-RU" sz="1600" dirty="0"/>
              <a:t>, а </a:t>
            </a:r>
            <a:r>
              <a:rPr lang="ru-RU" sz="1600" dirty="0" err="1"/>
              <a:t>любов</a:t>
            </a:r>
            <a:r>
              <a:rPr lang="ru-RU" sz="1600" dirty="0"/>
              <a:t> - </a:t>
            </a:r>
            <a:r>
              <a:rPr lang="ru-RU" sz="1600" dirty="0" err="1"/>
              <a:t>радісна</a:t>
            </a:r>
            <a:r>
              <a:rPr lang="ru-RU" sz="1600" dirty="0"/>
              <a:t> </a:t>
            </a:r>
            <a:r>
              <a:rPr lang="ru-RU" sz="1600" dirty="0" err="1"/>
              <a:t>вірність</a:t>
            </a:r>
            <a:r>
              <a:rPr lang="ru-RU" sz="1600" dirty="0"/>
              <a:t> Богу...Омар не </a:t>
            </a:r>
            <a:r>
              <a:rPr lang="ru-RU" sz="1600" dirty="0" err="1"/>
              <a:t>виставляв</a:t>
            </a:r>
            <a:r>
              <a:rPr lang="ru-RU" sz="1600" dirty="0"/>
              <a:t> </a:t>
            </a:r>
            <a:r>
              <a:rPr lang="ru-RU" sz="1600" dirty="0" err="1"/>
              <a:t>свої</a:t>
            </a:r>
            <a:r>
              <a:rPr lang="ru-RU" sz="1600" dirty="0"/>
              <a:t> </a:t>
            </a:r>
            <a:r>
              <a:rPr lang="ru-RU" sz="1600" dirty="0" err="1"/>
              <a:t>знання</a:t>
            </a:r>
            <a:r>
              <a:rPr lang="ru-RU" sz="1600" dirty="0"/>
              <a:t> напоказ, а </a:t>
            </a:r>
            <a:r>
              <a:rPr lang="ru-RU" sz="1600" dirty="0" err="1"/>
              <a:t>закамуфлював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. Абсурдно </a:t>
            </a:r>
            <a:r>
              <a:rPr lang="ru-RU" sz="1600" dirty="0" err="1"/>
              <a:t>відноситися</a:t>
            </a:r>
            <a:r>
              <a:rPr lang="ru-RU" sz="1600" dirty="0"/>
              <a:t> до </a:t>
            </a:r>
            <a:r>
              <a:rPr lang="ru-RU" sz="1600" dirty="0" err="1"/>
              <a:t>подібної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як до </a:t>
            </a:r>
            <a:r>
              <a:rPr lang="ru-RU" sz="1600" dirty="0" err="1"/>
              <a:t>п′яниці</a:t>
            </a:r>
            <a:r>
              <a:rPr lang="ru-RU" sz="1600" dirty="0"/>
              <a:t> та </a:t>
            </a:r>
            <a:r>
              <a:rPr lang="ru-RU" sz="1600" dirty="0" err="1"/>
              <a:t>нероби</a:t>
            </a:r>
            <a:r>
              <a:rPr lang="ru-RU" sz="1600" dirty="0"/>
              <a:t>, </a:t>
            </a:r>
            <a:r>
              <a:rPr lang="ru-RU" sz="1600" dirty="0" err="1"/>
              <a:t>однак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глибокі</a:t>
            </a:r>
            <a:r>
              <a:rPr lang="ru-RU" sz="1600" dirty="0"/>
              <a:t> </a:t>
            </a:r>
            <a:r>
              <a:rPr lang="ru-RU" sz="1600" dirty="0" err="1"/>
              <a:t>вірші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здаються</a:t>
            </a:r>
            <a:r>
              <a:rPr lang="ru-RU" sz="1600" dirty="0"/>
              <a:t> на перший </a:t>
            </a:r>
            <a:r>
              <a:rPr lang="ru-RU" sz="1600" dirty="0" err="1"/>
              <a:t>погляд</a:t>
            </a:r>
            <a:r>
              <a:rPr lang="ru-RU" sz="1600" dirty="0"/>
              <a:t> </a:t>
            </a:r>
            <a:r>
              <a:rPr lang="ru-RU" sz="1600" dirty="0" err="1"/>
              <a:t>поверхневими</a:t>
            </a:r>
            <a:r>
              <a:rPr lang="ru-RU" sz="1600" dirty="0"/>
              <a:t>, </a:t>
            </a:r>
            <a:r>
              <a:rPr lang="ru-RU" sz="1600" dirty="0" err="1"/>
              <a:t>вводять</a:t>
            </a:r>
            <a:r>
              <a:rPr lang="ru-RU" sz="1600" dirty="0"/>
              <a:t> в </a:t>
            </a:r>
            <a:r>
              <a:rPr lang="ru-RU" sz="1600" dirty="0" err="1"/>
              <a:t>оману</a:t>
            </a:r>
            <a:r>
              <a:rPr lang="ru-RU" sz="1600" dirty="0"/>
              <a:t>.»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59049181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Смерть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420888"/>
            <a:ext cx="8126288" cy="4320480"/>
          </a:xfrm>
        </p:spPr>
        <p:txBody>
          <a:bodyPr/>
          <a:lstStyle/>
          <a:p>
            <a:r>
              <a:rPr lang="ru-RU" sz="1050" dirty="0" err="1"/>
              <a:t>Довгий</a:t>
            </a:r>
            <a:r>
              <a:rPr lang="ru-RU" sz="1050" dirty="0"/>
              <a:t> час датою </a:t>
            </a:r>
            <a:r>
              <a:rPr lang="ru-RU" sz="1050" dirty="0" err="1"/>
              <a:t>смерті</a:t>
            </a:r>
            <a:r>
              <a:rPr lang="ru-RU" sz="1050" dirty="0"/>
              <a:t> Омара Хайяма </a:t>
            </a:r>
            <a:r>
              <a:rPr lang="ru-RU" sz="1050" dirty="0" err="1"/>
              <a:t>вважався</a:t>
            </a:r>
            <a:r>
              <a:rPr lang="ru-RU" sz="1050" dirty="0"/>
              <a:t> 1123 </a:t>
            </a:r>
            <a:r>
              <a:rPr lang="ru-RU" sz="1050" dirty="0" err="1"/>
              <a:t>рік</a:t>
            </a:r>
            <a:r>
              <a:rPr lang="ru-RU" sz="1050" dirty="0"/>
              <a:t>. </a:t>
            </a:r>
            <a:r>
              <a:rPr lang="ru-RU" sz="1050" dirty="0" err="1"/>
              <a:t>Проте</a:t>
            </a:r>
            <a:r>
              <a:rPr lang="ru-RU" sz="1050" dirty="0"/>
              <a:t> </a:t>
            </a:r>
            <a:r>
              <a:rPr lang="ru-RU" sz="1050" dirty="0" err="1"/>
              <a:t>існує</a:t>
            </a:r>
            <a:r>
              <a:rPr lang="ru-RU" sz="1050" dirty="0"/>
              <a:t> </a:t>
            </a:r>
            <a:r>
              <a:rPr lang="ru-RU" sz="1050" dirty="0" err="1"/>
              <a:t>декілька</a:t>
            </a:r>
            <a:r>
              <a:rPr lang="ru-RU" sz="1050" dirty="0"/>
              <a:t> </a:t>
            </a:r>
            <a:r>
              <a:rPr lang="ru-RU" sz="1050" dirty="0" err="1"/>
              <a:t>джерел</a:t>
            </a:r>
            <a:r>
              <a:rPr lang="ru-RU" sz="1050" dirty="0"/>
              <a:t>, </a:t>
            </a:r>
            <a:r>
              <a:rPr lang="ru-RU" sz="1050" dirty="0" err="1"/>
              <a:t>які</a:t>
            </a:r>
            <a:r>
              <a:rPr lang="ru-RU" sz="1050" dirty="0"/>
              <a:t> </a:t>
            </a:r>
            <a:r>
              <a:rPr lang="ru-RU" sz="1050" dirty="0" err="1"/>
              <a:t>збереглися</a:t>
            </a:r>
            <a:r>
              <a:rPr lang="ru-RU" sz="1050" dirty="0"/>
              <a:t> до </a:t>
            </a:r>
            <a:r>
              <a:rPr lang="ru-RU" sz="1050" dirty="0" err="1"/>
              <a:t>нашого</a:t>
            </a:r>
            <a:r>
              <a:rPr lang="ru-RU" sz="1050" dirty="0"/>
              <a:t> часу, </a:t>
            </a:r>
            <a:r>
              <a:rPr lang="ru-RU" sz="1050" dirty="0" err="1"/>
              <a:t>що</a:t>
            </a:r>
            <a:r>
              <a:rPr lang="ru-RU" sz="1050" dirty="0"/>
              <a:t> непрямо </a:t>
            </a:r>
            <a:r>
              <a:rPr lang="ru-RU" sz="1050" dirty="0" err="1"/>
              <a:t>свідчать</a:t>
            </a:r>
            <a:r>
              <a:rPr lang="ru-RU" sz="1050" dirty="0"/>
              <a:t> про </a:t>
            </a:r>
            <a:r>
              <a:rPr lang="ru-RU" sz="1050" dirty="0" err="1"/>
              <a:t>іншу</a:t>
            </a:r>
            <a:r>
              <a:rPr lang="ru-RU" sz="1050" dirty="0"/>
              <a:t> дату </a:t>
            </a:r>
            <a:r>
              <a:rPr lang="ru-RU" sz="1050" dirty="0" err="1"/>
              <a:t>смерті</a:t>
            </a:r>
            <a:r>
              <a:rPr lang="ru-RU" sz="1050" dirty="0"/>
              <a:t> Хайяма. З одного боку, </a:t>
            </a:r>
            <a:r>
              <a:rPr lang="ru-RU" sz="1050" dirty="0" err="1"/>
              <a:t>це</a:t>
            </a:r>
            <a:r>
              <a:rPr lang="ru-RU" sz="1050" dirty="0"/>
              <a:t> </a:t>
            </a:r>
            <a:r>
              <a:rPr lang="ru-RU" sz="1050" dirty="0" err="1"/>
              <a:t>розповідь</a:t>
            </a:r>
            <a:r>
              <a:rPr lang="ru-RU" sz="1050" dirty="0"/>
              <a:t> </a:t>
            </a:r>
            <a:r>
              <a:rPr lang="ru-RU" sz="1050" dirty="0" err="1"/>
              <a:t>Нізамі</a:t>
            </a:r>
            <a:r>
              <a:rPr lang="ru-RU" sz="1050" dirty="0"/>
              <a:t> </a:t>
            </a:r>
            <a:r>
              <a:rPr lang="ru-RU" sz="1050" dirty="0" err="1"/>
              <a:t>Самарканді</a:t>
            </a:r>
            <a:r>
              <a:rPr lang="ru-RU" sz="1050" dirty="0"/>
              <a:t>, де </a:t>
            </a:r>
            <a:r>
              <a:rPr lang="ru-RU" sz="1050" dirty="0" err="1"/>
              <a:t>він</a:t>
            </a:r>
            <a:r>
              <a:rPr lang="ru-RU" sz="1050" dirty="0"/>
              <a:t> </a:t>
            </a:r>
            <a:r>
              <a:rPr lang="ru-RU" sz="1050" dirty="0" err="1"/>
              <a:t>розповідає</a:t>
            </a:r>
            <a:r>
              <a:rPr lang="ru-RU" sz="1050" dirty="0"/>
              <a:t> про </a:t>
            </a:r>
            <a:r>
              <a:rPr lang="ru-RU" sz="1050" dirty="0" err="1"/>
              <a:t>відвідання</a:t>
            </a:r>
            <a:r>
              <a:rPr lang="ru-RU" sz="1050" dirty="0"/>
              <a:t> </a:t>
            </a:r>
            <a:r>
              <a:rPr lang="ru-RU" sz="1050" dirty="0" err="1"/>
              <a:t>могили</a:t>
            </a:r>
            <a:r>
              <a:rPr lang="ru-RU" sz="1050" dirty="0"/>
              <a:t> </a:t>
            </a:r>
            <a:r>
              <a:rPr lang="ru-RU" sz="1050" dirty="0" err="1"/>
              <a:t>свого</a:t>
            </a:r>
            <a:r>
              <a:rPr lang="ru-RU" sz="1050" dirty="0"/>
              <a:t> </a:t>
            </a:r>
            <a:r>
              <a:rPr lang="ru-RU" sz="1050" dirty="0" err="1"/>
              <a:t>вчителя</a:t>
            </a:r>
            <a:r>
              <a:rPr lang="ru-RU" sz="1050" dirty="0"/>
              <a:t> через </a:t>
            </a:r>
            <a:r>
              <a:rPr lang="ru-RU" sz="1050" dirty="0" err="1"/>
              <a:t>чотири</a:t>
            </a:r>
            <a:r>
              <a:rPr lang="ru-RU" sz="1050" dirty="0"/>
              <a:t> роки </a:t>
            </a:r>
            <a:r>
              <a:rPr lang="ru-RU" sz="1050" dirty="0" err="1"/>
              <a:t>після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смерті</a:t>
            </a:r>
            <a:r>
              <a:rPr lang="ru-RU" sz="1050" dirty="0"/>
              <a:t> (а </a:t>
            </a:r>
            <a:r>
              <a:rPr lang="ru-RU" sz="1050" dirty="0" err="1"/>
              <a:t>відбулось</a:t>
            </a:r>
            <a:r>
              <a:rPr lang="ru-RU" sz="1050" dirty="0"/>
              <a:t> </a:t>
            </a:r>
            <a:r>
              <a:rPr lang="ru-RU" sz="1050" dirty="0" err="1"/>
              <a:t>це</a:t>
            </a:r>
            <a:r>
              <a:rPr lang="ru-RU" sz="1050" dirty="0"/>
              <a:t> у 1135 </a:t>
            </a:r>
            <a:r>
              <a:rPr lang="ru-RU" sz="1050" dirty="0" err="1"/>
              <a:t>році</a:t>
            </a:r>
            <a:r>
              <a:rPr lang="ru-RU" sz="1050" dirty="0"/>
              <a:t>), </a:t>
            </a:r>
            <a:r>
              <a:rPr lang="ru-RU" sz="1050" dirty="0" err="1"/>
              <a:t>тобто</a:t>
            </a:r>
            <a:r>
              <a:rPr lang="ru-RU" sz="1050" dirty="0"/>
              <a:t> </a:t>
            </a:r>
            <a:r>
              <a:rPr lang="ru-RU" sz="1050" dirty="0" err="1"/>
              <a:t>рік</a:t>
            </a:r>
            <a:r>
              <a:rPr lang="ru-RU" sz="1050" dirty="0"/>
              <a:t> </a:t>
            </a:r>
            <a:r>
              <a:rPr lang="ru-RU" sz="1050" dirty="0" err="1"/>
              <a:t>смерті</a:t>
            </a:r>
            <a:r>
              <a:rPr lang="ru-RU" sz="1050" dirty="0"/>
              <a:t> (за </a:t>
            </a:r>
            <a:r>
              <a:rPr lang="ru-RU" sz="1050" dirty="0" err="1"/>
              <a:t>Самарканді</a:t>
            </a:r>
            <a:r>
              <a:rPr lang="ru-RU" sz="1050" dirty="0"/>
              <a:t>) </a:t>
            </a:r>
            <a:r>
              <a:rPr lang="ru-RU" sz="1050" dirty="0" err="1"/>
              <a:t>має</a:t>
            </a:r>
            <a:r>
              <a:rPr lang="ru-RU" sz="1050" dirty="0"/>
              <a:t> бути 1131-й. З </a:t>
            </a:r>
            <a:r>
              <a:rPr lang="ru-RU" sz="1050" dirty="0" err="1"/>
              <a:t>іншого</a:t>
            </a:r>
            <a:r>
              <a:rPr lang="ru-RU" sz="1050" dirty="0"/>
              <a:t> боку, у </a:t>
            </a:r>
            <a:r>
              <a:rPr lang="ru-RU" sz="1050" dirty="0" err="1"/>
              <a:t>рукопису</a:t>
            </a:r>
            <a:r>
              <a:rPr lang="ru-RU" sz="1050" dirty="0"/>
              <a:t> </a:t>
            </a:r>
            <a:r>
              <a:rPr lang="ru-RU" sz="1050" dirty="0" err="1"/>
              <a:t>письменника</a:t>
            </a:r>
            <a:r>
              <a:rPr lang="ru-RU" sz="1050" dirty="0"/>
              <a:t> </a:t>
            </a:r>
            <a:r>
              <a:rPr lang="ru-RU" sz="1050" dirty="0" err="1"/>
              <a:t>Агмада</a:t>
            </a:r>
            <a:r>
              <a:rPr lang="ru-RU" sz="1050" dirty="0"/>
              <a:t> </a:t>
            </a:r>
            <a:r>
              <a:rPr lang="ru-RU" sz="1050" dirty="0" err="1"/>
              <a:t>Табрізі</a:t>
            </a:r>
            <a:r>
              <a:rPr lang="ru-RU" sz="1050" dirty="0"/>
              <a:t> «</a:t>
            </a:r>
            <a:r>
              <a:rPr lang="ru-RU" sz="1050" dirty="0" err="1"/>
              <a:t>Будинок</a:t>
            </a:r>
            <a:r>
              <a:rPr lang="ru-RU" sz="1050" dirty="0"/>
              <a:t> </a:t>
            </a:r>
            <a:r>
              <a:rPr lang="ru-RU" sz="1050" dirty="0" err="1"/>
              <a:t>радості</a:t>
            </a:r>
            <a:r>
              <a:rPr lang="ru-RU" sz="1050" dirty="0"/>
              <a:t>» </a:t>
            </a:r>
            <a:r>
              <a:rPr lang="ru-RU" sz="1050" dirty="0" err="1"/>
              <a:t>існує</a:t>
            </a:r>
            <a:r>
              <a:rPr lang="ru-RU" sz="1050" dirty="0"/>
              <a:t> 2 </a:t>
            </a:r>
            <a:r>
              <a:rPr lang="ru-RU" sz="1050" dirty="0" err="1"/>
              <a:t>вказівки</a:t>
            </a:r>
            <a:r>
              <a:rPr lang="ru-RU" sz="1050" dirty="0"/>
              <a:t> на дату </a:t>
            </a:r>
            <a:r>
              <a:rPr lang="ru-RU" sz="1050" dirty="0" err="1"/>
              <a:t>смерті</a:t>
            </a:r>
            <a:r>
              <a:rPr lang="ru-RU" sz="1050" dirty="0"/>
              <a:t>. Перша </a:t>
            </a:r>
            <a:r>
              <a:rPr lang="ru-RU" sz="1050" dirty="0" err="1"/>
              <a:t>вказівка</a:t>
            </a:r>
            <a:r>
              <a:rPr lang="ru-RU" sz="1050" dirty="0"/>
              <a:t>: фраза «</a:t>
            </a:r>
            <a:r>
              <a:rPr lang="ru-RU" sz="1050" dirty="0" err="1"/>
              <a:t>Тривалість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життя</a:t>
            </a:r>
            <a:r>
              <a:rPr lang="ru-RU" sz="1050" dirty="0"/>
              <a:t> — §§ </a:t>
            </a:r>
            <a:r>
              <a:rPr lang="ru-RU" sz="1050" dirty="0" err="1"/>
              <a:t>сонячних</a:t>
            </a:r>
            <a:r>
              <a:rPr lang="ru-RU" sz="1050" dirty="0"/>
              <a:t> роки». §§ — </a:t>
            </a:r>
            <a:r>
              <a:rPr lang="ru-RU" sz="1050" dirty="0" err="1"/>
              <a:t>дві</a:t>
            </a:r>
            <a:r>
              <a:rPr lang="ru-RU" sz="1050" dirty="0"/>
              <a:t> </a:t>
            </a:r>
            <a:r>
              <a:rPr lang="ru-RU" sz="1050" dirty="0" err="1"/>
              <a:t>цифри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написані</a:t>
            </a:r>
            <a:r>
              <a:rPr lang="ru-RU" sz="1050" dirty="0"/>
              <a:t> </a:t>
            </a:r>
            <a:r>
              <a:rPr lang="ru-RU" sz="1050" dirty="0" err="1"/>
              <a:t>вкрай</a:t>
            </a:r>
            <a:r>
              <a:rPr lang="ru-RU" sz="1050" dirty="0"/>
              <a:t> </a:t>
            </a:r>
            <a:r>
              <a:rPr lang="ru-RU" sz="1050" dirty="0" err="1"/>
              <a:t>нерозбірливо</a:t>
            </a:r>
            <a:r>
              <a:rPr lang="ru-RU" sz="1050" dirty="0"/>
              <a:t>, але перша з них </a:t>
            </a:r>
            <a:r>
              <a:rPr lang="ru-RU" sz="1050" dirty="0" err="1"/>
              <a:t>виглядає</a:t>
            </a:r>
            <a:r>
              <a:rPr lang="ru-RU" sz="1050" dirty="0"/>
              <a:t> як 7 </a:t>
            </a:r>
            <a:r>
              <a:rPr lang="ru-RU" sz="1050" dirty="0" err="1"/>
              <a:t>або</a:t>
            </a:r>
            <a:r>
              <a:rPr lang="ru-RU" sz="1050" dirty="0"/>
              <a:t> 8, а друга — як 2 </a:t>
            </a:r>
            <a:r>
              <a:rPr lang="ru-RU" sz="1050" dirty="0" err="1"/>
              <a:t>або</a:t>
            </a:r>
            <a:r>
              <a:rPr lang="ru-RU" sz="1050" dirty="0"/>
              <a:t> 3. </a:t>
            </a:r>
            <a:r>
              <a:rPr lang="ru-RU" sz="1050" dirty="0" err="1"/>
              <a:t>Відповідно</a:t>
            </a:r>
            <a:r>
              <a:rPr lang="ru-RU" sz="1050" dirty="0"/>
              <a:t> до </a:t>
            </a:r>
            <a:r>
              <a:rPr lang="ru-RU" sz="1050" dirty="0" err="1"/>
              <a:t>повідомлення</a:t>
            </a:r>
            <a:r>
              <a:rPr lang="ru-RU" sz="1050" dirty="0"/>
              <a:t> </a:t>
            </a:r>
            <a:r>
              <a:rPr lang="ru-RU" sz="1050" dirty="0" err="1"/>
              <a:t>Нізамі</a:t>
            </a:r>
            <a:r>
              <a:rPr lang="ru-RU" sz="1050" dirty="0"/>
              <a:t> </a:t>
            </a:r>
            <a:r>
              <a:rPr lang="ru-RU" sz="1050" dirty="0" err="1"/>
              <a:t>Самарканді</a:t>
            </a:r>
            <a:r>
              <a:rPr lang="ru-RU" sz="1050" dirty="0"/>
              <a:t> </a:t>
            </a:r>
            <a:r>
              <a:rPr lang="ru-RU" sz="1050" dirty="0" err="1"/>
              <a:t>вказані</a:t>
            </a:r>
            <a:r>
              <a:rPr lang="ru-RU" sz="1050" dirty="0"/>
              <a:t> слова </a:t>
            </a:r>
            <a:r>
              <a:rPr lang="ru-RU" sz="1050" dirty="0" err="1"/>
              <a:t>Табрізі</a:t>
            </a:r>
            <a:r>
              <a:rPr lang="ru-RU" sz="1050" dirty="0"/>
              <a:t> </a:t>
            </a:r>
            <a:r>
              <a:rPr lang="ru-RU" sz="1050" dirty="0" err="1"/>
              <a:t>маємо</a:t>
            </a:r>
            <a:r>
              <a:rPr lang="ru-RU" sz="1050" dirty="0"/>
              <a:t> </a:t>
            </a:r>
            <a:r>
              <a:rPr lang="ru-RU" sz="1050" dirty="0" err="1"/>
              <a:t>читати</a:t>
            </a:r>
            <a:r>
              <a:rPr lang="ru-RU" sz="1050" dirty="0"/>
              <a:t>: «</a:t>
            </a:r>
            <a:r>
              <a:rPr lang="ru-RU" sz="1050" dirty="0" err="1"/>
              <a:t>Тривалість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життя</a:t>
            </a:r>
            <a:r>
              <a:rPr lang="ru-RU" sz="1050" dirty="0"/>
              <a:t> — 83 </a:t>
            </a:r>
            <a:r>
              <a:rPr lang="ru-RU" sz="1050" dirty="0" err="1"/>
              <a:t>сонячних</a:t>
            </a:r>
            <a:r>
              <a:rPr lang="ru-RU" sz="1050" dirty="0"/>
              <a:t> роки». Друга </a:t>
            </a:r>
            <a:r>
              <a:rPr lang="ru-RU" sz="1050" dirty="0" err="1"/>
              <a:t>вказівка</a:t>
            </a:r>
            <a:r>
              <a:rPr lang="ru-RU" sz="1050" dirty="0"/>
              <a:t>: фраза,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вірогідно</a:t>
            </a:r>
            <a:r>
              <a:rPr lang="ru-RU" sz="1050" dirty="0"/>
              <a:t> </a:t>
            </a:r>
            <a:r>
              <a:rPr lang="ru-RU" sz="1050" dirty="0" err="1"/>
              <a:t>стосується</a:t>
            </a:r>
            <a:r>
              <a:rPr lang="ru-RU" sz="1050" dirty="0"/>
              <a:t> Хайяма — </a:t>
            </a:r>
            <a:r>
              <a:rPr lang="ru-RU" sz="1050" dirty="0" err="1"/>
              <a:t>він</a:t>
            </a:r>
            <a:r>
              <a:rPr lang="ru-RU" sz="1050" dirty="0"/>
              <a:t> помер «у </a:t>
            </a:r>
            <a:r>
              <a:rPr lang="ru-RU" sz="1050" dirty="0" err="1"/>
              <a:t>четвер</a:t>
            </a:r>
            <a:r>
              <a:rPr lang="ru-RU" sz="1050" dirty="0"/>
              <a:t> 12 </a:t>
            </a:r>
            <a:r>
              <a:rPr lang="ru-RU" sz="1050" dirty="0" err="1"/>
              <a:t>муххарама</a:t>
            </a:r>
            <a:r>
              <a:rPr lang="ru-RU" sz="1050" dirty="0"/>
              <a:t> 555 року у маленькому </a:t>
            </a:r>
            <a:r>
              <a:rPr lang="ru-RU" sz="1050" dirty="0" err="1"/>
              <a:t>селі</a:t>
            </a:r>
            <a:r>
              <a:rPr lang="ru-RU" sz="1050" dirty="0"/>
              <a:t> </a:t>
            </a:r>
            <a:r>
              <a:rPr lang="ru-RU" sz="1050" dirty="0" err="1"/>
              <a:t>однієї</a:t>
            </a:r>
            <a:r>
              <a:rPr lang="ru-RU" sz="1050" dirty="0"/>
              <a:t> з волостей округу </a:t>
            </a:r>
            <a:r>
              <a:rPr lang="ru-RU" sz="1050" dirty="0" err="1"/>
              <a:t>Фірузгонд</a:t>
            </a:r>
            <a:r>
              <a:rPr lang="ru-RU" sz="1050" dirty="0"/>
              <a:t> </a:t>
            </a:r>
            <a:r>
              <a:rPr lang="ru-RU" sz="1050" dirty="0" err="1"/>
              <a:t>біля</a:t>
            </a:r>
            <a:r>
              <a:rPr lang="ru-RU" sz="1050" dirty="0"/>
              <a:t> </a:t>
            </a:r>
            <a:r>
              <a:rPr lang="ru-RU" sz="1050" dirty="0" err="1"/>
              <a:t>Астрабада</a:t>
            </a:r>
            <a:r>
              <a:rPr lang="ru-RU" sz="1050" dirty="0"/>
              <a:t>». У </a:t>
            </a:r>
            <a:r>
              <a:rPr lang="ru-RU" sz="1050" dirty="0" err="1"/>
              <a:t>залежності</a:t>
            </a:r>
            <a:r>
              <a:rPr lang="ru-RU" sz="1050" dirty="0"/>
              <a:t> </a:t>
            </a:r>
            <a:r>
              <a:rPr lang="ru-RU" sz="1050" dirty="0" err="1"/>
              <a:t>від</a:t>
            </a:r>
            <a:r>
              <a:rPr lang="ru-RU" sz="1050" dirty="0"/>
              <a:t> </a:t>
            </a:r>
            <a:r>
              <a:rPr lang="ru-RU" sz="1050" dirty="0" err="1"/>
              <a:t>використання</a:t>
            </a:r>
            <a:r>
              <a:rPr lang="ru-RU" sz="1050" dirty="0"/>
              <a:t> </a:t>
            </a:r>
            <a:r>
              <a:rPr lang="ru-RU" sz="1050" dirty="0" err="1"/>
              <a:t>астрономічних</a:t>
            </a:r>
            <a:r>
              <a:rPr lang="ru-RU" sz="1050" dirty="0"/>
              <a:t> </a:t>
            </a:r>
            <a:r>
              <a:rPr lang="ru-RU" sz="1050" dirty="0" err="1"/>
              <a:t>таблиць</a:t>
            </a:r>
            <a:r>
              <a:rPr lang="ru-RU" sz="1050" dirty="0"/>
              <a:t> (</a:t>
            </a:r>
            <a:r>
              <a:rPr lang="ru-RU" sz="1050" dirty="0" err="1"/>
              <a:t>відповідно</a:t>
            </a:r>
            <a:r>
              <a:rPr lang="ru-RU" sz="1050" dirty="0"/>
              <a:t> до </a:t>
            </a:r>
            <a:r>
              <a:rPr lang="ru-RU" sz="1050" dirty="0" err="1"/>
              <a:t>сучасних</a:t>
            </a:r>
            <a:r>
              <a:rPr lang="ru-RU" sz="1050" dirty="0"/>
              <a:t> </a:t>
            </a:r>
            <a:r>
              <a:rPr lang="ru-RU" sz="1050" dirty="0" err="1"/>
              <a:t>синхроністичних</a:t>
            </a:r>
            <a:r>
              <a:rPr lang="ru-RU" sz="1050" dirty="0"/>
              <a:t> </a:t>
            </a:r>
            <a:r>
              <a:rPr lang="ru-RU" sz="1050" dirty="0" err="1"/>
              <a:t>таблиць</a:t>
            </a:r>
            <a:r>
              <a:rPr lang="ru-RU" sz="1050" dirty="0"/>
              <a:t>), </a:t>
            </a:r>
            <a:r>
              <a:rPr lang="ru-RU" sz="1050" dirty="0" err="1"/>
              <a:t>рішення</a:t>
            </a:r>
            <a:r>
              <a:rPr lang="ru-RU" sz="1050" dirty="0"/>
              <a:t> про дату </a:t>
            </a:r>
            <a:r>
              <a:rPr lang="ru-RU" sz="1050" dirty="0" err="1"/>
              <a:t>смерті</a:t>
            </a:r>
            <a:r>
              <a:rPr lang="ru-RU" sz="1050" dirty="0"/>
              <a:t> </a:t>
            </a:r>
            <a:r>
              <a:rPr lang="ru-RU" sz="1050" dirty="0" err="1"/>
              <a:t>має</a:t>
            </a:r>
            <a:r>
              <a:rPr lang="ru-RU" sz="1050" dirty="0"/>
              <a:t> два </a:t>
            </a:r>
            <a:r>
              <a:rPr lang="ru-RU" sz="1050" dirty="0" err="1"/>
              <a:t>варіанти</a:t>
            </a:r>
            <a:r>
              <a:rPr lang="ru-RU" sz="1050" dirty="0"/>
              <a:t>: перший — 23 </a:t>
            </a:r>
            <a:r>
              <a:rPr lang="ru-RU" sz="1050" dirty="0" err="1"/>
              <a:t>березня</a:t>
            </a:r>
            <a:r>
              <a:rPr lang="ru-RU" sz="1050" dirty="0"/>
              <a:t> 1122 року (але </a:t>
            </a:r>
            <a:r>
              <a:rPr lang="ru-RU" sz="1050" dirty="0" err="1"/>
              <a:t>ця</a:t>
            </a:r>
            <a:r>
              <a:rPr lang="ru-RU" sz="1050" dirty="0"/>
              <a:t> дата </a:t>
            </a:r>
            <a:r>
              <a:rPr lang="ru-RU" sz="1050" dirty="0" err="1"/>
              <a:t>змушує</a:t>
            </a:r>
            <a:r>
              <a:rPr lang="ru-RU" sz="1050" dirty="0"/>
              <a:t> </a:t>
            </a:r>
            <a:r>
              <a:rPr lang="ru-RU" sz="1050" dirty="0" err="1"/>
              <a:t>припустити</a:t>
            </a:r>
            <a:r>
              <a:rPr lang="ru-RU" sz="1050" dirty="0"/>
              <a:t> </a:t>
            </a:r>
            <a:r>
              <a:rPr lang="ru-RU" sz="1050" dirty="0" err="1"/>
              <a:t>наявність</a:t>
            </a:r>
            <a:r>
              <a:rPr lang="ru-RU" sz="1050" dirty="0"/>
              <a:t> </a:t>
            </a:r>
            <a:r>
              <a:rPr lang="ru-RU" sz="1050" dirty="0" err="1"/>
              <a:t>помилок</a:t>
            </a:r>
            <a:r>
              <a:rPr lang="ru-RU" sz="1050" dirty="0"/>
              <a:t> у перших </a:t>
            </a:r>
            <a:r>
              <a:rPr lang="ru-RU" sz="1050" dirty="0" err="1"/>
              <a:t>двох</a:t>
            </a:r>
            <a:r>
              <a:rPr lang="ru-RU" sz="1050" dirty="0"/>
              <a:t> </a:t>
            </a:r>
            <a:r>
              <a:rPr lang="ru-RU" sz="1050" dirty="0" err="1"/>
              <a:t>джерелах</a:t>
            </a:r>
            <a:r>
              <a:rPr lang="ru-RU" sz="1050" dirty="0"/>
              <a:t>), </a:t>
            </a:r>
            <a:r>
              <a:rPr lang="ru-RU" sz="1050" dirty="0" err="1"/>
              <a:t>другий</a:t>
            </a:r>
            <a:r>
              <a:rPr lang="ru-RU" sz="1050" dirty="0"/>
              <a:t> — 4 </a:t>
            </a:r>
            <a:r>
              <a:rPr lang="ru-RU" sz="1050" dirty="0" err="1"/>
              <a:t>грудня</a:t>
            </a:r>
            <a:r>
              <a:rPr lang="ru-RU" sz="1050" dirty="0"/>
              <a:t> 1132 року. Друга дата не </a:t>
            </a:r>
            <a:r>
              <a:rPr lang="ru-RU" sz="1050" dirty="0" err="1"/>
              <a:t>має</a:t>
            </a:r>
            <a:r>
              <a:rPr lang="ru-RU" sz="1050" dirty="0"/>
              <a:t> </a:t>
            </a:r>
            <a:r>
              <a:rPr lang="ru-RU" sz="1050" dirty="0" err="1"/>
              <a:t>протиріч</a:t>
            </a:r>
            <a:r>
              <a:rPr lang="ru-RU" sz="1050" dirty="0"/>
              <a:t> з </a:t>
            </a:r>
            <a:r>
              <a:rPr lang="ru-RU" sz="1050" dirty="0" err="1"/>
              <a:t>жодним</a:t>
            </a:r>
            <a:r>
              <a:rPr lang="ru-RU" sz="1050" dirty="0"/>
              <a:t> </a:t>
            </a:r>
            <a:r>
              <a:rPr lang="ru-RU" sz="1050" dirty="0" err="1"/>
              <a:t>іншим</a:t>
            </a:r>
            <a:r>
              <a:rPr lang="ru-RU" sz="1050" dirty="0"/>
              <a:t> документом, тому </a:t>
            </a:r>
            <a:r>
              <a:rPr lang="ru-RU" sz="1050" dirty="0" err="1"/>
              <a:t>саме</a:t>
            </a:r>
            <a:r>
              <a:rPr lang="ru-RU" sz="1050" dirty="0"/>
              <a:t> </a:t>
            </a:r>
            <a:r>
              <a:rPr lang="ru-RU" sz="1050" dirty="0" err="1"/>
              <a:t>її</a:t>
            </a:r>
            <a:r>
              <a:rPr lang="ru-RU" sz="1050" dirty="0"/>
              <a:t> </a:t>
            </a:r>
            <a:r>
              <a:rPr lang="ru-RU" sz="1050" dirty="0" err="1"/>
              <a:t>вважають</a:t>
            </a:r>
            <a:r>
              <a:rPr lang="ru-RU" sz="1050" dirty="0"/>
              <a:t> </a:t>
            </a:r>
            <a:r>
              <a:rPr lang="ru-RU" sz="1050" dirty="0" err="1"/>
              <a:t>найвірогіднішою</a:t>
            </a:r>
            <a:r>
              <a:rPr lang="ru-RU" sz="1050" dirty="0"/>
              <a:t> датою </a:t>
            </a:r>
            <a:r>
              <a:rPr lang="ru-RU" sz="1050" dirty="0" err="1"/>
              <a:t>смерті</a:t>
            </a:r>
            <a:r>
              <a:rPr lang="ru-RU" sz="1050" dirty="0"/>
              <a:t> Омара Хайяма на </a:t>
            </a:r>
            <a:r>
              <a:rPr lang="ru-RU" sz="1050" dirty="0" err="1"/>
              <a:t>даний</a:t>
            </a:r>
            <a:r>
              <a:rPr lang="ru-RU" sz="1050" dirty="0"/>
              <a:t> час.[1]</a:t>
            </a:r>
          </a:p>
          <a:p>
            <a:endParaRPr lang="ru-RU" sz="1050" dirty="0"/>
          </a:p>
          <a:p>
            <a:r>
              <a:rPr lang="ru-RU" sz="1050" dirty="0"/>
              <a:t>З </a:t>
            </a:r>
            <a:r>
              <a:rPr lang="ru-RU" sz="1050" dirty="0" err="1"/>
              <a:t>глибин</a:t>
            </a:r>
            <a:r>
              <a:rPr lang="ru-RU" sz="1050" dirty="0"/>
              <a:t> </a:t>
            </a:r>
            <a:r>
              <a:rPr lang="en-US" sz="1050" dirty="0"/>
              <a:t>XII </a:t>
            </a:r>
            <a:r>
              <a:rPr lang="ru-RU" sz="1050" dirty="0" err="1"/>
              <a:t>сторіччя</a:t>
            </a:r>
            <a:r>
              <a:rPr lang="ru-RU" sz="1050" dirty="0"/>
              <a:t> </a:t>
            </a:r>
            <a:r>
              <a:rPr lang="ru-RU" sz="1050" dirty="0" err="1"/>
              <a:t>дійшла</a:t>
            </a:r>
            <a:r>
              <a:rPr lang="ru-RU" sz="1050" dirty="0"/>
              <a:t> </a:t>
            </a:r>
            <a:r>
              <a:rPr lang="ru-RU" sz="1050" dirty="0" err="1"/>
              <a:t>розповідь</a:t>
            </a:r>
            <a:r>
              <a:rPr lang="ru-RU" sz="1050" dirty="0"/>
              <a:t> про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останні</a:t>
            </a:r>
            <a:r>
              <a:rPr lang="ru-RU" sz="1050" dirty="0"/>
              <a:t> </a:t>
            </a:r>
            <a:r>
              <a:rPr lang="ru-RU" sz="1050" dirty="0" err="1"/>
              <a:t>часи</a:t>
            </a:r>
            <a:r>
              <a:rPr lang="ru-RU" sz="1050" dirty="0"/>
              <a:t>. Абу-ль-</a:t>
            </a:r>
            <a:r>
              <a:rPr lang="ru-RU" sz="1050" dirty="0" err="1"/>
              <a:t>Гасан</a:t>
            </a:r>
            <a:r>
              <a:rPr lang="ru-RU" sz="1050" dirty="0"/>
              <a:t> </a:t>
            </a:r>
            <a:r>
              <a:rPr lang="ru-RU" sz="1050" dirty="0" err="1"/>
              <a:t>Бейгакі</a:t>
            </a:r>
            <a:r>
              <a:rPr lang="ru-RU" sz="1050" dirty="0"/>
              <a:t> </a:t>
            </a:r>
            <a:r>
              <a:rPr lang="ru-RU" sz="1050" dirty="0" err="1"/>
              <a:t>переповів</a:t>
            </a:r>
            <a:r>
              <a:rPr lang="ru-RU" sz="1050" dirty="0"/>
              <a:t> </a:t>
            </a:r>
            <a:r>
              <a:rPr lang="ru-RU" sz="1050" dirty="0" err="1"/>
              <a:t>її</a:t>
            </a:r>
            <a:r>
              <a:rPr lang="ru-RU" sz="1050" dirty="0"/>
              <a:t> </a:t>
            </a:r>
            <a:r>
              <a:rPr lang="ru-RU" sz="1050" dirty="0" err="1"/>
              <a:t>зі</a:t>
            </a:r>
            <a:r>
              <a:rPr lang="ru-RU" sz="1050" dirty="0"/>
              <a:t> </a:t>
            </a:r>
            <a:r>
              <a:rPr lang="ru-RU" sz="1050" dirty="0" err="1"/>
              <a:t>слів</a:t>
            </a:r>
            <a:r>
              <a:rPr lang="ru-RU" sz="1050" dirty="0"/>
              <a:t> </a:t>
            </a:r>
            <a:r>
              <a:rPr lang="ru-RU" sz="1050" dirty="0" err="1"/>
              <a:t>родичів</a:t>
            </a:r>
            <a:r>
              <a:rPr lang="ru-RU" sz="1050" dirty="0"/>
              <a:t>. У той день Омар Хайям </a:t>
            </a:r>
            <a:r>
              <a:rPr lang="ru-RU" sz="1050" dirty="0" err="1"/>
              <a:t>уважно</a:t>
            </a:r>
            <a:r>
              <a:rPr lang="ru-RU" sz="1050" dirty="0"/>
              <a:t> читав книгу </a:t>
            </a:r>
            <a:r>
              <a:rPr lang="ru-RU" sz="1050" dirty="0" err="1"/>
              <a:t>свого</a:t>
            </a:r>
            <a:r>
              <a:rPr lang="ru-RU" sz="1050" dirty="0"/>
              <a:t> </a:t>
            </a:r>
            <a:r>
              <a:rPr lang="ru-RU" sz="1050" dirty="0" err="1"/>
              <a:t>улюбленого</a:t>
            </a:r>
            <a:r>
              <a:rPr lang="ru-RU" sz="1050" dirty="0"/>
              <a:t> </a:t>
            </a:r>
            <a:r>
              <a:rPr lang="ru-RU" sz="1050" dirty="0" err="1"/>
              <a:t>Авіценни</a:t>
            </a:r>
            <a:r>
              <a:rPr lang="ru-RU" sz="1050" dirty="0"/>
              <a:t> «Книга </a:t>
            </a:r>
            <a:r>
              <a:rPr lang="ru-RU" sz="1050" dirty="0" err="1"/>
              <a:t>зцілення</a:t>
            </a:r>
            <a:r>
              <a:rPr lang="ru-RU" sz="1050" dirty="0"/>
              <a:t>». Дочитавши до </a:t>
            </a:r>
            <a:r>
              <a:rPr lang="ru-RU" sz="1050" dirty="0" err="1"/>
              <a:t>розділу</a:t>
            </a:r>
            <a:r>
              <a:rPr lang="ru-RU" sz="1050" dirty="0"/>
              <a:t> «</a:t>
            </a:r>
            <a:r>
              <a:rPr lang="ru-RU" sz="1050" dirty="0" err="1"/>
              <a:t>Одиничне</a:t>
            </a:r>
            <a:r>
              <a:rPr lang="ru-RU" sz="1050" dirty="0"/>
              <a:t> та </a:t>
            </a:r>
            <a:r>
              <a:rPr lang="ru-RU" sz="1050" dirty="0" err="1"/>
              <a:t>множинне</a:t>
            </a:r>
            <a:r>
              <a:rPr lang="ru-RU" sz="1050" dirty="0"/>
              <a:t>», </a:t>
            </a:r>
            <a:r>
              <a:rPr lang="ru-RU" sz="1050" dirty="0" err="1"/>
              <a:t>він</a:t>
            </a:r>
            <a:r>
              <a:rPr lang="ru-RU" sz="1050" dirty="0"/>
              <a:t> </a:t>
            </a:r>
            <a:r>
              <a:rPr lang="ru-RU" sz="1050" dirty="0" err="1"/>
              <a:t>поклав</a:t>
            </a:r>
            <a:r>
              <a:rPr lang="ru-RU" sz="1050" dirty="0"/>
              <a:t> зубочистку </a:t>
            </a:r>
            <a:r>
              <a:rPr lang="ru-RU" sz="1050" dirty="0" err="1"/>
              <a:t>між</a:t>
            </a:r>
            <a:r>
              <a:rPr lang="ru-RU" sz="1050" dirty="0"/>
              <a:t> </a:t>
            </a:r>
            <a:r>
              <a:rPr lang="ru-RU" sz="1050" dirty="0" err="1"/>
              <a:t>двома</a:t>
            </a:r>
            <a:r>
              <a:rPr lang="ru-RU" sz="1050" dirty="0"/>
              <a:t> листами й </a:t>
            </a:r>
            <a:r>
              <a:rPr lang="ru-RU" sz="1050" dirty="0" err="1"/>
              <a:t>попрохав</a:t>
            </a:r>
            <a:r>
              <a:rPr lang="ru-RU" sz="1050" dirty="0"/>
              <a:t> </a:t>
            </a:r>
            <a:r>
              <a:rPr lang="ru-RU" sz="1050" dirty="0" err="1"/>
              <a:t>покликати</a:t>
            </a:r>
            <a:r>
              <a:rPr lang="ru-RU" sz="1050" dirty="0"/>
              <a:t> людей, </a:t>
            </a:r>
            <a:r>
              <a:rPr lang="ru-RU" sz="1050" dirty="0" err="1"/>
              <a:t>необхідних</a:t>
            </a:r>
            <a:r>
              <a:rPr lang="ru-RU" sz="1050" dirty="0"/>
              <a:t>, </a:t>
            </a:r>
            <a:r>
              <a:rPr lang="ru-RU" sz="1050" dirty="0" err="1"/>
              <a:t>щоб</a:t>
            </a:r>
            <a:r>
              <a:rPr lang="ru-RU" sz="1050" dirty="0"/>
              <a:t> </a:t>
            </a:r>
            <a:r>
              <a:rPr lang="ru-RU" sz="1050" dirty="0" err="1"/>
              <a:t>скласти</a:t>
            </a:r>
            <a:r>
              <a:rPr lang="ru-RU" sz="1050" dirty="0"/>
              <a:t> </a:t>
            </a:r>
            <a:r>
              <a:rPr lang="ru-RU" sz="1050" dirty="0" err="1"/>
              <a:t>заповіт</a:t>
            </a:r>
            <a:r>
              <a:rPr lang="ru-RU" sz="1050" dirty="0"/>
              <a:t>. В той день </a:t>
            </a:r>
            <a:r>
              <a:rPr lang="ru-RU" sz="1050" dirty="0" err="1"/>
              <a:t>він</a:t>
            </a:r>
            <a:r>
              <a:rPr lang="ru-RU" sz="1050" dirty="0"/>
              <a:t> не </a:t>
            </a:r>
            <a:r>
              <a:rPr lang="ru-RU" sz="1050" dirty="0" err="1"/>
              <a:t>їв</a:t>
            </a:r>
            <a:r>
              <a:rPr lang="ru-RU" sz="1050" dirty="0"/>
              <a:t> і не пив. </a:t>
            </a:r>
            <a:r>
              <a:rPr lang="ru-RU" sz="1050" dirty="0" err="1"/>
              <a:t>Ввечері</a:t>
            </a:r>
            <a:r>
              <a:rPr lang="ru-RU" sz="1050" dirty="0"/>
              <a:t>, </a:t>
            </a:r>
            <a:r>
              <a:rPr lang="ru-RU" sz="1050" dirty="0" err="1"/>
              <a:t>закінчивши</a:t>
            </a:r>
            <a:r>
              <a:rPr lang="ru-RU" sz="1050" dirty="0"/>
              <a:t> </a:t>
            </a:r>
            <a:r>
              <a:rPr lang="ru-RU" sz="1050" dirty="0" err="1"/>
              <a:t>останню</a:t>
            </a:r>
            <a:r>
              <a:rPr lang="ru-RU" sz="1050" dirty="0"/>
              <a:t> молитву, </a:t>
            </a:r>
            <a:r>
              <a:rPr lang="ru-RU" sz="1050" dirty="0" err="1"/>
              <a:t>вклонився</a:t>
            </a:r>
            <a:r>
              <a:rPr lang="ru-RU" sz="1050" dirty="0"/>
              <a:t> до </a:t>
            </a:r>
            <a:r>
              <a:rPr lang="ru-RU" sz="1050" dirty="0" err="1"/>
              <a:t>землі</a:t>
            </a:r>
            <a:r>
              <a:rPr lang="ru-RU" sz="1050" dirty="0"/>
              <a:t> і сказав: «О боже, </a:t>
            </a:r>
            <a:r>
              <a:rPr lang="ru-RU" sz="1050" dirty="0" err="1"/>
              <a:t>ти</a:t>
            </a:r>
            <a:r>
              <a:rPr lang="ru-RU" sz="1050" dirty="0"/>
              <a:t> </a:t>
            </a:r>
            <a:r>
              <a:rPr lang="ru-RU" sz="1050" dirty="0" err="1"/>
              <a:t>знаєш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я </a:t>
            </a:r>
            <a:r>
              <a:rPr lang="ru-RU" sz="1050" dirty="0" err="1"/>
              <a:t>пізнав</a:t>
            </a:r>
            <a:r>
              <a:rPr lang="ru-RU" sz="1050" dirty="0"/>
              <a:t> тебе в </a:t>
            </a:r>
            <a:r>
              <a:rPr lang="ru-RU" sz="1050" dirty="0" err="1"/>
              <a:t>міру</a:t>
            </a:r>
            <a:r>
              <a:rPr lang="ru-RU" sz="1050" dirty="0"/>
              <a:t> </a:t>
            </a:r>
            <a:r>
              <a:rPr lang="ru-RU" sz="1050" dirty="0" err="1"/>
              <a:t>своїх</a:t>
            </a:r>
            <a:r>
              <a:rPr lang="ru-RU" sz="1050" dirty="0"/>
              <a:t> </a:t>
            </a:r>
            <a:r>
              <a:rPr lang="ru-RU" sz="1050" dirty="0" err="1"/>
              <a:t>можливостей</a:t>
            </a:r>
            <a:r>
              <a:rPr lang="ru-RU" sz="1050" dirty="0"/>
              <a:t>. </a:t>
            </a:r>
            <a:r>
              <a:rPr lang="ru-RU" sz="1050" dirty="0" err="1"/>
              <a:t>Вибач</a:t>
            </a:r>
            <a:r>
              <a:rPr lang="ru-RU" sz="1050" dirty="0"/>
              <a:t> </a:t>
            </a:r>
            <a:r>
              <a:rPr lang="ru-RU" sz="1050" dirty="0" err="1"/>
              <a:t>мені</a:t>
            </a:r>
            <a:r>
              <a:rPr lang="ru-RU" sz="1050" dirty="0"/>
              <a:t>, </a:t>
            </a:r>
            <a:r>
              <a:rPr lang="ru-RU" sz="1050" dirty="0" err="1"/>
              <a:t>моє</a:t>
            </a:r>
            <a:r>
              <a:rPr lang="ru-RU" sz="1050" dirty="0"/>
              <a:t> </a:t>
            </a:r>
            <a:r>
              <a:rPr lang="ru-RU" sz="1050" dirty="0" err="1"/>
              <a:t>знання</a:t>
            </a:r>
            <a:r>
              <a:rPr lang="ru-RU" sz="1050" dirty="0"/>
              <a:t> тебе — </a:t>
            </a:r>
            <a:r>
              <a:rPr lang="ru-RU" sz="1050" dirty="0" err="1"/>
              <a:t>це</a:t>
            </a:r>
            <a:r>
              <a:rPr lang="ru-RU" sz="1050" dirty="0"/>
              <a:t> шлях до тебе». І помер.</a:t>
            </a:r>
          </a:p>
          <a:p>
            <a:endParaRPr lang="ru-RU" sz="1050" dirty="0"/>
          </a:p>
          <a:p>
            <a:r>
              <a:rPr lang="ru-RU" sz="1050" dirty="0"/>
              <a:t>Колись Омар Хайям сказав у </a:t>
            </a:r>
            <a:r>
              <a:rPr lang="ru-RU" sz="1050" dirty="0" err="1"/>
              <a:t>присутності</a:t>
            </a:r>
            <a:r>
              <a:rPr lang="ru-RU" sz="1050" dirty="0"/>
              <a:t> </a:t>
            </a:r>
            <a:r>
              <a:rPr lang="ru-RU" sz="1050" dirty="0" err="1"/>
              <a:t>Нізамі</a:t>
            </a:r>
            <a:r>
              <a:rPr lang="ru-RU" sz="1050" dirty="0"/>
              <a:t> </a:t>
            </a:r>
            <a:r>
              <a:rPr lang="ru-RU" sz="1050" dirty="0" err="1"/>
              <a:t>Самарканді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могила </a:t>
            </a:r>
            <a:r>
              <a:rPr lang="ru-RU" sz="1050" dirty="0" err="1"/>
              <a:t>його</a:t>
            </a:r>
            <a:r>
              <a:rPr lang="ru-RU" sz="1050" dirty="0"/>
              <a:t> буде </a:t>
            </a:r>
            <a:r>
              <a:rPr lang="ru-RU" sz="1050" dirty="0" err="1"/>
              <a:t>розташована</a:t>
            </a:r>
            <a:r>
              <a:rPr lang="ru-RU" sz="1050" dirty="0"/>
              <a:t> на такому </a:t>
            </a:r>
            <a:r>
              <a:rPr lang="ru-RU" sz="1050" dirty="0" err="1"/>
              <a:t>місці</a:t>
            </a:r>
            <a:r>
              <a:rPr lang="ru-RU" sz="1050" dirty="0"/>
              <a:t>, «де </a:t>
            </a:r>
            <a:r>
              <a:rPr lang="ru-RU" sz="1050" dirty="0" err="1"/>
              <a:t>кожної</a:t>
            </a:r>
            <a:r>
              <a:rPr lang="ru-RU" sz="1050" dirty="0"/>
              <a:t> </a:t>
            </a:r>
            <a:r>
              <a:rPr lang="ru-RU" sz="1050" dirty="0" err="1"/>
              <a:t>весни</a:t>
            </a:r>
            <a:r>
              <a:rPr lang="ru-RU" sz="1050" dirty="0"/>
              <a:t> </a:t>
            </a:r>
            <a:r>
              <a:rPr lang="ru-RU" sz="1050" dirty="0" err="1"/>
              <a:t>вітерець</a:t>
            </a:r>
            <a:r>
              <a:rPr lang="ru-RU" sz="1050" dirty="0"/>
              <a:t> буде </a:t>
            </a:r>
            <a:r>
              <a:rPr lang="ru-RU" sz="1050" dirty="0" err="1"/>
              <a:t>осипати</a:t>
            </a:r>
            <a:r>
              <a:rPr lang="ru-RU" sz="1050" dirty="0"/>
              <a:t> мене </a:t>
            </a:r>
            <a:r>
              <a:rPr lang="ru-RU" sz="1050" dirty="0" err="1"/>
              <a:t>квітами</a:t>
            </a:r>
            <a:r>
              <a:rPr lang="ru-RU" sz="1050" dirty="0"/>
              <a:t>». У 1136 </a:t>
            </a:r>
            <a:r>
              <a:rPr lang="ru-RU" sz="1050" dirty="0" err="1"/>
              <a:t>році</a:t>
            </a:r>
            <a:r>
              <a:rPr lang="ru-RU" sz="1050" dirty="0"/>
              <a:t> </a:t>
            </a:r>
            <a:r>
              <a:rPr lang="ru-RU" sz="1050" dirty="0" err="1"/>
              <a:t>Нізамі</a:t>
            </a:r>
            <a:r>
              <a:rPr lang="ru-RU" sz="1050" dirty="0"/>
              <a:t> </a:t>
            </a:r>
            <a:r>
              <a:rPr lang="ru-RU" sz="1050" dirty="0" err="1"/>
              <a:t>Самарканді</a:t>
            </a:r>
            <a:r>
              <a:rPr lang="ru-RU" sz="1050" dirty="0"/>
              <a:t>, як </a:t>
            </a:r>
            <a:r>
              <a:rPr lang="ru-RU" sz="1050" dirty="0" err="1"/>
              <a:t>він</a:t>
            </a:r>
            <a:r>
              <a:rPr lang="ru-RU" sz="1050" dirty="0"/>
              <a:t> </a:t>
            </a:r>
            <a:r>
              <a:rPr lang="ru-RU" sz="1050" dirty="0" err="1"/>
              <a:t>зазначив</a:t>
            </a:r>
            <a:r>
              <a:rPr lang="ru-RU" sz="1050" dirty="0"/>
              <a:t> 4 роки потому </a:t>
            </a:r>
            <a:r>
              <a:rPr lang="ru-RU" sz="1050" dirty="0" err="1"/>
              <a:t>після</a:t>
            </a:r>
            <a:r>
              <a:rPr lang="ru-RU" sz="1050" dirty="0"/>
              <a:t> </a:t>
            </a:r>
            <a:r>
              <a:rPr lang="ru-RU" sz="1050" dirty="0" err="1"/>
              <a:t>смерті</a:t>
            </a:r>
            <a:r>
              <a:rPr lang="ru-RU" sz="1050" dirty="0"/>
              <a:t> Хайяма, </a:t>
            </a:r>
            <a:r>
              <a:rPr lang="ru-RU" sz="1050" dirty="0" err="1"/>
              <a:t>захотів</a:t>
            </a:r>
            <a:r>
              <a:rPr lang="ru-RU" sz="1050" dirty="0"/>
              <a:t> </a:t>
            </a:r>
            <a:r>
              <a:rPr lang="ru-RU" sz="1050" dirty="0" err="1"/>
              <a:t>вклонитися</a:t>
            </a:r>
            <a:r>
              <a:rPr lang="ru-RU" sz="1050" dirty="0"/>
              <a:t> праху </a:t>
            </a:r>
            <a:r>
              <a:rPr lang="ru-RU" sz="1050" dirty="0" err="1"/>
              <a:t>великої</a:t>
            </a:r>
            <a:r>
              <a:rPr lang="ru-RU" sz="1050" dirty="0"/>
              <a:t> </a:t>
            </a:r>
            <a:r>
              <a:rPr lang="ru-RU" sz="1050" dirty="0" err="1"/>
              <a:t>людини</a:t>
            </a:r>
            <a:r>
              <a:rPr lang="ru-RU" sz="1050" dirty="0"/>
              <a:t> і </a:t>
            </a:r>
            <a:r>
              <a:rPr lang="ru-RU" sz="1050" dirty="0" err="1"/>
              <a:t>зайшов</a:t>
            </a:r>
            <a:r>
              <a:rPr lang="ru-RU" sz="1050" dirty="0"/>
              <a:t> на </a:t>
            </a:r>
            <a:r>
              <a:rPr lang="ru-RU" sz="1050" dirty="0" err="1"/>
              <a:t>кладовище</a:t>
            </a:r>
            <a:r>
              <a:rPr lang="ru-RU" sz="1050" dirty="0"/>
              <a:t> </a:t>
            </a:r>
            <a:r>
              <a:rPr lang="ru-RU" sz="1050" dirty="0" err="1"/>
              <a:t>Хайре</a:t>
            </a:r>
            <a:r>
              <a:rPr lang="ru-RU" sz="1050" dirty="0"/>
              <a:t> у </a:t>
            </a:r>
            <a:r>
              <a:rPr lang="ru-RU" sz="1050" dirty="0" err="1"/>
              <a:t>Нішапурі</a:t>
            </a:r>
            <a:r>
              <a:rPr lang="ru-RU" sz="1050" dirty="0"/>
              <a:t>. </a:t>
            </a:r>
            <a:r>
              <a:rPr lang="ru-RU" sz="1050" dirty="0" err="1"/>
              <a:t>Біля</a:t>
            </a:r>
            <a:r>
              <a:rPr lang="ru-RU" sz="1050" dirty="0"/>
              <a:t> </a:t>
            </a:r>
            <a:r>
              <a:rPr lang="ru-RU" sz="1050" dirty="0" err="1"/>
              <a:t>підвалин</a:t>
            </a:r>
            <a:r>
              <a:rPr lang="ru-RU" sz="1050" dirty="0"/>
              <a:t> </a:t>
            </a:r>
            <a:r>
              <a:rPr lang="ru-RU" sz="1050" dirty="0" err="1"/>
              <a:t>стіни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відгороджувала</a:t>
            </a:r>
            <a:r>
              <a:rPr lang="ru-RU" sz="1050" dirty="0"/>
              <a:t> сад, </a:t>
            </a:r>
            <a:r>
              <a:rPr lang="ru-RU" sz="1050" dirty="0" err="1"/>
              <a:t>була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могила, а </a:t>
            </a:r>
            <a:r>
              <a:rPr lang="ru-RU" sz="1050" dirty="0" err="1"/>
              <a:t>грушеві</a:t>
            </a:r>
            <a:r>
              <a:rPr lang="ru-RU" sz="1050" dirty="0"/>
              <a:t> та </a:t>
            </a:r>
            <a:r>
              <a:rPr lang="ru-RU" sz="1050" dirty="0" err="1"/>
              <a:t>абрикосові</a:t>
            </a:r>
            <a:r>
              <a:rPr lang="ru-RU" sz="1050" dirty="0"/>
              <a:t> дерева, </a:t>
            </a:r>
            <a:r>
              <a:rPr lang="ru-RU" sz="1050" dirty="0" err="1"/>
              <a:t>перехиляючись</a:t>
            </a:r>
            <a:r>
              <a:rPr lang="ru-RU" sz="1050" dirty="0"/>
              <a:t> </a:t>
            </a:r>
            <a:r>
              <a:rPr lang="ru-RU" sz="1050" dirty="0" err="1"/>
              <a:t>із</a:t>
            </a:r>
            <a:r>
              <a:rPr lang="ru-RU" sz="1050" dirty="0"/>
              <a:t> саду, </a:t>
            </a:r>
            <a:r>
              <a:rPr lang="ru-RU" sz="1050" dirty="0" err="1"/>
              <a:t>вкривали</a:t>
            </a:r>
            <a:r>
              <a:rPr lang="ru-RU" sz="1050" dirty="0"/>
              <a:t> </a:t>
            </a:r>
            <a:r>
              <a:rPr lang="ru-RU" sz="1050" dirty="0" err="1"/>
              <a:t>його</a:t>
            </a:r>
            <a:r>
              <a:rPr lang="ru-RU" sz="1050" dirty="0"/>
              <a:t> могилу </a:t>
            </a:r>
            <a:r>
              <a:rPr lang="ru-RU" sz="1050" dirty="0" err="1"/>
              <a:t>своїми</a:t>
            </a:r>
            <a:r>
              <a:rPr lang="ru-RU" sz="1050" dirty="0"/>
              <a:t> </a:t>
            </a:r>
            <a:r>
              <a:rPr lang="ru-RU" sz="1050" dirty="0" err="1"/>
              <a:t>квітами</a:t>
            </a:r>
            <a:r>
              <a:rPr lang="ru-RU" sz="1050" dirty="0"/>
              <a:t>. </a:t>
            </a:r>
            <a:r>
              <a:rPr lang="ru-RU" sz="1050" dirty="0" err="1"/>
              <a:t>Нізамі</a:t>
            </a:r>
            <a:r>
              <a:rPr lang="ru-RU" sz="1050" dirty="0"/>
              <a:t> </a:t>
            </a:r>
            <a:r>
              <a:rPr lang="ru-RU" sz="1050" dirty="0" err="1"/>
              <a:t>Самарканді</a:t>
            </a:r>
            <a:r>
              <a:rPr lang="ru-RU" sz="1050" dirty="0"/>
              <a:t> </a:t>
            </a:r>
            <a:r>
              <a:rPr lang="ru-RU" sz="1050" dirty="0" err="1"/>
              <a:t>згадав</a:t>
            </a:r>
            <a:r>
              <a:rPr lang="ru-RU" sz="1050" dirty="0"/>
              <a:t> слова </a:t>
            </a:r>
            <a:r>
              <a:rPr lang="ru-RU" sz="1050" dirty="0" err="1"/>
              <a:t>свого</a:t>
            </a:r>
            <a:r>
              <a:rPr lang="ru-RU" sz="1050" dirty="0"/>
              <a:t> кумира і </a:t>
            </a:r>
            <a:r>
              <a:rPr lang="ru-RU" sz="1050" dirty="0" err="1"/>
              <a:t>розплакався</a:t>
            </a:r>
            <a:r>
              <a:rPr lang="ru-RU" sz="1050" dirty="0"/>
              <a:t> — на </a:t>
            </a:r>
            <a:r>
              <a:rPr lang="ru-RU" sz="1050" dirty="0" err="1"/>
              <a:t>всій</a:t>
            </a:r>
            <a:r>
              <a:rPr lang="ru-RU" sz="1050" dirty="0"/>
              <a:t> </a:t>
            </a:r>
            <a:r>
              <a:rPr lang="ru-RU" sz="1050" dirty="0" err="1"/>
              <a:t>землі</a:t>
            </a:r>
            <a:r>
              <a:rPr lang="ru-RU" sz="1050" dirty="0"/>
              <a:t> не могло бути </a:t>
            </a:r>
            <a:r>
              <a:rPr lang="ru-RU" sz="1050" dirty="0" err="1"/>
              <a:t>кращого</a:t>
            </a:r>
            <a:r>
              <a:rPr lang="ru-RU" sz="1050" dirty="0"/>
              <a:t> </a:t>
            </a:r>
            <a:r>
              <a:rPr lang="ru-RU" sz="1050" dirty="0" err="1"/>
              <a:t>місця</a:t>
            </a:r>
            <a:r>
              <a:rPr lang="ru-RU" sz="1050" dirty="0"/>
              <a:t> для </a:t>
            </a:r>
            <a:r>
              <a:rPr lang="ru-RU" sz="1050" dirty="0" err="1"/>
              <a:t>майстра</a:t>
            </a:r>
            <a:r>
              <a:rPr lang="ru-RU" sz="1050" dirty="0"/>
              <a:t>.</a:t>
            </a:r>
          </a:p>
          <a:p>
            <a:endParaRPr lang="ru-RU" sz="1050" dirty="0"/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959674586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Поетичне</a:t>
            </a:r>
            <a:r>
              <a:rPr lang="ru-RU" dirty="0"/>
              <a:t> </a:t>
            </a:r>
            <a:r>
              <a:rPr lang="ru-RU" dirty="0" err="1"/>
              <a:t>надбання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307160"/>
          </a:xfrm>
        </p:spPr>
        <p:txBody>
          <a:bodyPr/>
          <a:lstStyle/>
          <a:p>
            <a:r>
              <a:rPr lang="ru-RU" sz="2000" dirty="0" err="1"/>
              <a:t>Ймовірно</a:t>
            </a:r>
            <a:r>
              <a:rPr lang="ru-RU" sz="2000" dirty="0"/>
              <a:t>, сам Хайям не </a:t>
            </a:r>
            <a:r>
              <a:rPr lang="ru-RU" sz="2000" dirty="0" err="1"/>
              <a:t>записував</a:t>
            </a:r>
            <a:r>
              <a:rPr lang="ru-RU" sz="2000" dirty="0"/>
              <a:t> </a:t>
            </a:r>
            <a:r>
              <a:rPr lang="ru-RU" sz="2000" dirty="0" err="1"/>
              <a:t>свої</a:t>
            </a:r>
            <a:r>
              <a:rPr lang="ru-RU" sz="2000" dirty="0"/>
              <a:t> </a:t>
            </a:r>
            <a:r>
              <a:rPr lang="ru-RU" sz="2000" dirty="0" err="1"/>
              <a:t>вірші</a:t>
            </a:r>
            <a:r>
              <a:rPr lang="ru-RU" sz="2000" dirty="0"/>
              <a:t> (</a:t>
            </a:r>
            <a:r>
              <a:rPr lang="ru-RU" sz="2000" dirty="0" err="1"/>
              <a:t>рубаї</a:t>
            </a:r>
            <a:r>
              <a:rPr lang="ru-RU" sz="2000" dirty="0"/>
              <a:t>). Але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збереженого</a:t>
            </a:r>
            <a:r>
              <a:rPr lang="ru-RU" sz="2000" dirty="0"/>
              <a:t> </a:t>
            </a:r>
            <a:r>
              <a:rPr lang="ru-RU" sz="2000" dirty="0" err="1"/>
              <a:t>поетичного</a:t>
            </a:r>
            <a:r>
              <a:rPr lang="ru-RU" sz="2000" dirty="0"/>
              <a:t> </a:t>
            </a:r>
            <a:r>
              <a:rPr lang="ru-RU" sz="2000" dirty="0" err="1"/>
              <a:t>надбання</a:t>
            </a:r>
            <a:r>
              <a:rPr lang="ru-RU" sz="2000" dirty="0"/>
              <a:t> </a:t>
            </a:r>
            <a:r>
              <a:rPr lang="ru-RU" sz="2000" dirty="0" err="1"/>
              <a:t>поета</a:t>
            </a:r>
            <a:r>
              <a:rPr lang="ru-RU" sz="2000" dirty="0"/>
              <a:t> </a:t>
            </a:r>
            <a:r>
              <a:rPr lang="ru-RU" sz="2000" dirty="0" err="1"/>
              <a:t>дивує</a:t>
            </a:r>
            <a:r>
              <a:rPr lang="ru-RU" sz="2000" dirty="0"/>
              <a:t>. </a:t>
            </a:r>
            <a:r>
              <a:rPr lang="ru-RU" sz="2000" dirty="0" err="1"/>
              <a:t>Допомогла</a:t>
            </a:r>
            <a:r>
              <a:rPr lang="ru-RU" sz="2000" dirty="0"/>
              <a:t> </a:t>
            </a:r>
            <a:r>
              <a:rPr lang="ru-RU" sz="2000" dirty="0" err="1"/>
              <a:t>давня</a:t>
            </a:r>
            <a:r>
              <a:rPr lang="ru-RU" sz="2000" dirty="0"/>
              <a:t> </a:t>
            </a:r>
            <a:r>
              <a:rPr lang="ru-RU" sz="2000" dirty="0" err="1"/>
              <a:t>арабська</a:t>
            </a:r>
            <a:r>
              <a:rPr lang="ru-RU" sz="2000" dirty="0"/>
              <a:t> </a:t>
            </a:r>
            <a:r>
              <a:rPr lang="ru-RU" sz="2000" dirty="0" err="1"/>
              <a:t>традиція</a:t>
            </a:r>
            <a:r>
              <a:rPr lang="ru-RU" sz="2000" dirty="0"/>
              <a:t> </a:t>
            </a:r>
            <a:r>
              <a:rPr lang="ru-RU" sz="2000" dirty="0" err="1"/>
              <a:t>усного</a:t>
            </a:r>
            <a:r>
              <a:rPr lang="ru-RU" sz="2000" dirty="0"/>
              <a:t> </a:t>
            </a:r>
            <a:r>
              <a:rPr lang="ru-RU" sz="2000" dirty="0" err="1"/>
              <a:t>збереження</a:t>
            </a:r>
            <a:r>
              <a:rPr lang="ru-RU" sz="2000" dirty="0"/>
              <a:t> </a:t>
            </a:r>
            <a:r>
              <a:rPr lang="ru-RU" sz="2000" dirty="0" err="1"/>
              <a:t>віршів</a:t>
            </a:r>
            <a:r>
              <a:rPr lang="ru-RU" sz="2000" dirty="0"/>
              <a:t> у </a:t>
            </a:r>
            <a:r>
              <a:rPr lang="ru-RU" sz="2000" dirty="0" err="1"/>
              <a:t>дописьмовий</a:t>
            </a:r>
            <a:r>
              <a:rPr lang="ru-RU" sz="2000" dirty="0"/>
              <a:t> </a:t>
            </a:r>
            <a:r>
              <a:rPr lang="ru-RU" sz="2000" dirty="0" err="1"/>
              <a:t>період</a:t>
            </a:r>
            <a:r>
              <a:rPr lang="ru-RU" sz="2000" dirty="0"/>
              <a:t>. </a:t>
            </a:r>
            <a:r>
              <a:rPr lang="ru-RU" sz="2000" dirty="0" err="1"/>
              <a:t>Найдавніші</a:t>
            </a:r>
            <a:r>
              <a:rPr lang="ru-RU" sz="2000" dirty="0"/>
              <a:t> </a:t>
            </a:r>
            <a:r>
              <a:rPr lang="ru-RU" sz="2000" dirty="0" err="1"/>
              <a:t>письмові</a:t>
            </a:r>
            <a:r>
              <a:rPr lang="ru-RU" sz="2000" dirty="0"/>
              <a:t> </a:t>
            </a:r>
            <a:r>
              <a:rPr lang="ru-RU" sz="2000" dirty="0" err="1"/>
              <a:t>збірки</a:t>
            </a:r>
            <a:r>
              <a:rPr lang="ru-RU" sz="2000" dirty="0"/>
              <a:t> </a:t>
            </a:r>
            <a:r>
              <a:rPr lang="ru-RU" sz="2000" dirty="0" err="1"/>
              <a:t>рубаї</a:t>
            </a:r>
            <a:r>
              <a:rPr lang="ru-RU" sz="2000" dirty="0"/>
              <a:t> </a:t>
            </a:r>
            <a:r>
              <a:rPr lang="ru-RU" sz="2000" dirty="0" err="1"/>
              <a:t>датують</a:t>
            </a:r>
            <a:r>
              <a:rPr lang="ru-RU" sz="2000" dirty="0"/>
              <a:t> 15 </a:t>
            </a:r>
            <a:r>
              <a:rPr lang="ru-RU" sz="2000" dirty="0" err="1"/>
              <a:t>століттям</a:t>
            </a:r>
            <a:r>
              <a:rPr lang="ru-RU" sz="2000" dirty="0"/>
              <a:t>. </a:t>
            </a:r>
            <a:r>
              <a:rPr lang="ru-RU" sz="2000" dirty="0" err="1"/>
              <a:t>Дехто</a:t>
            </a:r>
            <a:r>
              <a:rPr lang="ru-RU" sz="2000" dirty="0"/>
              <a:t> </a:t>
            </a:r>
            <a:r>
              <a:rPr lang="ru-RU" sz="2000" dirty="0" err="1"/>
              <a:t>стверджує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сам Омар Хайям записав </a:t>
            </a:r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вірші</a:t>
            </a:r>
            <a:r>
              <a:rPr lang="ru-RU" sz="2000" dirty="0"/>
              <a:t> на </a:t>
            </a:r>
            <a:r>
              <a:rPr lang="ru-RU" sz="2000" dirty="0" err="1"/>
              <a:t>чистих</a:t>
            </a:r>
            <a:r>
              <a:rPr lang="ru-RU" sz="2000" dirty="0"/>
              <a:t> </a:t>
            </a:r>
            <a:r>
              <a:rPr lang="ru-RU" sz="2000" dirty="0" err="1"/>
              <a:t>смужках</a:t>
            </a:r>
            <a:r>
              <a:rPr lang="ru-RU" sz="2000" dirty="0"/>
              <a:t>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наукових</a:t>
            </a:r>
            <a:r>
              <a:rPr lang="ru-RU" sz="2000" dirty="0"/>
              <a:t> </a:t>
            </a:r>
            <a:r>
              <a:rPr lang="ru-RU" sz="2000" dirty="0" err="1"/>
              <a:t>трактатів</a:t>
            </a:r>
            <a:r>
              <a:rPr lang="ru-RU" sz="2000" dirty="0"/>
              <a:t>, і </a:t>
            </a:r>
            <a:r>
              <a:rPr lang="ru-RU" sz="2000" dirty="0" err="1"/>
              <a:t>цим</a:t>
            </a:r>
            <a:r>
              <a:rPr lang="ru-RU" sz="2000" dirty="0"/>
              <a:t> </a:t>
            </a:r>
            <a:r>
              <a:rPr lang="ru-RU" sz="2000" dirty="0" err="1"/>
              <a:t>зберіг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втрати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Літературознавці</a:t>
            </a:r>
            <a:r>
              <a:rPr lang="ru-RU" sz="2000" dirty="0"/>
              <a:t> </a:t>
            </a:r>
            <a:r>
              <a:rPr lang="ru-RU" sz="2000" dirty="0" err="1"/>
              <a:t>нараховують</a:t>
            </a:r>
            <a:r>
              <a:rPr lang="ru-RU" sz="2000" dirty="0"/>
              <a:t> </a:t>
            </a:r>
            <a:r>
              <a:rPr lang="ru-RU" sz="2000" dirty="0" err="1"/>
              <a:t>нині</a:t>
            </a:r>
            <a:r>
              <a:rPr lang="ru-RU" sz="2000" dirty="0"/>
              <a:t> (2008 </a:t>
            </a:r>
            <a:r>
              <a:rPr lang="ru-RU" sz="2000" dirty="0" err="1"/>
              <a:t>рік</a:t>
            </a:r>
            <a:r>
              <a:rPr lang="ru-RU" sz="2000" dirty="0"/>
              <a:t>) </a:t>
            </a:r>
            <a:r>
              <a:rPr lang="ru-RU" sz="2000" dirty="0" err="1"/>
              <a:t>майже</a:t>
            </a:r>
            <a:r>
              <a:rPr lang="ru-RU" sz="2000" dirty="0"/>
              <a:t> </a:t>
            </a:r>
            <a:r>
              <a:rPr lang="ru-RU" sz="2000" dirty="0" err="1"/>
              <a:t>п'ять</a:t>
            </a:r>
            <a:r>
              <a:rPr lang="ru-RU" sz="2000" dirty="0"/>
              <a:t> </a:t>
            </a:r>
            <a:r>
              <a:rPr lang="ru-RU" sz="2000" dirty="0" err="1"/>
              <a:t>тисяч</a:t>
            </a:r>
            <a:r>
              <a:rPr lang="ru-RU" sz="2000" dirty="0"/>
              <a:t> </a:t>
            </a:r>
            <a:r>
              <a:rPr lang="ru-RU" sz="2000" dirty="0" err="1"/>
              <a:t>старовинних</a:t>
            </a:r>
            <a:r>
              <a:rPr lang="ru-RU" sz="2000" dirty="0"/>
              <a:t> </a:t>
            </a:r>
            <a:r>
              <a:rPr lang="ru-RU" sz="2000" dirty="0" err="1"/>
              <a:t>рубаї</a:t>
            </a:r>
            <a:r>
              <a:rPr lang="ru-RU" sz="2000" dirty="0"/>
              <a:t>, так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інакше</a:t>
            </a:r>
            <a:r>
              <a:rPr lang="ru-RU" sz="2000" dirty="0"/>
              <a:t> </a:t>
            </a:r>
            <a:r>
              <a:rPr lang="ru-RU" sz="2000" dirty="0" err="1"/>
              <a:t>пов'язаних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доробком</a:t>
            </a:r>
            <a:r>
              <a:rPr lang="ru-RU" sz="2000" dirty="0"/>
              <a:t> </a:t>
            </a:r>
            <a:r>
              <a:rPr lang="ru-RU" sz="2000" dirty="0" err="1"/>
              <a:t>уславленого</a:t>
            </a:r>
            <a:r>
              <a:rPr lang="ru-RU" sz="2000" dirty="0"/>
              <a:t> </a:t>
            </a:r>
            <a:r>
              <a:rPr lang="ru-RU" sz="2000" dirty="0" err="1"/>
              <a:t>поета</a:t>
            </a:r>
            <a:r>
              <a:rPr lang="ru-RU" sz="2000" dirty="0"/>
              <a:t>. </a:t>
            </a:r>
            <a:r>
              <a:rPr lang="ru-RU" sz="2000" dirty="0" err="1"/>
              <a:t>Склалася</a:t>
            </a:r>
            <a:r>
              <a:rPr lang="ru-RU" sz="2000" dirty="0"/>
              <a:t> </a:t>
            </a:r>
            <a:r>
              <a:rPr lang="ru-RU" sz="2000" dirty="0" err="1"/>
              <a:t>навіть</a:t>
            </a:r>
            <a:r>
              <a:rPr lang="ru-RU" sz="2000" dirty="0"/>
              <a:t> своя </a:t>
            </a:r>
            <a:r>
              <a:rPr lang="ru-RU" sz="2000" dirty="0" err="1"/>
              <a:t>традиція</a:t>
            </a:r>
            <a:r>
              <a:rPr lang="ru-RU" sz="2000" dirty="0"/>
              <a:t> </a:t>
            </a:r>
            <a:r>
              <a:rPr lang="ru-RU" sz="2000" dirty="0" err="1"/>
              <a:t>перекладів</a:t>
            </a:r>
            <a:r>
              <a:rPr lang="ru-RU" sz="2000" dirty="0"/>
              <a:t> </a:t>
            </a:r>
            <a:r>
              <a:rPr lang="ru-RU" sz="2000" dirty="0" err="1"/>
              <a:t>рубаї</a:t>
            </a:r>
            <a:r>
              <a:rPr lang="ru-RU" sz="2000" dirty="0"/>
              <a:t>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мовами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474996"/>
      </p:ext>
    </p:extLst>
  </p:cSld>
  <p:clrMapOvr>
    <a:masterClrMapping/>
  </p:clrMapOvr>
  <p:transition advClick="0" advTm="7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349500"/>
            <a:ext cx="769302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solidFill>
                  <a:schemeClr val="tx2"/>
                </a:solidFill>
              </a:rPr>
              <a:t>Якби мені до рук скрижалі Долі,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solidFill>
                  <a:schemeClr val="tx2"/>
                </a:solidFill>
              </a:rPr>
              <a:t>Я розписав би їх по власній волі!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solidFill>
                  <a:schemeClr val="tx2"/>
                </a:solidFill>
              </a:rPr>
              <a:t>Із світу вигнав би всі смутки, болі,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solidFill>
                  <a:schemeClr val="tx2"/>
                </a:solidFill>
              </a:rPr>
              <a:t>Чолом небес досяг, не жив би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solidFill>
                  <a:schemeClr val="tx2"/>
                </a:solidFill>
              </a:rPr>
              <a:t>                                                   долі!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solidFill>
                  <a:schemeClr val="tx2"/>
                </a:solidFill>
              </a:rPr>
              <a:t>                                     </a:t>
            </a:r>
            <a:r>
              <a:rPr lang="uk-UA" sz="3200" smtClean="0">
                <a:solidFill>
                  <a:schemeClr val="tx2"/>
                </a:solidFill>
              </a:rPr>
              <a:t>ОМАР ХАЙЯМ</a:t>
            </a:r>
            <a:endParaRPr lang="ru-RU" sz="32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147050" cy="1571625"/>
          </a:xfrm>
        </p:spPr>
        <p:txBody>
          <a:bodyPr/>
          <a:lstStyle/>
          <a:p>
            <a:pPr algn="ctr" eaLnBrk="1" hangingPunct="1"/>
            <a:r>
              <a:rPr lang="uk-UA" sz="4000" smtClean="0">
                <a:solidFill>
                  <a:srgbClr val="003300"/>
                </a:solidFill>
              </a:rPr>
              <a:t> Перелік почесних титулів </a:t>
            </a:r>
            <a:r>
              <a:rPr lang="uk-UA" sz="4000" smtClean="0"/>
              <a:t> </a:t>
            </a:r>
            <a:r>
              <a:rPr lang="uk-UA" sz="4000" smtClean="0">
                <a:solidFill>
                  <a:srgbClr val="003300"/>
                </a:solidFill>
              </a:rPr>
              <a:t>ОМАРА ХАЙЯМА :</a:t>
            </a:r>
            <a:endParaRPr lang="ru-RU" sz="4000" smtClean="0">
              <a:solidFill>
                <a:srgbClr val="003300"/>
              </a:solidFill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 </a:t>
            </a:r>
            <a:r>
              <a:rPr lang="en-US" sz="3200" b="1" smtClean="0">
                <a:cs typeface="Arial" charset="0"/>
              </a:rPr>
              <a:t>«</a:t>
            </a:r>
            <a:r>
              <a:rPr lang="uk-UA" sz="3200" b="1" smtClean="0"/>
              <a:t>Вчений муж століття</a:t>
            </a:r>
            <a:r>
              <a:rPr lang="en-US" sz="3200" b="1" smtClean="0">
                <a:cs typeface="Arial" charset="0"/>
              </a:rPr>
              <a:t>»</a:t>
            </a:r>
            <a:r>
              <a:rPr lang="uk-UA" sz="3200" b="1" smtClean="0">
                <a:cs typeface="Arial" charset="0"/>
              </a:rPr>
              <a:t>;</a:t>
            </a:r>
            <a:endParaRPr lang="uk-UA" sz="3200" b="1" smtClean="0"/>
          </a:p>
          <a:p>
            <a:pPr eaLnBrk="1" hangingPunct="1"/>
            <a:r>
              <a:rPr lang="uk-UA" sz="3200" b="1" smtClean="0"/>
              <a:t> </a:t>
            </a:r>
            <a:r>
              <a:rPr lang="en-US" sz="3200" b="1" smtClean="0">
                <a:cs typeface="Arial" charset="0"/>
              </a:rPr>
              <a:t>«</a:t>
            </a:r>
            <a:r>
              <a:rPr lang="uk-UA" sz="3200" b="1" smtClean="0"/>
              <a:t>Доказ істини</a:t>
            </a:r>
            <a:r>
              <a:rPr lang="en-US" sz="3200" b="1" smtClean="0">
                <a:cs typeface="Arial" charset="0"/>
              </a:rPr>
              <a:t>»</a:t>
            </a:r>
            <a:r>
              <a:rPr lang="uk-UA" sz="3200" b="1" smtClean="0">
                <a:cs typeface="Arial" charset="0"/>
              </a:rPr>
              <a:t>;</a:t>
            </a:r>
            <a:endParaRPr lang="uk-UA" sz="3200" b="1" smtClean="0"/>
          </a:p>
          <a:p>
            <a:pPr eaLnBrk="1" hangingPunct="1"/>
            <a:r>
              <a:rPr lang="uk-UA" sz="3200" b="1" smtClean="0">
                <a:cs typeface="Arial" charset="0"/>
              </a:rPr>
              <a:t> </a:t>
            </a:r>
            <a:r>
              <a:rPr lang="en-US" sz="3200" b="1" smtClean="0">
                <a:cs typeface="Arial" charset="0"/>
              </a:rPr>
              <a:t>«</a:t>
            </a:r>
            <a:r>
              <a:rPr lang="uk-UA" sz="3200" b="1" smtClean="0"/>
              <a:t>Знавець грецької науки</a:t>
            </a:r>
            <a:r>
              <a:rPr lang="en-US" sz="3200" b="1" smtClean="0">
                <a:cs typeface="Arial" charset="0"/>
              </a:rPr>
              <a:t>»</a:t>
            </a:r>
            <a:r>
              <a:rPr lang="uk-UA" sz="3200" b="1" smtClean="0">
                <a:cs typeface="Arial" charset="0"/>
              </a:rPr>
              <a:t>;</a:t>
            </a:r>
            <a:endParaRPr lang="uk-UA" sz="3200" b="1" smtClean="0"/>
          </a:p>
          <a:p>
            <a:pPr eaLnBrk="1" hangingPunct="1"/>
            <a:r>
              <a:rPr lang="uk-UA" sz="3200" b="1" smtClean="0">
                <a:cs typeface="Arial" charset="0"/>
              </a:rPr>
              <a:t> </a:t>
            </a:r>
            <a:r>
              <a:rPr lang="en-US" sz="3200" b="1" smtClean="0">
                <a:cs typeface="Arial" charset="0"/>
              </a:rPr>
              <a:t>«</a:t>
            </a:r>
            <a:r>
              <a:rPr lang="uk-UA" sz="3200" b="1" smtClean="0"/>
              <a:t>Цар філософів Сходу і Заходу</a:t>
            </a:r>
            <a:r>
              <a:rPr lang="en-US" sz="3200" b="1" smtClean="0">
                <a:cs typeface="Arial" charset="0"/>
              </a:rPr>
              <a:t>»</a:t>
            </a:r>
            <a:r>
              <a:rPr lang="uk-UA" sz="3200" b="1" smtClean="0">
                <a:cs typeface="Arial" charset="0"/>
              </a:rPr>
              <a:t>;</a:t>
            </a:r>
          </a:p>
          <a:p>
            <a:pPr eaLnBrk="1" hangingPunct="1"/>
            <a:r>
              <a:rPr lang="uk-UA" sz="3200" b="1" smtClean="0">
                <a:cs typeface="Arial" charset="0"/>
              </a:rPr>
              <a:t> ІМАМ (духовний вождь).</a:t>
            </a:r>
          </a:p>
          <a:p>
            <a:pPr eaLnBrk="1" hangingPunct="1"/>
            <a:endParaRPr lang="uk-UA" sz="3200" b="1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3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2" grpId="1"/>
      <p:bldP spid="122883" grpId="0" build="p"/>
      <p:bldP spid="122883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AutoShape 4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8532812" cy="4105275"/>
          </a:xfrm>
        </p:spPr>
        <p:txBody>
          <a:bodyPr/>
          <a:lstStyle/>
          <a:p>
            <a:pPr eaLnBrk="1" hangingPunct="1"/>
            <a:r>
              <a:rPr lang="uk-UA" sz="3200" dirty="0" smtClean="0"/>
              <a:t>Омар Хайям – це поет, який славить бенкет життя, його чаша чарівна і сповнена людським розумом – перлинами мудрості всіх часів.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                                                                           </a:t>
            </a:r>
            <a:r>
              <a:rPr lang="uk-UA" sz="3200" i="1" dirty="0" smtClean="0"/>
              <a:t>В. Державін</a:t>
            </a:r>
            <a:endParaRPr lang="ru-RU" sz="2800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Схема 5"/>
          <p:cNvGraphicFramePr/>
          <p:nvPr/>
        </p:nvGraphicFramePr>
        <p:xfrm>
          <a:off x="428596" y="285728"/>
          <a:ext cx="8286808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55650" y="1196975"/>
            <a:ext cx="3240088" cy="1441450"/>
          </a:xfrm>
        </p:spPr>
        <p:txBody>
          <a:bodyPr/>
          <a:lstStyle/>
          <a:p>
            <a:pPr eaLnBrk="1" hangingPunct="1"/>
            <a:r>
              <a:rPr lang="uk-UA" sz="2800" dirty="0" smtClean="0"/>
              <a:t>ОМАР</a:t>
            </a:r>
            <a:br>
              <a:rPr lang="uk-UA" sz="2800" dirty="0" smtClean="0"/>
            </a:br>
            <a:r>
              <a:rPr lang="uk-UA" sz="2800" dirty="0" smtClean="0"/>
              <a:t>ХАЙЯМ</a:t>
            </a:r>
            <a:br>
              <a:rPr lang="uk-UA" sz="2800" dirty="0" smtClean="0"/>
            </a:br>
            <a:r>
              <a:rPr lang="uk-UA" sz="2800" dirty="0" smtClean="0"/>
              <a:t>(1048 – 1131)</a:t>
            </a:r>
            <a:endParaRPr lang="ru-RU" sz="2800" dirty="0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35375" y="3933825"/>
            <a:ext cx="5508625" cy="16383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6148" name="Picture 4" descr="поэт хайя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0"/>
            <a:ext cx="5508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800" b="0" dirty="0" smtClean="0"/>
              <a:t>ПОВНЕ ІМ</a:t>
            </a:r>
            <a:r>
              <a:rPr lang="en-US" sz="4800" b="0" dirty="0" smtClean="0">
                <a:cs typeface="Arial" charset="0"/>
              </a:rPr>
              <a:t>‘</a:t>
            </a:r>
            <a:r>
              <a:rPr lang="uk-UA" sz="4800" b="0" dirty="0" smtClean="0">
                <a:cs typeface="Arial" charset="0"/>
              </a:rPr>
              <a:t>Я ПОЕТА</a:t>
            </a:r>
            <a:endParaRPr lang="en-US" sz="4800" b="0" dirty="0" smtClean="0">
              <a:cs typeface="Ari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3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4000" b="1" dirty="0" err="1" smtClean="0"/>
              <a:t>Гіяс-ад-Дін-Абу-аль-Фахі</a:t>
            </a:r>
            <a:endParaRPr lang="uk-UA" sz="40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i="1" dirty="0" smtClean="0"/>
              <a:t>            </a:t>
            </a:r>
            <a:r>
              <a:rPr lang="en-US" sz="1800" b="1" i="1" dirty="0" smtClean="0">
                <a:cs typeface="Arial" charset="0"/>
              </a:rPr>
              <a:t>(</a:t>
            </a:r>
            <a:r>
              <a:rPr lang="uk-UA" sz="1800" b="1" i="1" dirty="0" smtClean="0"/>
              <a:t>імена предків-дідусів</a:t>
            </a:r>
            <a:r>
              <a:rPr lang="en-US" sz="1800" b="1" i="1" dirty="0" smtClean="0">
                <a:cs typeface="Arial" charset="0"/>
              </a:rPr>
              <a:t>)</a:t>
            </a:r>
            <a:endParaRPr lang="uk-UA" sz="1800" b="1" i="1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4000" b="1" dirty="0" smtClean="0">
                <a:cs typeface="Arial" charset="0"/>
              </a:rPr>
              <a:t>Омар  </a:t>
            </a:r>
            <a:r>
              <a:rPr lang="uk-UA" sz="4000" b="1" dirty="0" err="1" smtClean="0">
                <a:cs typeface="Arial" charset="0"/>
              </a:rPr>
              <a:t>ібн</a:t>
            </a:r>
            <a:r>
              <a:rPr lang="uk-UA" sz="4000" b="1" dirty="0" smtClean="0">
                <a:cs typeface="Arial" charset="0"/>
              </a:rPr>
              <a:t> </a:t>
            </a:r>
            <a:r>
              <a:rPr lang="uk-UA" sz="4000" b="1" dirty="0" err="1" smtClean="0">
                <a:cs typeface="Arial" charset="0"/>
              </a:rPr>
              <a:t>Ібрагім</a:t>
            </a:r>
            <a:r>
              <a:rPr lang="uk-UA" sz="4000" b="1" dirty="0" smtClean="0">
                <a:cs typeface="Arial" charset="0"/>
              </a:rPr>
              <a:t>  Хайям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cs typeface="Arial" charset="0"/>
              </a:rPr>
              <a:t>(</a:t>
            </a:r>
            <a:r>
              <a:rPr lang="uk-UA" sz="1800" b="1" i="1" dirty="0" err="1" smtClean="0">
                <a:cs typeface="Arial" charset="0"/>
              </a:rPr>
              <a:t>ім</a:t>
            </a:r>
            <a:r>
              <a:rPr lang="en-US" sz="1800" b="1" i="1" dirty="0" smtClean="0">
                <a:cs typeface="Arial" charset="0"/>
              </a:rPr>
              <a:t>‘</a:t>
            </a:r>
            <a:r>
              <a:rPr lang="uk-UA" sz="1800" b="1" i="1" dirty="0" smtClean="0">
                <a:cs typeface="Arial" charset="0"/>
              </a:rPr>
              <a:t>я поета</a:t>
            </a:r>
            <a:r>
              <a:rPr lang="en-US" sz="1800" b="1" dirty="0" smtClean="0">
                <a:cs typeface="Arial" charset="0"/>
              </a:rPr>
              <a:t>)</a:t>
            </a:r>
            <a:r>
              <a:rPr lang="uk-UA" sz="1800" b="1" dirty="0" smtClean="0">
                <a:cs typeface="Arial" charset="0"/>
              </a:rPr>
              <a:t>           </a:t>
            </a:r>
            <a:r>
              <a:rPr lang="en-US" sz="1800" b="1" dirty="0" smtClean="0">
                <a:cs typeface="Arial" charset="0"/>
              </a:rPr>
              <a:t>(</a:t>
            </a:r>
            <a:r>
              <a:rPr lang="uk-UA" sz="1800" b="1" i="1" dirty="0" err="1" smtClean="0">
                <a:cs typeface="Arial" charset="0"/>
              </a:rPr>
              <a:t>ім</a:t>
            </a:r>
            <a:r>
              <a:rPr lang="en-US" sz="1800" b="1" i="1" dirty="0" smtClean="0">
                <a:cs typeface="Arial" charset="0"/>
              </a:rPr>
              <a:t>‘</a:t>
            </a:r>
            <a:r>
              <a:rPr lang="uk-UA" sz="1800" b="1" i="1" dirty="0" smtClean="0">
                <a:cs typeface="Arial" charset="0"/>
              </a:rPr>
              <a:t>я батька</a:t>
            </a:r>
            <a:r>
              <a:rPr lang="en-US" sz="1800" b="1" dirty="0" smtClean="0">
                <a:cs typeface="Arial" charset="0"/>
              </a:rPr>
              <a:t>)</a:t>
            </a:r>
            <a:r>
              <a:rPr lang="uk-UA" sz="1800" b="1" dirty="0" smtClean="0">
                <a:cs typeface="Arial" charset="0"/>
              </a:rPr>
              <a:t>                   </a:t>
            </a:r>
            <a:r>
              <a:rPr lang="en-US" sz="1800" b="1" dirty="0" smtClean="0">
                <a:cs typeface="Arial" charset="0"/>
              </a:rPr>
              <a:t>(</a:t>
            </a:r>
            <a:r>
              <a:rPr lang="uk-UA" sz="1800" b="1" i="1" dirty="0" smtClean="0">
                <a:cs typeface="Arial" charset="0"/>
              </a:rPr>
              <a:t>прізвище</a:t>
            </a:r>
            <a:r>
              <a:rPr lang="en-US" sz="1800" b="1" dirty="0" smtClean="0">
                <a:cs typeface="Arial" charset="0"/>
              </a:rPr>
              <a:t>)</a:t>
            </a:r>
            <a:endParaRPr lang="uk-UA" sz="1800" b="1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4000" b="1" dirty="0" err="1" smtClean="0">
                <a:cs typeface="Arial" charset="0"/>
              </a:rPr>
              <a:t>Нішапурі</a:t>
            </a:r>
            <a:r>
              <a:rPr lang="uk-UA" sz="3600" b="1" dirty="0" smtClean="0">
                <a:cs typeface="Arial" charset="0"/>
              </a:rPr>
              <a:t>  </a:t>
            </a:r>
            <a:r>
              <a:rPr lang="en-US" sz="1800" b="1" dirty="0" smtClean="0">
                <a:cs typeface="Arial" charset="0"/>
              </a:rPr>
              <a:t>(</a:t>
            </a:r>
            <a:r>
              <a:rPr lang="uk-UA" sz="1800" b="1" i="1" dirty="0" smtClean="0">
                <a:cs typeface="Arial" charset="0"/>
              </a:rPr>
              <a:t>місто народження</a:t>
            </a:r>
            <a:r>
              <a:rPr lang="en-US" sz="1800" b="1" dirty="0" smtClean="0">
                <a:cs typeface="Arial" charset="0"/>
              </a:rPr>
              <a:t>)</a:t>
            </a:r>
            <a:endParaRPr lang="en-US" sz="3600" b="1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b="1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 smtClean="0"/>
              <a:t>       </a:t>
            </a:r>
            <a:endParaRPr lang="ru-RU" sz="2000" dirty="0" smtClean="0"/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8" grpId="1"/>
      <p:bldP spid="96258" grpId="2"/>
      <p:bldP spid="96259" grpId="0" build="p"/>
      <p:bldP spid="96259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БІОГРАФІЧНА ДОВІДКА</a:t>
            </a:r>
            <a:endParaRPr lang="ru-RU" smtClean="0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49500"/>
            <a:ext cx="6254750" cy="3724275"/>
          </a:xfrm>
        </p:spPr>
        <p:txBody>
          <a:bodyPr/>
          <a:lstStyle/>
          <a:p>
            <a:pPr eaLnBrk="1" hangingPunct="1"/>
            <a:r>
              <a:rPr lang="uk-UA" sz="1800" smtClean="0"/>
              <a:t>ІМ</a:t>
            </a:r>
            <a:r>
              <a:rPr lang="uk-UA" sz="1800" smtClean="0">
                <a:sym typeface="Symbol" pitchFamily="18" charset="2"/>
              </a:rPr>
              <a:t>Я ПРИ НАРОДЖЕННІ: </a:t>
            </a:r>
            <a:r>
              <a:rPr lang="uk-UA" sz="1800" b="1" smtClean="0">
                <a:sym typeface="Symbol" pitchFamily="18" charset="2"/>
              </a:rPr>
              <a:t>Омар Хайям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ДАТА НАРОДЖЕННЯ:   </a:t>
            </a:r>
            <a:r>
              <a:rPr lang="uk-UA" sz="1800" b="1" smtClean="0">
                <a:sym typeface="Symbol" pitchFamily="18" charset="2"/>
              </a:rPr>
              <a:t>18 травня 1048 року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МІСЦЕ НАРОДЖЕННЯ: </a:t>
            </a:r>
            <a:r>
              <a:rPr lang="uk-UA" sz="1800" b="1" smtClean="0">
                <a:sym typeface="Symbol" pitchFamily="18" charset="2"/>
              </a:rPr>
              <a:t>Нішапур (сучасний Іран)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ДАТА СМЕРТІ: </a:t>
            </a:r>
            <a:r>
              <a:rPr lang="uk-UA" sz="1800" b="1" smtClean="0">
                <a:sym typeface="Symbol" pitchFamily="18" charset="2"/>
              </a:rPr>
              <a:t>4 грудня 1131 року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МІСЦЕ СМЕРТІ: </a:t>
            </a:r>
            <a:r>
              <a:rPr lang="uk-UA" sz="1800" b="1" smtClean="0">
                <a:sym typeface="Symbol" pitchFamily="18" charset="2"/>
              </a:rPr>
              <a:t>Нішапур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НАЦІОНАЛЬНІСТЬ: </a:t>
            </a:r>
            <a:r>
              <a:rPr lang="uk-UA" sz="1800" b="1" smtClean="0">
                <a:sym typeface="Symbol" pitchFamily="18" charset="2"/>
              </a:rPr>
              <a:t>перс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МОВА ТВОРІВ: </a:t>
            </a:r>
            <a:r>
              <a:rPr lang="uk-UA" sz="1800" b="1" smtClean="0">
                <a:sym typeface="Symbol" pitchFamily="18" charset="2"/>
              </a:rPr>
              <a:t>фарсі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РІД ДІЯЛЬНОСТІ: </a:t>
            </a:r>
            <a:r>
              <a:rPr lang="uk-UA" sz="1800" b="1" smtClean="0">
                <a:sym typeface="Symbol" pitchFamily="18" charset="2"/>
              </a:rPr>
              <a:t>поет, астроном, математик,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1800" b="1" smtClean="0">
                <a:sym typeface="Symbol" pitchFamily="18" charset="2"/>
              </a:rPr>
              <a:t>                                   філософ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НАПРЯМОК: </a:t>
            </a:r>
            <a:r>
              <a:rPr lang="uk-UA" sz="1800" b="1" smtClean="0">
                <a:sym typeface="Symbol" pitchFamily="18" charset="2"/>
              </a:rPr>
              <a:t>поезія</a:t>
            </a:r>
          </a:p>
          <a:p>
            <a:pPr eaLnBrk="1" hangingPunct="1"/>
            <a:r>
              <a:rPr lang="uk-UA" sz="1800" smtClean="0">
                <a:sym typeface="Symbol" pitchFamily="18" charset="2"/>
              </a:rPr>
              <a:t>ЖАНР: </a:t>
            </a:r>
            <a:r>
              <a:rPr lang="uk-UA" sz="1800" b="1" smtClean="0">
                <a:sym typeface="Symbol" pitchFamily="18" charset="2"/>
              </a:rPr>
              <a:t>рубаї</a:t>
            </a:r>
          </a:p>
        </p:txBody>
      </p:sp>
      <p:pic>
        <p:nvPicPr>
          <p:cNvPr id="8196" name="Picture 9" descr="х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77050" y="2276475"/>
            <a:ext cx="2266950" cy="3457575"/>
          </a:xfrm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9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9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9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9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98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98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98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/>
      <p:bldP spid="1198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</a:t>
            </a:r>
            <a:r>
              <a:rPr lang="uk-UA" dirty="0" smtClean="0"/>
              <a:t>і роки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054280" cy="4495800"/>
          </a:xfrm>
        </p:spPr>
        <p:txBody>
          <a:bodyPr/>
          <a:lstStyle/>
          <a:p>
            <a:r>
              <a:rPr lang="ru-RU" sz="1200" dirty="0" smtClean="0"/>
              <a:t>Датою </a:t>
            </a:r>
            <a:r>
              <a:rPr lang="ru-RU" sz="1200" dirty="0" err="1"/>
              <a:t>народження</a:t>
            </a:r>
            <a:r>
              <a:rPr lang="ru-RU" sz="1200" dirty="0"/>
              <a:t> Омара Хайяма </a:t>
            </a:r>
            <a:r>
              <a:rPr lang="ru-RU" sz="1200" dirty="0" err="1"/>
              <a:t>вважають</a:t>
            </a:r>
            <a:r>
              <a:rPr lang="ru-RU" sz="1200" dirty="0"/>
              <a:t> 18 </a:t>
            </a:r>
            <a:r>
              <a:rPr lang="ru-RU" sz="1200" dirty="0" err="1"/>
              <a:t>травня</a:t>
            </a:r>
            <a:r>
              <a:rPr lang="ru-RU" sz="1200" dirty="0"/>
              <a:t> 1048. </a:t>
            </a:r>
            <a:r>
              <a:rPr lang="ru-RU" sz="1200" dirty="0" err="1"/>
              <a:t>Цю</a:t>
            </a:r>
            <a:r>
              <a:rPr lang="ru-RU" sz="1200" dirty="0"/>
              <a:t> дату вдалось </a:t>
            </a:r>
            <a:r>
              <a:rPr lang="ru-RU" sz="1200" dirty="0" err="1"/>
              <a:t>встановити</a:t>
            </a:r>
            <a:r>
              <a:rPr lang="ru-RU" sz="1200" dirty="0"/>
              <a:t> за гороскопом самого Омара Хайяма,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був</a:t>
            </a:r>
            <a:r>
              <a:rPr lang="ru-RU" sz="1200" dirty="0"/>
              <a:t> </a:t>
            </a:r>
            <a:r>
              <a:rPr lang="ru-RU" sz="1200" dirty="0" err="1"/>
              <a:t>складений</a:t>
            </a:r>
            <a:r>
              <a:rPr lang="ru-RU" sz="1200" dirty="0"/>
              <a:t> при </a:t>
            </a:r>
            <a:r>
              <a:rPr lang="ru-RU" sz="1200" dirty="0" err="1"/>
              <a:t>народженні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вирахуваний</a:t>
            </a:r>
            <a:r>
              <a:rPr lang="ru-RU" sz="1200" dirty="0"/>
              <a:t> </a:t>
            </a:r>
            <a:r>
              <a:rPr lang="ru-RU" sz="1200" dirty="0" err="1"/>
              <a:t>пізніше</a:t>
            </a:r>
            <a:r>
              <a:rPr lang="ru-RU" sz="1200" dirty="0"/>
              <a:t>. </a:t>
            </a:r>
            <a:r>
              <a:rPr lang="ru-RU" sz="1200" dirty="0" err="1"/>
              <a:t>Він</a:t>
            </a:r>
            <a:r>
              <a:rPr lang="ru-RU" sz="1200" dirty="0"/>
              <a:t> говорив: «</a:t>
            </a:r>
            <a:r>
              <a:rPr lang="ru-RU" sz="1200" dirty="0" err="1"/>
              <a:t>Його</a:t>
            </a:r>
            <a:r>
              <a:rPr lang="ru-RU" sz="1200" dirty="0"/>
              <a:t> [Хайяма] гороскопом </a:t>
            </a:r>
            <a:r>
              <a:rPr lang="ru-RU" sz="1200" dirty="0" err="1"/>
              <a:t>були</a:t>
            </a:r>
            <a:r>
              <a:rPr lang="ru-RU" sz="1200" dirty="0"/>
              <a:t> Близнюки: </a:t>
            </a:r>
            <a:r>
              <a:rPr lang="ru-RU" sz="1200" dirty="0" err="1"/>
              <a:t>Сонце</a:t>
            </a:r>
            <a:r>
              <a:rPr lang="ru-RU" sz="1200" dirty="0"/>
              <a:t> та </a:t>
            </a:r>
            <a:r>
              <a:rPr lang="ru-RU" sz="1200" dirty="0" err="1"/>
              <a:t>Меркурій</a:t>
            </a:r>
            <a:r>
              <a:rPr lang="ru-RU" sz="1200" dirty="0"/>
              <a:t> </a:t>
            </a:r>
            <a:r>
              <a:rPr lang="ru-RU" sz="1200" dirty="0" err="1"/>
              <a:t>були</a:t>
            </a:r>
            <a:r>
              <a:rPr lang="ru-RU" sz="1200" dirty="0"/>
              <a:t> у 3-му </a:t>
            </a:r>
            <a:r>
              <a:rPr lang="ru-RU" sz="1200" dirty="0" err="1"/>
              <a:t>градусі</a:t>
            </a:r>
            <a:r>
              <a:rPr lang="ru-RU" sz="1200" dirty="0"/>
              <a:t> </a:t>
            </a:r>
            <a:r>
              <a:rPr lang="ru-RU" sz="1200" dirty="0" err="1"/>
              <a:t>Близнюків</a:t>
            </a:r>
            <a:r>
              <a:rPr lang="ru-RU" sz="1200" dirty="0"/>
              <a:t>, </a:t>
            </a:r>
            <a:r>
              <a:rPr lang="ru-RU" sz="1200" dirty="0" err="1"/>
              <a:t>Меркурій</a:t>
            </a:r>
            <a:r>
              <a:rPr lang="ru-RU" sz="1200" dirty="0"/>
              <a:t> </a:t>
            </a:r>
            <a:r>
              <a:rPr lang="ru-RU" sz="1200" dirty="0" err="1"/>
              <a:t>був</a:t>
            </a:r>
            <a:r>
              <a:rPr lang="ru-RU" sz="1200" dirty="0"/>
              <a:t> у </a:t>
            </a:r>
            <a:r>
              <a:rPr lang="ru-RU" sz="1200" dirty="0" err="1"/>
              <a:t>сполученні</a:t>
            </a:r>
            <a:r>
              <a:rPr lang="ru-RU" sz="1200" dirty="0"/>
              <a:t> [з </a:t>
            </a:r>
            <a:r>
              <a:rPr lang="ru-RU" sz="1200" dirty="0" err="1"/>
              <a:t>Сонцем</a:t>
            </a:r>
            <a:r>
              <a:rPr lang="ru-RU" sz="1200" dirty="0"/>
              <a:t>], а </a:t>
            </a:r>
            <a:r>
              <a:rPr lang="ru-RU" sz="1200" dirty="0" err="1"/>
              <a:t>Юпітер</a:t>
            </a:r>
            <a:r>
              <a:rPr lang="ru-RU" sz="1200" dirty="0"/>
              <a:t> </a:t>
            </a:r>
            <a:r>
              <a:rPr lang="ru-RU" sz="1200" dirty="0" err="1"/>
              <a:t>був</a:t>
            </a:r>
            <a:r>
              <a:rPr lang="ru-RU" sz="1200" dirty="0"/>
              <a:t> по </a:t>
            </a:r>
            <a:r>
              <a:rPr lang="ru-RU" sz="1200" dirty="0" err="1"/>
              <a:t>відношенню</a:t>
            </a:r>
            <a:r>
              <a:rPr lang="ru-RU" sz="1200" dirty="0"/>
              <a:t> до них </a:t>
            </a:r>
            <a:r>
              <a:rPr lang="ru-RU" sz="1200" dirty="0" err="1"/>
              <a:t>обох</a:t>
            </a:r>
            <a:r>
              <a:rPr lang="ru-RU" sz="1200" dirty="0"/>
              <a:t> у тригональному </a:t>
            </a:r>
            <a:r>
              <a:rPr lang="ru-RU" sz="1200" dirty="0" err="1"/>
              <a:t>аспекті</a:t>
            </a:r>
            <a:r>
              <a:rPr lang="ru-RU" sz="1200" dirty="0"/>
              <a:t>». </a:t>
            </a:r>
            <a:r>
              <a:rPr lang="ru-RU" sz="1200" dirty="0" err="1"/>
              <a:t>Індійський</a:t>
            </a:r>
            <a:r>
              <a:rPr lang="ru-RU" sz="1200" dirty="0"/>
              <a:t> </a:t>
            </a:r>
            <a:r>
              <a:rPr lang="ru-RU" sz="1200" dirty="0" err="1"/>
              <a:t>дослідник</a:t>
            </a:r>
            <a:r>
              <a:rPr lang="ru-RU" sz="1200" dirty="0"/>
              <a:t> </a:t>
            </a:r>
            <a:r>
              <a:rPr lang="ru-RU" sz="1200" dirty="0" err="1"/>
              <a:t>Свамі</a:t>
            </a:r>
            <a:r>
              <a:rPr lang="ru-RU" sz="1200" dirty="0"/>
              <a:t> </a:t>
            </a:r>
            <a:r>
              <a:rPr lang="ru-RU" sz="1200" dirty="0" err="1"/>
              <a:t>Говінда</a:t>
            </a:r>
            <a:r>
              <a:rPr lang="ru-RU" sz="1200" dirty="0"/>
              <a:t> </a:t>
            </a:r>
            <a:r>
              <a:rPr lang="ru-RU" sz="1200" dirty="0" err="1"/>
              <a:t>Тіртха</a:t>
            </a:r>
            <a:r>
              <a:rPr lang="ru-RU" sz="1200" dirty="0"/>
              <a:t> за </a:t>
            </a:r>
            <a:r>
              <a:rPr lang="ru-RU" sz="1200" dirty="0" err="1"/>
              <a:t>аналізом</a:t>
            </a:r>
            <a:r>
              <a:rPr lang="ru-RU" sz="1200" dirty="0"/>
              <a:t> гороскопу </a:t>
            </a:r>
            <a:r>
              <a:rPr lang="ru-RU" sz="1200" dirty="0" err="1"/>
              <a:t>згідно</a:t>
            </a:r>
            <a:r>
              <a:rPr lang="ru-RU" sz="1200" dirty="0"/>
              <a:t> з </a:t>
            </a:r>
            <a:r>
              <a:rPr lang="ru-RU" sz="1200" dirty="0" err="1"/>
              <a:t>середньовічними</a:t>
            </a:r>
            <a:r>
              <a:rPr lang="ru-RU" sz="1200" dirty="0"/>
              <a:t> </a:t>
            </a:r>
            <a:r>
              <a:rPr lang="ru-RU" sz="1200" dirty="0" err="1"/>
              <a:t>таблицями</a:t>
            </a:r>
            <a:r>
              <a:rPr lang="ru-RU" sz="1200" dirty="0"/>
              <a:t> </a:t>
            </a:r>
            <a:r>
              <a:rPr lang="ru-RU" sz="1200" dirty="0" err="1"/>
              <a:t>ефемерид</a:t>
            </a:r>
            <a:r>
              <a:rPr lang="ru-RU" sz="1200" dirty="0"/>
              <a:t> </a:t>
            </a:r>
            <a:r>
              <a:rPr lang="ru-RU" sz="1200" dirty="0" err="1"/>
              <a:t>встановив</a:t>
            </a:r>
            <a:r>
              <a:rPr lang="ru-RU" sz="1200" dirty="0"/>
              <a:t> дату 18 </a:t>
            </a:r>
            <a:r>
              <a:rPr lang="ru-RU" sz="1200" dirty="0" err="1"/>
              <a:t>травня</a:t>
            </a:r>
            <a:r>
              <a:rPr lang="ru-RU" sz="1200" dirty="0"/>
              <a:t> 1048 року, а </a:t>
            </a:r>
            <a:r>
              <a:rPr lang="ru-RU" sz="1200" dirty="0" err="1"/>
              <a:t>співробітники</a:t>
            </a:r>
            <a:r>
              <a:rPr lang="ru-RU" sz="1200" dirty="0"/>
              <a:t> </a:t>
            </a:r>
            <a:r>
              <a:rPr lang="ru-RU" sz="1200" dirty="0" err="1"/>
              <a:t>Інституту</a:t>
            </a:r>
            <a:r>
              <a:rPr lang="ru-RU" sz="1200" dirty="0"/>
              <a:t> </a:t>
            </a:r>
            <a:r>
              <a:rPr lang="ru-RU" sz="1200" dirty="0" err="1"/>
              <a:t>теоретичної</a:t>
            </a:r>
            <a:r>
              <a:rPr lang="ru-RU" sz="1200" dirty="0"/>
              <a:t> </a:t>
            </a:r>
            <a:r>
              <a:rPr lang="ru-RU" sz="1200" dirty="0" err="1"/>
              <a:t>астрономії</a:t>
            </a:r>
            <a:r>
              <a:rPr lang="ru-RU" sz="1200" dirty="0"/>
              <a:t> АН СРСР, </a:t>
            </a:r>
            <a:r>
              <a:rPr lang="ru-RU" sz="1200" dirty="0" err="1"/>
              <a:t>провівши</a:t>
            </a:r>
            <a:r>
              <a:rPr lang="ru-RU" sz="1200" dirty="0"/>
              <a:t> </a:t>
            </a:r>
            <a:r>
              <a:rPr lang="ru-RU" sz="1200" dirty="0" err="1"/>
              <a:t>власні</a:t>
            </a:r>
            <a:r>
              <a:rPr lang="ru-RU" sz="1200" dirty="0"/>
              <a:t> </a:t>
            </a:r>
            <a:r>
              <a:rPr lang="ru-RU" sz="1200" dirty="0" err="1"/>
              <a:t>розрахунки</a:t>
            </a:r>
            <a:r>
              <a:rPr lang="ru-RU" sz="1200" dirty="0"/>
              <a:t>, </a:t>
            </a:r>
            <a:r>
              <a:rPr lang="ru-RU" sz="1200" dirty="0" err="1"/>
              <a:t>підтвердили</a:t>
            </a:r>
            <a:r>
              <a:rPr lang="ru-RU" sz="1200" dirty="0"/>
              <a:t> </a:t>
            </a:r>
            <a:r>
              <a:rPr lang="ru-RU" sz="1200" dirty="0" err="1"/>
              <a:t>цю</a:t>
            </a:r>
            <a:r>
              <a:rPr lang="ru-RU" sz="1200" dirty="0"/>
              <a:t> дату.</a:t>
            </a:r>
          </a:p>
          <a:p>
            <a:pPr marL="0" indent="0">
              <a:buNone/>
            </a:pPr>
            <a:endParaRPr lang="ru-RU" sz="1200" dirty="0"/>
          </a:p>
          <a:p>
            <a:r>
              <a:rPr lang="ru-RU" sz="1200" dirty="0" err="1"/>
              <a:t>Нішапур</a:t>
            </a:r>
            <a:r>
              <a:rPr lang="ru-RU" sz="1200" dirty="0"/>
              <a:t>, </a:t>
            </a:r>
            <a:r>
              <a:rPr lang="ru-RU" sz="1200" dirty="0" err="1"/>
              <a:t>розташований</a:t>
            </a:r>
            <a:r>
              <a:rPr lang="ru-RU" sz="1200" dirty="0"/>
              <a:t> в </a:t>
            </a:r>
            <a:r>
              <a:rPr lang="ru-RU" sz="1200" dirty="0" err="1"/>
              <a:t>центрі</a:t>
            </a:r>
            <a:r>
              <a:rPr lang="ru-RU" sz="1200" dirty="0"/>
              <a:t> </a:t>
            </a:r>
            <a:r>
              <a:rPr lang="ru-RU" sz="1200" dirty="0" err="1"/>
              <a:t>Сельджуцької</a:t>
            </a:r>
            <a:r>
              <a:rPr lang="ru-RU" sz="1200" dirty="0"/>
              <a:t> </a:t>
            </a:r>
            <a:r>
              <a:rPr lang="ru-RU" sz="1200" dirty="0" err="1"/>
              <a:t>імперії</a:t>
            </a:r>
            <a:r>
              <a:rPr lang="ru-RU" sz="1200" dirty="0"/>
              <a:t>, </a:t>
            </a:r>
            <a:r>
              <a:rPr lang="ru-RU" sz="1200" dirty="0" err="1"/>
              <a:t>був</a:t>
            </a:r>
            <a:r>
              <a:rPr lang="ru-RU" sz="1200" dirty="0"/>
              <a:t>, по </a:t>
            </a:r>
            <a:r>
              <a:rPr lang="ru-RU" sz="1200" dirty="0" err="1"/>
              <a:t>визначенню</a:t>
            </a:r>
            <a:r>
              <a:rPr lang="ru-RU" sz="1200" dirty="0"/>
              <a:t> </a:t>
            </a:r>
            <a:r>
              <a:rPr lang="ru-RU" sz="1200" dirty="0" err="1"/>
              <a:t>істориків</a:t>
            </a:r>
            <a:r>
              <a:rPr lang="ru-RU" sz="1200" dirty="0"/>
              <a:t>, </a:t>
            </a:r>
            <a:r>
              <a:rPr lang="ru-RU" sz="1200" dirty="0" err="1"/>
              <a:t>найвеличнішим</a:t>
            </a:r>
            <a:r>
              <a:rPr lang="ru-RU" sz="1200" dirty="0"/>
              <a:t> </a:t>
            </a:r>
            <a:r>
              <a:rPr lang="ru-RU" sz="1200" dirty="0" err="1"/>
              <a:t>містом</a:t>
            </a:r>
            <a:r>
              <a:rPr lang="ru-RU" sz="1200" dirty="0"/>
              <a:t> </a:t>
            </a:r>
            <a:r>
              <a:rPr lang="ru-RU" sz="1200" dirty="0" err="1"/>
              <a:t>давньої</a:t>
            </a:r>
            <a:r>
              <a:rPr lang="ru-RU" sz="1200" dirty="0"/>
              <a:t> </a:t>
            </a:r>
            <a:r>
              <a:rPr lang="ru-RU" sz="1200" dirty="0" err="1"/>
              <a:t>культурної</a:t>
            </a:r>
            <a:r>
              <a:rPr lang="ru-RU" sz="1200" dirty="0"/>
              <a:t> </a:t>
            </a:r>
            <a:r>
              <a:rPr lang="ru-RU" sz="1200" dirty="0" err="1"/>
              <a:t>провінції</a:t>
            </a:r>
            <a:r>
              <a:rPr lang="ru-RU" sz="1200" dirty="0"/>
              <a:t> Хорасан в </a:t>
            </a:r>
            <a:r>
              <a:rPr lang="en-US" sz="1200" dirty="0"/>
              <a:t>XI </a:t>
            </a:r>
            <a:r>
              <a:rPr lang="ru-RU" sz="1200" dirty="0" err="1"/>
              <a:t>сторіччі</a:t>
            </a:r>
            <a:r>
              <a:rPr lang="ru-RU" sz="1200" dirty="0"/>
              <a:t>. </a:t>
            </a:r>
            <a:r>
              <a:rPr lang="ru-RU" sz="1200" dirty="0" err="1"/>
              <a:t>Населення</a:t>
            </a:r>
            <a:r>
              <a:rPr lang="ru-RU" sz="1200" dirty="0"/>
              <a:t> </a:t>
            </a:r>
            <a:r>
              <a:rPr lang="ru-RU" sz="1200" dirty="0" err="1"/>
              <a:t>нараховувало</a:t>
            </a:r>
            <a:r>
              <a:rPr lang="ru-RU" sz="1200" dirty="0"/>
              <a:t> </a:t>
            </a:r>
            <a:r>
              <a:rPr lang="ru-RU" sz="1200" dirty="0" err="1"/>
              <a:t>декілька</a:t>
            </a:r>
            <a:r>
              <a:rPr lang="ru-RU" sz="1200" dirty="0"/>
              <a:t> сот </a:t>
            </a:r>
            <a:r>
              <a:rPr lang="ru-RU" sz="1200" dirty="0" err="1"/>
              <a:t>тисяч</a:t>
            </a:r>
            <a:r>
              <a:rPr lang="ru-RU" sz="1200" dirty="0"/>
              <a:t> людей, у </a:t>
            </a:r>
            <a:r>
              <a:rPr lang="ru-RU" sz="1200" dirty="0" err="1"/>
              <a:t>місті</a:t>
            </a:r>
            <a:r>
              <a:rPr lang="ru-RU" sz="1200" dirty="0"/>
              <a:t> </a:t>
            </a:r>
            <a:r>
              <a:rPr lang="ru-RU" sz="1200" dirty="0" err="1"/>
              <a:t>було</a:t>
            </a:r>
            <a:r>
              <a:rPr lang="ru-RU" sz="1200" dirty="0"/>
              <a:t> не </a:t>
            </a:r>
            <a:r>
              <a:rPr lang="ru-RU" sz="1200" dirty="0" err="1"/>
              <a:t>менше</a:t>
            </a:r>
            <a:r>
              <a:rPr lang="ru-RU" sz="1200" dirty="0"/>
              <a:t> 50-ти великих </a:t>
            </a:r>
            <a:r>
              <a:rPr lang="ru-RU" sz="1200" dirty="0" err="1"/>
              <a:t>вулиць</a:t>
            </a:r>
            <a:r>
              <a:rPr lang="ru-RU" sz="1200" dirty="0"/>
              <a:t>, </a:t>
            </a:r>
            <a:r>
              <a:rPr lang="ru-RU" sz="1200" dirty="0" err="1"/>
              <a:t>більш</a:t>
            </a:r>
            <a:r>
              <a:rPr lang="ru-RU" sz="1200" dirty="0"/>
              <a:t>, </a:t>
            </a:r>
            <a:r>
              <a:rPr lang="ru-RU" sz="1200" dirty="0" err="1"/>
              <a:t>ніж</a:t>
            </a:r>
            <a:r>
              <a:rPr lang="ru-RU" sz="1200" dirty="0"/>
              <a:t> 50 </a:t>
            </a:r>
            <a:r>
              <a:rPr lang="ru-RU" sz="1200" dirty="0" err="1"/>
              <a:t>різновидів</a:t>
            </a:r>
            <a:r>
              <a:rPr lang="ru-RU" sz="1200" dirty="0"/>
              <a:t> ремесел, </a:t>
            </a:r>
            <a:r>
              <a:rPr lang="ru-RU" sz="1200" dirty="0" err="1"/>
              <a:t>багато</a:t>
            </a:r>
            <a:r>
              <a:rPr lang="ru-RU" sz="1200" dirty="0"/>
              <a:t> </a:t>
            </a:r>
            <a:r>
              <a:rPr lang="ru-RU" sz="1200" dirty="0" err="1"/>
              <a:t>базарів</a:t>
            </a:r>
            <a:r>
              <a:rPr lang="ru-RU" sz="1200" dirty="0"/>
              <a:t> та ярмарок. </a:t>
            </a:r>
            <a:r>
              <a:rPr lang="ru-RU" sz="1200" dirty="0" err="1"/>
              <a:t>Нішапур</a:t>
            </a:r>
            <a:r>
              <a:rPr lang="ru-RU" sz="1200" dirty="0"/>
              <a:t> </a:t>
            </a:r>
            <a:r>
              <a:rPr lang="ru-RU" sz="1200" dirty="0" err="1"/>
              <a:t>уславився</a:t>
            </a:r>
            <a:r>
              <a:rPr lang="ru-RU" sz="1200" dirty="0"/>
              <a:t> </a:t>
            </a:r>
            <a:r>
              <a:rPr lang="ru-RU" sz="1200" dirty="0" err="1"/>
              <a:t>своїми</a:t>
            </a:r>
            <a:r>
              <a:rPr lang="ru-RU" sz="1200" dirty="0"/>
              <a:t> </a:t>
            </a:r>
            <a:r>
              <a:rPr lang="ru-RU" sz="1200" dirty="0" err="1"/>
              <a:t>бібліотеками</a:t>
            </a:r>
            <a:r>
              <a:rPr lang="ru-RU" sz="1200" dirty="0"/>
              <a:t>, з </a:t>
            </a:r>
            <a:r>
              <a:rPr lang="en-US" sz="1200" dirty="0"/>
              <a:t>XI </a:t>
            </a:r>
            <a:r>
              <a:rPr lang="ru-RU" sz="1200" dirty="0" err="1"/>
              <a:t>сторіччя</a:t>
            </a:r>
            <a:r>
              <a:rPr lang="ru-RU" sz="1200" dirty="0"/>
              <a:t> у </a:t>
            </a:r>
            <a:r>
              <a:rPr lang="ru-RU" sz="1200" dirty="0" err="1"/>
              <a:t>місті</a:t>
            </a:r>
            <a:r>
              <a:rPr lang="ru-RU" sz="1200" dirty="0"/>
              <a:t> </a:t>
            </a:r>
            <a:r>
              <a:rPr lang="ru-RU" sz="1200" dirty="0" err="1"/>
              <a:t>діяли</a:t>
            </a:r>
            <a:r>
              <a:rPr lang="ru-RU" sz="1200" dirty="0"/>
              <a:t> </a:t>
            </a:r>
            <a:r>
              <a:rPr lang="ru-RU" sz="1200" dirty="0" err="1"/>
              <a:t>школи</a:t>
            </a:r>
            <a:r>
              <a:rPr lang="ru-RU" sz="1200" dirty="0"/>
              <a:t> </a:t>
            </a:r>
            <a:r>
              <a:rPr lang="ru-RU" sz="1200" dirty="0" err="1"/>
              <a:t>середнього</a:t>
            </a:r>
            <a:r>
              <a:rPr lang="ru-RU" sz="1200" dirty="0"/>
              <a:t> та </a:t>
            </a:r>
            <a:r>
              <a:rPr lang="ru-RU" sz="1200" dirty="0" err="1"/>
              <a:t>вищого</a:t>
            </a:r>
            <a:r>
              <a:rPr lang="ru-RU" sz="1200" dirty="0"/>
              <a:t> типу — медресе. Ось у такому </a:t>
            </a:r>
            <a:r>
              <a:rPr lang="ru-RU" sz="1200" dirty="0" err="1"/>
              <a:t>місті</a:t>
            </a:r>
            <a:r>
              <a:rPr lang="ru-RU" sz="1200" dirty="0"/>
              <a:t> </a:t>
            </a:r>
            <a:r>
              <a:rPr lang="ru-RU" sz="1200" dirty="0" err="1"/>
              <a:t>пройшли</a:t>
            </a:r>
            <a:r>
              <a:rPr lang="ru-RU" sz="1200" dirty="0"/>
              <a:t> </a:t>
            </a:r>
            <a:r>
              <a:rPr lang="ru-RU" sz="1200" dirty="0" err="1"/>
              <a:t>дитячі</a:t>
            </a:r>
            <a:r>
              <a:rPr lang="ru-RU" sz="1200" dirty="0"/>
              <a:t> та </a:t>
            </a:r>
            <a:r>
              <a:rPr lang="ru-RU" sz="1200" dirty="0" err="1"/>
              <a:t>юнацькі</a:t>
            </a:r>
            <a:r>
              <a:rPr lang="ru-RU" sz="1200" dirty="0"/>
              <a:t> роки Омара Хайяма. Але </a:t>
            </a:r>
            <a:r>
              <a:rPr lang="ru-RU" sz="1200" dirty="0" err="1"/>
              <a:t>детальних</a:t>
            </a:r>
            <a:r>
              <a:rPr lang="ru-RU" sz="1200" dirty="0"/>
              <a:t> </a:t>
            </a:r>
            <a:r>
              <a:rPr lang="ru-RU" sz="1200" dirty="0" err="1"/>
              <a:t>даних</a:t>
            </a:r>
            <a:r>
              <a:rPr lang="ru-RU" sz="1200" dirty="0"/>
              <a:t> про </a:t>
            </a:r>
            <a:r>
              <a:rPr lang="ru-RU" sz="1200" dirty="0" err="1"/>
              <a:t>його</a:t>
            </a:r>
            <a:r>
              <a:rPr lang="ru-RU" sz="1200" dirty="0"/>
              <a:t> </a:t>
            </a:r>
            <a:r>
              <a:rPr lang="ru-RU" sz="1200" dirty="0" err="1"/>
              <a:t>молоді</a:t>
            </a:r>
            <a:r>
              <a:rPr lang="ru-RU" sz="1200" dirty="0"/>
              <a:t> роки </a:t>
            </a:r>
            <a:r>
              <a:rPr lang="ru-RU" sz="1200" dirty="0" err="1"/>
              <a:t>дуже</a:t>
            </a:r>
            <a:r>
              <a:rPr lang="ru-RU" sz="1200" dirty="0"/>
              <a:t> мало. </a:t>
            </a:r>
            <a:r>
              <a:rPr lang="ru-RU" sz="1200" dirty="0" err="1"/>
              <a:t>Відомо</a:t>
            </a:r>
            <a:r>
              <a:rPr lang="ru-RU" sz="1200" dirty="0"/>
              <a:t> </a:t>
            </a:r>
            <a:r>
              <a:rPr lang="ru-RU" sz="1200" dirty="0" err="1"/>
              <a:t>лише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«у 17 </a:t>
            </a:r>
            <a:r>
              <a:rPr lang="ru-RU" sz="1200" dirty="0" err="1"/>
              <a:t>років</a:t>
            </a:r>
            <a:r>
              <a:rPr lang="ru-RU" sz="1200" dirty="0"/>
              <a:t> </a:t>
            </a:r>
            <a:r>
              <a:rPr lang="ru-RU" sz="1200" dirty="0" err="1"/>
              <a:t>він</a:t>
            </a:r>
            <a:r>
              <a:rPr lang="ru-RU" sz="1200" dirty="0"/>
              <a:t> </a:t>
            </a:r>
            <a:r>
              <a:rPr lang="ru-RU" sz="1200" dirty="0" err="1"/>
              <a:t>досяг</a:t>
            </a:r>
            <a:r>
              <a:rPr lang="ru-RU" sz="1200" dirty="0"/>
              <a:t> </a:t>
            </a:r>
            <a:r>
              <a:rPr lang="ru-RU" sz="1200" dirty="0" err="1"/>
              <a:t>глибоких</a:t>
            </a:r>
            <a:r>
              <a:rPr lang="ru-RU" sz="1200" dirty="0"/>
              <a:t> </a:t>
            </a:r>
            <a:r>
              <a:rPr lang="ru-RU" sz="1200" dirty="0" err="1"/>
              <a:t>знань</a:t>
            </a:r>
            <a:r>
              <a:rPr lang="ru-RU" sz="1200" dirty="0"/>
              <a:t> у </a:t>
            </a:r>
            <a:r>
              <a:rPr lang="ru-RU" sz="1200" dirty="0" err="1"/>
              <a:t>всіх</a:t>
            </a:r>
            <a:r>
              <a:rPr lang="ru-RU" sz="1200" dirty="0"/>
              <a:t> областях </a:t>
            </a:r>
            <a:r>
              <a:rPr lang="ru-RU" sz="1200" dirty="0" err="1"/>
              <a:t>філософії</a:t>
            </a:r>
            <a:r>
              <a:rPr lang="ru-RU" sz="1200" dirty="0"/>
              <a:t>» (</a:t>
            </a:r>
            <a:r>
              <a:rPr lang="ru-RU" sz="1200" dirty="0" err="1"/>
              <a:t>Агмад</a:t>
            </a:r>
            <a:r>
              <a:rPr lang="ru-RU" sz="1200" dirty="0"/>
              <a:t> </a:t>
            </a:r>
            <a:r>
              <a:rPr lang="ru-RU" sz="1200" dirty="0" err="1"/>
              <a:t>Табрізі</a:t>
            </a:r>
            <a:r>
              <a:rPr lang="ru-RU" sz="1200" dirty="0"/>
              <a:t>, </a:t>
            </a:r>
            <a:r>
              <a:rPr lang="ru-RU" sz="1200" dirty="0" err="1"/>
              <a:t>письменник</a:t>
            </a:r>
            <a:r>
              <a:rPr lang="ru-RU" sz="1200" dirty="0"/>
              <a:t> </a:t>
            </a:r>
            <a:r>
              <a:rPr lang="en-US" sz="1200" dirty="0"/>
              <a:t>XV </a:t>
            </a:r>
            <a:r>
              <a:rPr lang="ru-RU" sz="1200" dirty="0" err="1"/>
              <a:t>століття</a:t>
            </a:r>
            <a:r>
              <a:rPr lang="ru-RU" sz="1200" dirty="0"/>
              <a:t>), </a:t>
            </a:r>
            <a:r>
              <a:rPr lang="ru-RU" sz="1200" dirty="0" err="1"/>
              <a:t>був</a:t>
            </a:r>
            <a:r>
              <a:rPr lang="ru-RU" sz="1200" dirty="0"/>
              <a:t> «</a:t>
            </a:r>
            <a:r>
              <a:rPr lang="ru-RU" sz="1200" dirty="0" err="1"/>
              <a:t>знавцем</a:t>
            </a:r>
            <a:r>
              <a:rPr lang="ru-RU" sz="1200" dirty="0"/>
              <a:t> </a:t>
            </a:r>
            <a:r>
              <a:rPr lang="ru-RU" sz="1200" dirty="0" err="1"/>
              <a:t>мовознавства</a:t>
            </a:r>
            <a:r>
              <a:rPr lang="ru-RU" sz="1200" dirty="0"/>
              <a:t>, </a:t>
            </a:r>
            <a:r>
              <a:rPr lang="ru-RU" sz="1200" dirty="0" err="1"/>
              <a:t>мусульманського</a:t>
            </a:r>
            <a:r>
              <a:rPr lang="ru-RU" sz="1200" dirty="0"/>
              <a:t> права та </a:t>
            </a:r>
            <a:r>
              <a:rPr lang="ru-RU" sz="1200" dirty="0" err="1"/>
              <a:t>історії</a:t>
            </a:r>
            <a:r>
              <a:rPr lang="ru-RU" sz="1200" dirty="0"/>
              <a:t>», а </a:t>
            </a:r>
            <a:r>
              <a:rPr lang="ru-RU" sz="1200" dirty="0" err="1"/>
              <a:t>також</a:t>
            </a:r>
            <a:r>
              <a:rPr lang="ru-RU" sz="1200" dirty="0"/>
              <a:t> «</a:t>
            </a:r>
            <a:r>
              <a:rPr lang="ru-RU" sz="1200" dirty="0" err="1"/>
              <a:t>послідовником</a:t>
            </a:r>
            <a:r>
              <a:rPr lang="ru-RU" sz="1200" dirty="0"/>
              <a:t> Абу </a:t>
            </a:r>
            <a:r>
              <a:rPr lang="ru-RU" sz="1200" dirty="0" err="1"/>
              <a:t>Алі</a:t>
            </a:r>
            <a:r>
              <a:rPr lang="ru-RU" sz="1200" dirty="0"/>
              <a:t> </a:t>
            </a:r>
            <a:r>
              <a:rPr lang="ru-RU" sz="1200" dirty="0" err="1"/>
              <a:t>Сіна</a:t>
            </a:r>
            <a:r>
              <a:rPr lang="ru-RU" sz="1200" dirty="0"/>
              <a:t> у </a:t>
            </a:r>
            <a:r>
              <a:rPr lang="ru-RU" sz="1200" dirty="0" err="1"/>
              <a:t>різних</a:t>
            </a:r>
            <a:r>
              <a:rPr lang="ru-RU" sz="1200" dirty="0"/>
              <a:t> областях </a:t>
            </a:r>
            <a:r>
              <a:rPr lang="ru-RU" sz="1200" dirty="0" err="1"/>
              <a:t>філософських</a:t>
            </a:r>
            <a:r>
              <a:rPr lang="ru-RU" sz="1200" dirty="0"/>
              <a:t> наук» (Ал-</a:t>
            </a:r>
            <a:r>
              <a:rPr lang="ru-RU" sz="1200" dirty="0" err="1"/>
              <a:t>Бейгакі</a:t>
            </a:r>
            <a:r>
              <a:rPr lang="ru-RU" sz="1200" dirty="0"/>
              <a:t>, </a:t>
            </a:r>
            <a:r>
              <a:rPr lang="ru-RU" sz="1200" dirty="0" err="1"/>
              <a:t>історик</a:t>
            </a:r>
            <a:r>
              <a:rPr lang="ru-RU" sz="1200" dirty="0"/>
              <a:t> </a:t>
            </a:r>
            <a:r>
              <a:rPr lang="en-US" sz="1200" dirty="0"/>
              <a:t>XII </a:t>
            </a:r>
            <a:r>
              <a:rPr lang="ru-RU" sz="1200" dirty="0"/>
              <a:t>ст.). У той час </a:t>
            </a:r>
            <a:r>
              <a:rPr lang="ru-RU" sz="1200" dirty="0" err="1"/>
              <a:t>під</a:t>
            </a:r>
            <a:r>
              <a:rPr lang="ru-RU" sz="1200" dirty="0"/>
              <a:t> </a:t>
            </a:r>
            <a:r>
              <a:rPr lang="ru-RU" sz="1200" dirty="0" err="1"/>
              <a:t>філософськими</a:t>
            </a:r>
            <a:r>
              <a:rPr lang="ru-RU" sz="1200" dirty="0"/>
              <a:t> науками </a:t>
            </a:r>
            <a:r>
              <a:rPr lang="ru-RU" sz="1200" dirty="0" err="1"/>
              <a:t>розуміли</a:t>
            </a:r>
            <a:r>
              <a:rPr lang="ru-RU" sz="1200" dirty="0"/>
              <a:t> </a:t>
            </a:r>
            <a:r>
              <a:rPr lang="ru-RU" sz="1200" dirty="0" err="1"/>
              <a:t>дуже</a:t>
            </a:r>
            <a:r>
              <a:rPr lang="ru-RU" sz="1200" dirty="0"/>
              <a:t> </a:t>
            </a:r>
            <a:r>
              <a:rPr lang="ru-RU" sz="1200" dirty="0" err="1"/>
              <a:t>різноманітні</a:t>
            </a:r>
            <a:r>
              <a:rPr lang="ru-RU" sz="1200" dirty="0"/>
              <a:t> напрямки </a:t>
            </a:r>
            <a:r>
              <a:rPr lang="ru-RU" sz="1200" dirty="0" err="1"/>
              <a:t>знань</a:t>
            </a:r>
            <a:r>
              <a:rPr lang="ru-RU" sz="1200" dirty="0"/>
              <a:t>: </a:t>
            </a:r>
            <a:r>
              <a:rPr lang="ru-RU" sz="1200" dirty="0" err="1"/>
              <a:t>теоретичні</a:t>
            </a:r>
            <a:r>
              <a:rPr lang="ru-RU" sz="1200" dirty="0"/>
              <a:t> — «</a:t>
            </a:r>
            <a:r>
              <a:rPr lang="ru-RU" sz="1200" dirty="0" err="1"/>
              <a:t>вищу</a:t>
            </a:r>
            <a:r>
              <a:rPr lang="ru-RU" sz="1200" dirty="0"/>
              <a:t> науку» (</a:t>
            </a:r>
            <a:r>
              <a:rPr lang="ru-RU" sz="1200" dirty="0" err="1"/>
              <a:t>або</a:t>
            </a:r>
            <a:r>
              <a:rPr lang="ru-RU" sz="1200" dirty="0"/>
              <a:t> «</a:t>
            </a:r>
            <a:r>
              <a:rPr lang="ru-RU" sz="1200" dirty="0" err="1"/>
              <a:t>метафізику</a:t>
            </a:r>
            <a:r>
              <a:rPr lang="ru-RU" sz="1200" dirty="0"/>
              <a:t>», </a:t>
            </a:r>
            <a:r>
              <a:rPr lang="ru-RU" sz="1200" dirty="0" err="1"/>
              <a:t>тобто</a:t>
            </a:r>
            <a:r>
              <a:rPr lang="ru-RU" sz="1200" dirty="0"/>
              <a:t> </a:t>
            </a:r>
            <a:r>
              <a:rPr lang="ru-RU" sz="1200" dirty="0" err="1"/>
              <a:t>філософію</a:t>
            </a:r>
            <a:r>
              <a:rPr lang="ru-RU" sz="1200" dirty="0"/>
              <a:t> в </a:t>
            </a:r>
            <a:r>
              <a:rPr lang="ru-RU" sz="1200" dirty="0" err="1"/>
              <a:t>нинішньому</a:t>
            </a:r>
            <a:r>
              <a:rPr lang="ru-RU" sz="1200" dirty="0"/>
              <a:t> </a:t>
            </a:r>
            <a:r>
              <a:rPr lang="ru-RU" sz="1200" dirty="0" err="1"/>
              <a:t>розумінні</a:t>
            </a:r>
            <a:r>
              <a:rPr lang="ru-RU" sz="1200" dirty="0"/>
              <a:t>), «</a:t>
            </a:r>
            <a:r>
              <a:rPr lang="ru-RU" sz="1200" dirty="0" err="1"/>
              <a:t>середню</a:t>
            </a:r>
            <a:r>
              <a:rPr lang="ru-RU" sz="1200" dirty="0"/>
              <a:t>» — математику та «</a:t>
            </a:r>
            <a:r>
              <a:rPr lang="ru-RU" sz="1200" dirty="0" err="1"/>
              <a:t>нижчу</a:t>
            </a:r>
            <a:r>
              <a:rPr lang="ru-RU" sz="1200" dirty="0"/>
              <a:t>» науку — </a:t>
            </a:r>
            <a:r>
              <a:rPr lang="ru-RU" sz="1200" dirty="0" err="1"/>
              <a:t>фізику</a:t>
            </a:r>
            <a:r>
              <a:rPr lang="ru-RU" sz="1200" dirty="0"/>
              <a:t>, а </a:t>
            </a:r>
            <a:r>
              <a:rPr lang="ru-RU" sz="1200" dirty="0" err="1"/>
              <a:t>також</a:t>
            </a:r>
            <a:r>
              <a:rPr lang="ru-RU" sz="1200" dirty="0"/>
              <a:t> </a:t>
            </a:r>
            <a:r>
              <a:rPr lang="ru-RU" sz="1200" dirty="0" err="1"/>
              <a:t>практичні</a:t>
            </a:r>
            <a:r>
              <a:rPr lang="ru-RU" sz="1200" dirty="0"/>
              <a:t> науки, до </a:t>
            </a:r>
            <a:r>
              <a:rPr lang="ru-RU" sz="1200" dirty="0" err="1"/>
              <a:t>яких</a:t>
            </a:r>
            <a:r>
              <a:rPr lang="ru-RU" sz="1200" dirty="0"/>
              <a:t> належали </a:t>
            </a:r>
            <a:r>
              <a:rPr lang="ru-RU" sz="1200" dirty="0" err="1"/>
              <a:t>політичні</a:t>
            </a:r>
            <a:r>
              <a:rPr lang="ru-RU" sz="1200" dirty="0"/>
              <a:t>, </a:t>
            </a:r>
            <a:r>
              <a:rPr lang="ru-RU" sz="1200" dirty="0" err="1"/>
              <a:t>юридичні</a:t>
            </a:r>
            <a:r>
              <a:rPr lang="ru-RU" sz="1200" dirty="0"/>
              <a:t> </a:t>
            </a:r>
            <a:r>
              <a:rPr lang="ru-RU" sz="1200" dirty="0" err="1"/>
              <a:t>дисципліни</a:t>
            </a:r>
            <a:r>
              <a:rPr lang="ru-RU" sz="1200" dirty="0"/>
              <a:t> та </a:t>
            </a:r>
            <a:r>
              <a:rPr lang="ru-RU" sz="1200" dirty="0" err="1"/>
              <a:t>вчення</a:t>
            </a:r>
            <a:r>
              <a:rPr lang="ru-RU" sz="1200" dirty="0"/>
              <a:t>, </a:t>
            </a:r>
            <a:r>
              <a:rPr lang="ru-RU" sz="1200" dirty="0" err="1"/>
              <a:t>пов'язані</a:t>
            </a:r>
            <a:r>
              <a:rPr lang="ru-RU" sz="1200" dirty="0"/>
              <a:t> з </a:t>
            </a:r>
            <a:r>
              <a:rPr lang="ru-RU" sz="1200" dirty="0" err="1"/>
              <a:t>моральністю</a:t>
            </a:r>
            <a:r>
              <a:rPr lang="ru-RU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144947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Наукова діяльність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379168"/>
          </a:xfrm>
        </p:spPr>
        <p:txBody>
          <a:bodyPr/>
          <a:lstStyle/>
          <a:p>
            <a:r>
              <a:rPr lang="ru-RU" sz="1600" dirty="0" err="1" smtClean="0"/>
              <a:t>Наукова</a:t>
            </a:r>
            <a:r>
              <a:rPr lang="ru-RU" sz="1600" dirty="0" smtClean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Омара Хайяма </a:t>
            </a:r>
            <a:r>
              <a:rPr lang="ru-RU" sz="1600" dirty="0" err="1"/>
              <a:t>протікала</a:t>
            </a:r>
            <a:r>
              <a:rPr lang="ru-RU" sz="1600" dirty="0"/>
              <a:t> при </a:t>
            </a:r>
            <a:r>
              <a:rPr lang="ru-RU" sz="1600" dirty="0" err="1"/>
              <a:t>дворі</a:t>
            </a:r>
            <a:r>
              <a:rPr lang="ru-RU" sz="1600" dirty="0"/>
              <a:t> </a:t>
            </a:r>
            <a:r>
              <a:rPr lang="ru-RU" sz="1600" dirty="0" err="1"/>
              <a:t>караханідського</a:t>
            </a:r>
            <a:r>
              <a:rPr lang="ru-RU" sz="1600" dirty="0"/>
              <a:t> принца </a:t>
            </a:r>
            <a:r>
              <a:rPr lang="ru-RU" sz="1600" dirty="0" err="1"/>
              <a:t>Шамс</a:t>
            </a:r>
            <a:r>
              <a:rPr lang="ru-RU" sz="1600" dirty="0"/>
              <a:t> аль-</a:t>
            </a:r>
            <a:r>
              <a:rPr lang="ru-RU" sz="1600" dirty="0" err="1"/>
              <a:t>Мулука</a:t>
            </a:r>
            <a:r>
              <a:rPr lang="ru-RU" sz="1600" dirty="0"/>
              <a:t> (1068–1079). </a:t>
            </a:r>
            <a:r>
              <a:rPr lang="ru-RU" sz="1600" dirty="0" err="1"/>
              <a:t>Літописці</a:t>
            </a:r>
            <a:r>
              <a:rPr lang="ru-RU" sz="1600" dirty="0"/>
              <a:t> </a:t>
            </a:r>
            <a:r>
              <a:rPr lang="en-US" sz="1600" dirty="0"/>
              <a:t>XI </a:t>
            </a:r>
            <a:r>
              <a:rPr lang="ru-RU" sz="1600" dirty="0" err="1"/>
              <a:t>століття</a:t>
            </a:r>
            <a:r>
              <a:rPr lang="ru-RU" sz="1600" dirty="0"/>
              <a:t> </a:t>
            </a:r>
            <a:r>
              <a:rPr lang="ru-RU" sz="1600" dirty="0" err="1"/>
              <a:t>зазначають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бухарський</a:t>
            </a:r>
            <a:r>
              <a:rPr lang="ru-RU" sz="1600" dirty="0"/>
              <a:t> правитель оточив Омара Хайяма </a:t>
            </a:r>
            <a:r>
              <a:rPr lang="ru-RU" sz="1600" dirty="0" err="1"/>
              <a:t>пошаною</a:t>
            </a:r>
            <a:r>
              <a:rPr lang="ru-RU" sz="1600" dirty="0"/>
              <a:t> і </a:t>
            </a:r>
            <a:r>
              <a:rPr lang="ru-RU" sz="1600" dirty="0" err="1"/>
              <a:t>запрошував</a:t>
            </a:r>
            <a:r>
              <a:rPr lang="ru-RU" sz="1600" dirty="0"/>
              <a:t> «</a:t>
            </a:r>
            <a:r>
              <a:rPr lang="ru-RU" sz="1600" dirty="0" err="1"/>
              <a:t>сісти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поруч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собою на трон».</a:t>
            </a:r>
          </a:p>
          <a:p>
            <a:endParaRPr lang="ru-RU" sz="1600" dirty="0"/>
          </a:p>
          <a:p>
            <a:r>
              <a:rPr lang="ru-RU" sz="1600" dirty="0"/>
              <a:t>У 1074 </a:t>
            </a:r>
            <a:r>
              <a:rPr lang="ru-RU" sz="1600" dirty="0" err="1"/>
              <a:t>році</a:t>
            </a:r>
            <a:r>
              <a:rPr lang="ru-RU" sz="1600" dirty="0"/>
              <a:t> Омара Хайяма запросили до двору </a:t>
            </a:r>
            <a:r>
              <a:rPr lang="ru-RU" sz="1600" dirty="0" err="1"/>
              <a:t>могутнього</a:t>
            </a:r>
            <a:r>
              <a:rPr lang="ru-RU" sz="1600" dirty="0"/>
              <a:t> султана </a:t>
            </a:r>
            <a:r>
              <a:rPr lang="ru-RU" sz="1600" dirty="0" err="1"/>
              <a:t>Малік</a:t>
            </a:r>
            <a:r>
              <a:rPr lang="ru-RU" sz="1600" dirty="0"/>
              <a:t>-шаха (1072–1092), у </a:t>
            </a:r>
            <a:r>
              <a:rPr lang="ru-RU" sz="1600" dirty="0" err="1"/>
              <a:t>місто</a:t>
            </a:r>
            <a:r>
              <a:rPr lang="ru-RU" sz="1600" dirty="0"/>
              <a:t> </a:t>
            </a:r>
            <a:r>
              <a:rPr lang="ru-RU" sz="1600" dirty="0" err="1"/>
              <a:t>Ісфаган</a:t>
            </a:r>
            <a:r>
              <a:rPr lang="ru-RU" sz="1600" dirty="0"/>
              <a:t>. Того року </a:t>
            </a:r>
            <a:r>
              <a:rPr lang="ru-RU" sz="1600" dirty="0" err="1"/>
              <a:t>почався</a:t>
            </a:r>
            <a:r>
              <a:rPr lang="ru-RU" sz="1600" dirty="0"/>
              <a:t> 20-літній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особливо </a:t>
            </a:r>
            <a:r>
              <a:rPr lang="ru-RU" sz="1600" dirty="0" err="1"/>
              <a:t>плідної</a:t>
            </a:r>
            <a:r>
              <a:rPr lang="ru-RU" sz="1600" dirty="0"/>
              <a:t> </a:t>
            </a:r>
            <a:r>
              <a:rPr lang="ru-RU" sz="1600" dirty="0" err="1"/>
              <a:t>наукової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, </a:t>
            </a:r>
            <a:r>
              <a:rPr lang="ru-RU" sz="1600" dirty="0" err="1"/>
              <a:t>блискучої</a:t>
            </a:r>
            <a:r>
              <a:rPr lang="ru-RU" sz="1600" dirty="0"/>
              <a:t> за </a:t>
            </a:r>
            <a:r>
              <a:rPr lang="ru-RU" sz="1600" dirty="0" err="1"/>
              <a:t>досягнутими</a:t>
            </a:r>
            <a:r>
              <a:rPr lang="ru-RU" sz="1600" dirty="0"/>
              <a:t> результатами. </a:t>
            </a:r>
            <a:r>
              <a:rPr lang="ru-RU" sz="1600" dirty="0" err="1"/>
              <a:t>Місто</a:t>
            </a:r>
            <a:r>
              <a:rPr lang="ru-RU" sz="1600" dirty="0"/>
              <a:t> </a:t>
            </a:r>
            <a:r>
              <a:rPr lang="ru-RU" sz="1600" dirty="0" err="1"/>
              <a:t>Ісфаган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у </a:t>
            </a:r>
            <a:r>
              <a:rPr lang="ru-RU" sz="1600" dirty="0" err="1"/>
              <a:t>цей</a:t>
            </a:r>
            <a:r>
              <a:rPr lang="ru-RU" sz="1600" dirty="0"/>
              <a:t> час столицею </a:t>
            </a:r>
            <a:r>
              <a:rPr lang="ru-RU" sz="1600" dirty="0" err="1"/>
              <a:t>могутньої</a:t>
            </a:r>
            <a:r>
              <a:rPr lang="ru-RU" sz="1600" dirty="0"/>
              <a:t> </a:t>
            </a:r>
            <a:r>
              <a:rPr lang="ru-RU" sz="1600" dirty="0" err="1"/>
              <a:t>централізованої</a:t>
            </a:r>
            <a:r>
              <a:rPr lang="ru-RU" sz="1600" dirty="0"/>
              <a:t> </a:t>
            </a:r>
            <a:r>
              <a:rPr lang="ru-RU" sz="1600" dirty="0" err="1"/>
              <a:t>сельджукської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простягалася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Середземного</a:t>
            </a:r>
            <a:r>
              <a:rPr lang="ru-RU" sz="1600" dirty="0"/>
              <a:t> моря на </a:t>
            </a:r>
            <a:r>
              <a:rPr lang="ru-RU" sz="1600" dirty="0" err="1"/>
              <a:t>заході</a:t>
            </a:r>
            <a:r>
              <a:rPr lang="ru-RU" sz="1600" dirty="0"/>
              <a:t> до </a:t>
            </a:r>
            <a:r>
              <a:rPr lang="ru-RU" sz="1600" dirty="0" err="1"/>
              <a:t>кордонів</a:t>
            </a:r>
            <a:r>
              <a:rPr lang="ru-RU" sz="1600" dirty="0"/>
              <a:t> Китаю на </a:t>
            </a:r>
            <a:r>
              <a:rPr lang="ru-RU" sz="1600" dirty="0" err="1"/>
              <a:t>сході</a:t>
            </a:r>
            <a:r>
              <a:rPr lang="ru-RU" sz="1600" dirty="0"/>
              <a:t>, </a:t>
            </a:r>
            <a:r>
              <a:rPr lang="ru-RU" sz="1600" dirty="0" err="1"/>
              <a:t>від</a:t>
            </a:r>
            <a:r>
              <a:rPr lang="ru-RU" sz="1600" dirty="0"/>
              <a:t> Головного </a:t>
            </a:r>
            <a:r>
              <a:rPr lang="ru-RU" sz="1600" dirty="0" err="1"/>
              <a:t>Кавказького</a:t>
            </a:r>
            <a:r>
              <a:rPr lang="ru-RU" sz="1600" dirty="0"/>
              <a:t> Хребта на </a:t>
            </a:r>
            <a:r>
              <a:rPr lang="ru-RU" sz="1600" dirty="0" err="1"/>
              <a:t>півночі</a:t>
            </a:r>
            <a:r>
              <a:rPr lang="ru-RU" sz="1600" dirty="0"/>
              <a:t> до </a:t>
            </a:r>
            <a:r>
              <a:rPr lang="ru-RU" sz="1600" dirty="0" err="1"/>
              <a:t>Перської</a:t>
            </a:r>
            <a:r>
              <a:rPr lang="ru-RU" sz="1600" dirty="0"/>
              <a:t> затоки на </a:t>
            </a:r>
            <a:r>
              <a:rPr lang="ru-RU" sz="1600" dirty="0" err="1"/>
              <a:t>півдні</a:t>
            </a:r>
            <a:r>
              <a:rPr lang="ru-RU" sz="1600" dirty="0"/>
              <a:t>. Омар Хайям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запрошений</a:t>
            </a:r>
            <a:r>
              <a:rPr lang="ru-RU" sz="1600" dirty="0"/>
              <a:t> султаном </a:t>
            </a:r>
            <a:r>
              <a:rPr lang="ru-RU" sz="1600" dirty="0" err="1"/>
              <a:t>Малік</a:t>
            </a:r>
            <a:r>
              <a:rPr lang="ru-RU" sz="1600" dirty="0"/>
              <a:t>-шахом  на </a:t>
            </a:r>
            <a:r>
              <a:rPr lang="ru-RU" sz="1600" dirty="0" err="1"/>
              <a:t>настійну</a:t>
            </a:r>
            <a:r>
              <a:rPr lang="ru-RU" sz="1600" dirty="0"/>
              <a:t> </a:t>
            </a:r>
            <a:r>
              <a:rPr lang="ru-RU" sz="1600" dirty="0" err="1"/>
              <a:t>вимогу</a:t>
            </a:r>
            <a:r>
              <a:rPr lang="ru-RU" sz="1600" dirty="0"/>
              <a:t> </a:t>
            </a:r>
            <a:r>
              <a:rPr lang="ru-RU" sz="1600" dirty="0" err="1"/>
              <a:t>Нізам</a:t>
            </a:r>
            <a:r>
              <a:rPr lang="ru-RU" sz="1600" dirty="0"/>
              <a:t> аль-Мулька (</a:t>
            </a:r>
            <a:r>
              <a:rPr lang="ru-RU" sz="1600" dirty="0" err="1"/>
              <a:t>візиря</a:t>
            </a:r>
            <a:r>
              <a:rPr lang="ru-RU" sz="1600" dirty="0"/>
              <a:t> </a:t>
            </a:r>
            <a:r>
              <a:rPr lang="ru-RU" sz="1600" dirty="0" err="1"/>
              <a:t>Малік</a:t>
            </a:r>
            <a:r>
              <a:rPr lang="ru-RU" sz="1600" dirty="0"/>
              <a:t>-шаха) </a:t>
            </a:r>
            <a:r>
              <a:rPr lang="ru-RU" sz="1600" dirty="0" err="1"/>
              <a:t>аби</a:t>
            </a:r>
            <a:r>
              <a:rPr lang="ru-RU" sz="1600" dirty="0"/>
              <a:t> </a:t>
            </a:r>
            <a:r>
              <a:rPr lang="ru-RU" sz="1600" dirty="0" err="1"/>
              <a:t>очолити</a:t>
            </a:r>
            <a:r>
              <a:rPr lang="ru-RU" sz="1600" dirty="0"/>
              <a:t> </a:t>
            </a:r>
            <a:r>
              <a:rPr lang="ru-RU" sz="1600" dirty="0" err="1"/>
              <a:t>палацову</a:t>
            </a:r>
            <a:r>
              <a:rPr lang="ru-RU" sz="1600" dirty="0"/>
              <a:t> </a:t>
            </a:r>
            <a:r>
              <a:rPr lang="ru-RU" sz="1600" dirty="0" err="1"/>
              <a:t>обсерваторію</a:t>
            </a:r>
            <a:r>
              <a:rPr lang="ru-RU" sz="1600" dirty="0"/>
              <a:t>. Тут </a:t>
            </a:r>
            <a:r>
              <a:rPr lang="ru-RU" sz="1600" dirty="0" err="1"/>
              <a:t>працювали</a:t>
            </a:r>
            <a:r>
              <a:rPr lang="ru-RU" sz="1600" dirty="0"/>
              <a:t> «</a:t>
            </a:r>
            <a:r>
              <a:rPr lang="ru-RU" sz="1600" dirty="0" err="1"/>
              <a:t>кращі</a:t>
            </a:r>
            <a:r>
              <a:rPr lang="ru-RU" sz="1600" dirty="0"/>
              <a:t> </a:t>
            </a:r>
            <a:r>
              <a:rPr lang="ru-RU" sz="1600" dirty="0" err="1"/>
              <a:t>астрономи</a:t>
            </a:r>
            <a:r>
              <a:rPr lang="ru-RU" sz="1600" dirty="0"/>
              <a:t> </a:t>
            </a:r>
            <a:r>
              <a:rPr lang="ru-RU" sz="1600" dirty="0" err="1"/>
              <a:t>століття</a:t>
            </a:r>
            <a:r>
              <a:rPr lang="ru-RU" sz="1600" dirty="0"/>
              <a:t>» (записи </a:t>
            </a:r>
            <a:r>
              <a:rPr lang="ru-RU" sz="1600" dirty="0" err="1"/>
              <a:t>тогочасних</a:t>
            </a:r>
            <a:r>
              <a:rPr lang="ru-RU" sz="1600" dirty="0"/>
              <a:t> </a:t>
            </a:r>
            <a:r>
              <a:rPr lang="ru-RU" sz="1600" dirty="0" err="1"/>
              <a:t>джерел</a:t>
            </a:r>
            <a:r>
              <a:rPr lang="ru-RU" sz="1600" dirty="0"/>
              <a:t>), </a:t>
            </a:r>
            <a:r>
              <a:rPr lang="ru-RU" sz="1600" dirty="0" err="1"/>
              <a:t>яким</a:t>
            </a:r>
            <a:r>
              <a:rPr lang="ru-RU" sz="1600" dirty="0"/>
              <a:t> </a:t>
            </a:r>
            <a:r>
              <a:rPr lang="ru-RU" sz="1600" dirty="0" err="1"/>
              <a:t>надали</a:t>
            </a:r>
            <a:r>
              <a:rPr lang="ru-RU" sz="1600" dirty="0"/>
              <a:t> </a:t>
            </a:r>
            <a:r>
              <a:rPr lang="ru-RU" sz="1600" dirty="0" err="1"/>
              <a:t>великі</a:t>
            </a:r>
            <a:r>
              <a:rPr lang="ru-RU" sz="1600" dirty="0"/>
              <a:t> </a:t>
            </a:r>
            <a:r>
              <a:rPr lang="ru-RU" sz="1600" dirty="0" err="1"/>
              <a:t>кошти</a:t>
            </a:r>
            <a:r>
              <a:rPr lang="ru-RU" sz="1600" dirty="0"/>
              <a:t> для </a:t>
            </a:r>
            <a:r>
              <a:rPr lang="ru-RU" sz="1600" dirty="0" err="1"/>
              <a:t>придбання</a:t>
            </a:r>
            <a:r>
              <a:rPr lang="ru-RU" sz="1600" dirty="0"/>
              <a:t> </a:t>
            </a:r>
            <a:r>
              <a:rPr lang="ru-RU" sz="1600" dirty="0" err="1"/>
              <a:t>відповідного</a:t>
            </a:r>
            <a:r>
              <a:rPr lang="ru-RU" sz="1600" dirty="0"/>
              <a:t> </a:t>
            </a:r>
            <a:r>
              <a:rPr lang="ru-RU" sz="1600" dirty="0" err="1"/>
              <a:t>устаткування</a:t>
            </a:r>
            <a:r>
              <a:rPr lang="ru-RU" sz="1600" dirty="0"/>
              <a:t>. Султан наказав Омару Хайяму </a:t>
            </a:r>
            <a:r>
              <a:rPr lang="ru-RU" sz="1600" dirty="0" err="1"/>
              <a:t>розробити</a:t>
            </a:r>
            <a:r>
              <a:rPr lang="ru-RU" sz="1600" dirty="0"/>
              <a:t> </a:t>
            </a:r>
            <a:r>
              <a:rPr lang="ru-RU" sz="1600" dirty="0" err="1"/>
              <a:t>новий</a:t>
            </a:r>
            <a:r>
              <a:rPr lang="ru-RU" sz="1600" dirty="0"/>
              <a:t> </a:t>
            </a:r>
            <a:r>
              <a:rPr lang="ru-RU" sz="1600" dirty="0" err="1"/>
              <a:t>календар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20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Календарна реформа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307160"/>
          </a:xfrm>
        </p:spPr>
        <p:txBody>
          <a:bodyPr/>
          <a:lstStyle/>
          <a:p>
            <a:r>
              <a:rPr lang="ru-RU" sz="1200" dirty="0"/>
              <a:t>В </a:t>
            </a:r>
            <a:r>
              <a:rPr lang="ru-RU" sz="1200" dirty="0" err="1"/>
              <a:t>Сельджуцькій</a:t>
            </a:r>
            <a:r>
              <a:rPr lang="ru-RU" sz="1200" dirty="0"/>
              <a:t> </a:t>
            </a:r>
            <a:r>
              <a:rPr lang="ru-RU" sz="1200" dirty="0" err="1"/>
              <a:t>імперії</a:t>
            </a:r>
            <a:r>
              <a:rPr lang="ru-RU" sz="1200" dirty="0"/>
              <a:t> </a:t>
            </a:r>
            <a:r>
              <a:rPr lang="ru-RU" sz="1200" dirty="0" err="1"/>
              <a:t>існувало</a:t>
            </a:r>
            <a:r>
              <a:rPr lang="ru-RU" sz="1200" dirty="0"/>
              <a:t> </a:t>
            </a:r>
            <a:r>
              <a:rPr lang="ru-RU" sz="1200" dirty="0" err="1"/>
              <a:t>одночасно</a:t>
            </a:r>
            <a:r>
              <a:rPr lang="ru-RU" sz="1200" dirty="0"/>
              <a:t> </a:t>
            </a:r>
            <a:r>
              <a:rPr lang="ru-RU" sz="1200" dirty="0" err="1"/>
              <a:t>дві</a:t>
            </a:r>
            <a:r>
              <a:rPr lang="ru-RU" sz="1200" dirty="0"/>
              <a:t> </a:t>
            </a:r>
            <a:r>
              <a:rPr lang="ru-RU" sz="1200" dirty="0" err="1"/>
              <a:t>календарні</a:t>
            </a:r>
            <a:r>
              <a:rPr lang="ru-RU" sz="1200" dirty="0"/>
              <a:t> </a:t>
            </a:r>
            <a:r>
              <a:rPr lang="ru-RU" sz="1200" dirty="0" err="1"/>
              <a:t>системи</a:t>
            </a:r>
            <a:r>
              <a:rPr lang="ru-RU" sz="1200" dirty="0"/>
              <a:t>: </a:t>
            </a:r>
            <a:r>
              <a:rPr lang="ru-RU" sz="1200" dirty="0" err="1"/>
              <a:t>сонячний</a:t>
            </a:r>
            <a:r>
              <a:rPr lang="ru-RU" sz="1200" dirty="0"/>
              <a:t> </a:t>
            </a:r>
            <a:r>
              <a:rPr lang="ru-RU" sz="1200" dirty="0" err="1"/>
              <a:t>домусульманский</a:t>
            </a:r>
            <a:r>
              <a:rPr lang="ru-RU" sz="1200" dirty="0"/>
              <a:t> </a:t>
            </a:r>
            <a:r>
              <a:rPr lang="ru-RU" sz="1200" dirty="0" err="1"/>
              <a:t>зороастрийський</a:t>
            </a:r>
            <a:r>
              <a:rPr lang="ru-RU" sz="1200" dirty="0"/>
              <a:t> </a:t>
            </a:r>
            <a:r>
              <a:rPr lang="ru-RU" sz="1200" dirty="0" err="1"/>
              <a:t>календар</a:t>
            </a:r>
            <a:r>
              <a:rPr lang="ru-RU" sz="1200" dirty="0"/>
              <a:t> і </a:t>
            </a:r>
            <a:r>
              <a:rPr lang="ru-RU" sz="1200" dirty="0" err="1"/>
              <a:t>місячний</a:t>
            </a:r>
            <a:r>
              <a:rPr lang="ru-RU" sz="1200" dirty="0"/>
              <a:t>, привнесений арабами разом з </a:t>
            </a:r>
            <a:r>
              <a:rPr lang="ru-RU" sz="1200" dirty="0" err="1"/>
              <a:t>ісламізаціею</a:t>
            </a:r>
            <a:r>
              <a:rPr lang="ru-RU" sz="1200" dirty="0"/>
              <a:t> </a:t>
            </a:r>
            <a:r>
              <a:rPr lang="ru-RU" sz="1200" dirty="0" err="1"/>
              <a:t>населення</a:t>
            </a:r>
            <a:r>
              <a:rPr lang="ru-RU" sz="1200" dirty="0"/>
              <a:t>. </a:t>
            </a:r>
            <a:r>
              <a:rPr lang="ru-RU" sz="1200" dirty="0" err="1"/>
              <a:t>Обидві</a:t>
            </a:r>
            <a:r>
              <a:rPr lang="ru-RU" sz="1200" dirty="0"/>
              <a:t> </a:t>
            </a:r>
            <a:r>
              <a:rPr lang="ru-RU" sz="1200" dirty="0" err="1"/>
              <a:t>календарні</a:t>
            </a:r>
            <a:r>
              <a:rPr lang="ru-RU" sz="1200" dirty="0"/>
              <a:t> </a:t>
            </a:r>
            <a:r>
              <a:rPr lang="ru-RU" sz="1200" dirty="0" err="1"/>
              <a:t>системи</a:t>
            </a:r>
            <a:r>
              <a:rPr lang="ru-RU" sz="1200" dirty="0"/>
              <a:t> </a:t>
            </a:r>
            <a:r>
              <a:rPr lang="ru-RU" sz="1200" dirty="0" err="1"/>
              <a:t>були</a:t>
            </a:r>
            <a:r>
              <a:rPr lang="ru-RU" sz="1200" dirty="0"/>
              <a:t> </a:t>
            </a:r>
            <a:r>
              <a:rPr lang="ru-RU" sz="1200" dirty="0" err="1"/>
              <a:t>недосконалими</a:t>
            </a:r>
            <a:r>
              <a:rPr lang="ru-RU" sz="1200" dirty="0"/>
              <a:t>. </a:t>
            </a:r>
            <a:r>
              <a:rPr lang="ru-RU" sz="1200" dirty="0" err="1"/>
              <a:t>Сонячний</a:t>
            </a:r>
            <a:r>
              <a:rPr lang="ru-RU" sz="1200" dirty="0"/>
              <a:t> </a:t>
            </a:r>
            <a:r>
              <a:rPr lang="ru-RU" sz="1200" dirty="0" err="1"/>
              <a:t>зороастрійський</a:t>
            </a:r>
            <a:r>
              <a:rPr lang="ru-RU" sz="1200" dirty="0"/>
              <a:t> </a:t>
            </a:r>
            <a:r>
              <a:rPr lang="ru-RU" sz="1200" dirty="0" err="1"/>
              <a:t>рік</a:t>
            </a:r>
            <a:r>
              <a:rPr lang="ru-RU" sz="1200" dirty="0"/>
              <a:t> </a:t>
            </a:r>
            <a:r>
              <a:rPr lang="ru-RU" sz="1200" dirty="0" err="1"/>
              <a:t>нараховував</a:t>
            </a:r>
            <a:r>
              <a:rPr lang="ru-RU" sz="1200" dirty="0"/>
              <a:t> 365 </a:t>
            </a:r>
            <a:r>
              <a:rPr lang="ru-RU" sz="1200" dirty="0" err="1"/>
              <a:t>днів</a:t>
            </a:r>
            <a:r>
              <a:rPr lang="ru-RU" sz="1200" dirty="0"/>
              <a:t>; </a:t>
            </a:r>
            <a:r>
              <a:rPr lang="ru-RU" sz="1200" dirty="0" err="1"/>
              <a:t>виправлення</a:t>
            </a:r>
            <a:r>
              <a:rPr lang="ru-RU" sz="1200" dirty="0"/>
              <a:t> на </a:t>
            </a:r>
            <a:r>
              <a:rPr lang="ru-RU" sz="1200" dirty="0" err="1"/>
              <a:t>дробові</a:t>
            </a:r>
            <a:r>
              <a:rPr lang="ru-RU" sz="1200" dirty="0"/>
              <a:t> </a:t>
            </a:r>
            <a:r>
              <a:rPr lang="ru-RU" sz="1200" dirty="0" err="1"/>
              <a:t>частини</a:t>
            </a:r>
            <a:r>
              <a:rPr lang="ru-RU" sz="1200" dirty="0"/>
              <a:t> </a:t>
            </a:r>
            <a:r>
              <a:rPr lang="ru-RU" sz="1200" dirty="0" err="1"/>
              <a:t>доби</a:t>
            </a:r>
            <a:r>
              <a:rPr lang="ru-RU" sz="1200" dirty="0"/>
              <a:t> </a:t>
            </a:r>
            <a:r>
              <a:rPr lang="ru-RU" sz="1200" dirty="0" err="1"/>
              <a:t>коректувалися</a:t>
            </a:r>
            <a:r>
              <a:rPr lang="ru-RU" sz="1200" dirty="0"/>
              <a:t> </a:t>
            </a:r>
            <a:r>
              <a:rPr lang="ru-RU" sz="1200" dirty="0" err="1"/>
              <a:t>тільки</a:t>
            </a:r>
            <a:r>
              <a:rPr lang="ru-RU" sz="1200" dirty="0"/>
              <a:t> один раз у 120 </a:t>
            </a:r>
            <a:r>
              <a:rPr lang="ru-RU" sz="1200" dirty="0" err="1"/>
              <a:t>років</a:t>
            </a:r>
            <a:r>
              <a:rPr lang="ru-RU" sz="1200" dirty="0"/>
              <a:t>, коли </a:t>
            </a:r>
            <a:r>
              <a:rPr lang="ru-RU" sz="1200" dirty="0" err="1"/>
              <a:t>помилка</a:t>
            </a:r>
            <a:r>
              <a:rPr lang="ru-RU" sz="1200" dirty="0"/>
              <a:t> </a:t>
            </a:r>
            <a:r>
              <a:rPr lang="ru-RU" sz="1200" dirty="0" err="1"/>
              <a:t>виростала</a:t>
            </a:r>
            <a:r>
              <a:rPr lang="ru-RU" sz="1200" dirty="0"/>
              <a:t> </a:t>
            </a:r>
            <a:r>
              <a:rPr lang="ru-RU" sz="1200" dirty="0" err="1"/>
              <a:t>вже</a:t>
            </a:r>
            <a:r>
              <a:rPr lang="ru-RU" sz="1200" dirty="0"/>
              <a:t> в </a:t>
            </a:r>
            <a:r>
              <a:rPr lang="ru-RU" sz="1200" dirty="0" err="1"/>
              <a:t>цілий</a:t>
            </a:r>
            <a:r>
              <a:rPr lang="ru-RU" sz="1200" dirty="0"/>
              <a:t> </a:t>
            </a:r>
            <a:r>
              <a:rPr lang="ru-RU" sz="1200" dirty="0" err="1"/>
              <a:t>місяць</a:t>
            </a:r>
            <a:r>
              <a:rPr lang="ru-RU" sz="1200" dirty="0"/>
              <a:t>. </a:t>
            </a:r>
            <a:r>
              <a:rPr lang="ru-RU" sz="1200" dirty="0" err="1"/>
              <a:t>Місячний</a:t>
            </a:r>
            <a:r>
              <a:rPr lang="ru-RU" sz="1200" dirty="0"/>
              <a:t> же </a:t>
            </a:r>
            <a:r>
              <a:rPr lang="ru-RU" sz="1200" dirty="0" err="1"/>
              <a:t>мусульманський</a:t>
            </a:r>
            <a:r>
              <a:rPr lang="ru-RU" sz="1200" dirty="0"/>
              <a:t> </a:t>
            </a:r>
            <a:r>
              <a:rPr lang="ru-RU" sz="1200" dirty="0" err="1"/>
              <a:t>рік</a:t>
            </a:r>
            <a:r>
              <a:rPr lang="ru-RU" sz="1200" dirty="0"/>
              <a:t> у 355 </a:t>
            </a:r>
            <a:r>
              <a:rPr lang="ru-RU" sz="1200" dirty="0" err="1"/>
              <a:t>днів</a:t>
            </a:r>
            <a:r>
              <a:rPr lang="ru-RU" sz="1200" dirty="0"/>
              <a:t> </a:t>
            </a:r>
            <a:r>
              <a:rPr lang="ru-RU" sz="1200" dirty="0" err="1"/>
              <a:t>був</a:t>
            </a:r>
            <a:r>
              <a:rPr lang="ru-RU" sz="1200" dirty="0"/>
              <a:t> </a:t>
            </a:r>
            <a:r>
              <a:rPr lang="ru-RU" sz="1200" dirty="0" err="1"/>
              <a:t>зовсім</a:t>
            </a:r>
            <a:r>
              <a:rPr lang="ru-RU" sz="1200" dirty="0"/>
              <a:t> </a:t>
            </a:r>
            <a:r>
              <a:rPr lang="ru-RU" sz="1200" dirty="0" err="1"/>
              <a:t>непридатний</a:t>
            </a:r>
            <a:r>
              <a:rPr lang="ru-RU" sz="1200" dirty="0"/>
              <a:t> у </a:t>
            </a:r>
            <a:r>
              <a:rPr lang="ru-RU" sz="1200" dirty="0" err="1"/>
              <a:t>практиці</a:t>
            </a:r>
            <a:r>
              <a:rPr lang="ru-RU" sz="1200" dirty="0"/>
              <a:t> </a:t>
            </a:r>
            <a:r>
              <a:rPr lang="ru-RU" sz="1200" dirty="0" err="1"/>
              <a:t>сільськогосподарських</a:t>
            </a:r>
            <a:r>
              <a:rPr lang="ru-RU" sz="1200" dirty="0"/>
              <a:t> </a:t>
            </a:r>
            <a:r>
              <a:rPr lang="ru-RU" sz="1200" dirty="0" err="1"/>
              <a:t>робіт</a:t>
            </a:r>
            <a:r>
              <a:rPr lang="ru-RU" sz="1200" dirty="0"/>
              <a:t>.</a:t>
            </a:r>
          </a:p>
          <a:p>
            <a:endParaRPr lang="ru-RU" sz="1200" dirty="0"/>
          </a:p>
          <a:p>
            <a:r>
              <a:rPr lang="ru-RU" sz="1200" dirty="0" err="1"/>
              <a:t>Протягом</a:t>
            </a:r>
            <a:r>
              <a:rPr lang="ru-RU" sz="1200" dirty="0"/>
              <a:t> 5 </a:t>
            </a:r>
            <a:r>
              <a:rPr lang="ru-RU" sz="1200" dirty="0" err="1"/>
              <a:t>років</a:t>
            </a:r>
            <a:r>
              <a:rPr lang="ru-RU" sz="1200" dirty="0"/>
              <a:t> Омар Хайям разом </a:t>
            </a:r>
            <a:r>
              <a:rPr lang="ru-RU" sz="1200" dirty="0" err="1"/>
              <a:t>із</a:t>
            </a:r>
            <a:r>
              <a:rPr lang="ru-RU" sz="1200" dirty="0"/>
              <a:t> </a:t>
            </a:r>
            <a:r>
              <a:rPr lang="ru-RU" sz="1200" dirty="0" err="1"/>
              <a:t>групою</a:t>
            </a:r>
            <a:r>
              <a:rPr lang="ru-RU" sz="1200" dirty="0"/>
              <a:t> </a:t>
            </a:r>
            <a:r>
              <a:rPr lang="ru-RU" sz="1200" dirty="0" err="1"/>
              <a:t>астрономів</a:t>
            </a:r>
            <a:r>
              <a:rPr lang="ru-RU" sz="1200" dirty="0"/>
              <a:t> вели </a:t>
            </a:r>
            <a:r>
              <a:rPr lang="ru-RU" sz="1200" dirty="0" err="1"/>
              <a:t>наукові</a:t>
            </a:r>
            <a:r>
              <a:rPr lang="ru-RU" sz="1200" dirty="0"/>
              <a:t> </a:t>
            </a:r>
            <a:r>
              <a:rPr lang="ru-RU" sz="1200" dirty="0" err="1"/>
              <a:t>спостереження</a:t>
            </a:r>
            <a:r>
              <a:rPr lang="ru-RU" sz="1200" dirty="0"/>
              <a:t> в </a:t>
            </a:r>
            <a:r>
              <a:rPr lang="ru-RU" sz="1200" dirty="0" err="1"/>
              <a:t>обсерваторії</a:t>
            </a:r>
            <a:r>
              <a:rPr lang="ru-RU" sz="1200" dirty="0"/>
              <a:t>, і до </a:t>
            </a:r>
            <a:r>
              <a:rPr lang="ru-RU" sz="1200" dirty="0" err="1"/>
              <a:t>березня</a:t>
            </a:r>
            <a:r>
              <a:rPr lang="ru-RU" sz="1200" dirty="0"/>
              <a:t> 1079 року вони </a:t>
            </a:r>
            <a:r>
              <a:rPr lang="ru-RU" sz="1200" dirty="0" err="1"/>
              <a:t>розробили</a:t>
            </a:r>
            <a:r>
              <a:rPr lang="ru-RU" sz="1200" dirty="0"/>
              <a:t> </a:t>
            </a:r>
            <a:r>
              <a:rPr lang="ru-RU" sz="1200" dirty="0" err="1"/>
              <a:t>новий</a:t>
            </a:r>
            <a:r>
              <a:rPr lang="ru-RU" sz="1200" dirty="0"/>
              <a:t> </a:t>
            </a:r>
            <a:r>
              <a:rPr lang="ru-RU" sz="1200" dirty="0" err="1"/>
              <a:t>календар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відрізнявся</a:t>
            </a:r>
            <a:r>
              <a:rPr lang="ru-RU" sz="1200" dirty="0"/>
              <a:t> </a:t>
            </a:r>
            <a:r>
              <a:rPr lang="ru-RU" sz="1200" dirty="0" err="1"/>
              <a:t>високим</a:t>
            </a:r>
            <a:r>
              <a:rPr lang="ru-RU" sz="1200" dirty="0"/>
              <a:t> </a:t>
            </a:r>
            <a:r>
              <a:rPr lang="ru-RU" sz="1200" dirty="0" err="1"/>
              <a:t>ступенем</a:t>
            </a:r>
            <a:r>
              <a:rPr lang="ru-RU" sz="1200" dirty="0"/>
              <a:t> </a:t>
            </a:r>
            <a:r>
              <a:rPr lang="ru-RU" sz="1200" dirty="0" err="1"/>
              <a:t>точності</a:t>
            </a:r>
            <a:r>
              <a:rPr lang="ru-RU" sz="1200" dirty="0"/>
              <a:t>. </a:t>
            </a:r>
            <a:r>
              <a:rPr lang="ru-RU" sz="1200" dirty="0" err="1"/>
              <a:t>Цей</a:t>
            </a:r>
            <a:r>
              <a:rPr lang="ru-RU" sz="1200" dirty="0"/>
              <a:t> </a:t>
            </a:r>
            <a:r>
              <a:rPr lang="ru-RU" sz="1200" dirty="0" err="1"/>
              <a:t>календар</a:t>
            </a:r>
            <a:r>
              <a:rPr lang="ru-RU" sz="1200" dirty="0"/>
              <a:t>, названий на честь </a:t>
            </a:r>
            <a:r>
              <a:rPr lang="ru-RU" sz="1200" dirty="0" err="1"/>
              <a:t>імені</a:t>
            </a:r>
            <a:r>
              <a:rPr lang="ru-RU" sz="1200" dirty="0"/>
              <a:t> султана,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замовив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, «</a:t>
            </a:r>
            <a:r>
              <a:rPr lang="ru-RU" sz="1200" dirty="0" err="1"/>
              <a:t>Малікшаховим</a:t>
            </a:r>
            <a:r>
              <a:rPr lang="ru-RU" sz="1200" dirty="0"/>
              <a:t> </a:t>
            </a:r>
            <a:r>
              <a:rPr lang="ru-RU" sz="1200" dirty="0" err="1"/>
              <a:t>літочисленням</a:t>
            </a:r>
            <a:r>
              <a:rPr lang="ru-RU" sz="1200" dirty="0"/>
              <a:t>», </a:t>
            </a:r>
            <a:r>
              <a:rPr lang="ru-RU" sz="1200" dirty="0" err="1"/>
              <a:t>мав</a:t>
            </a:r>
            <a:r>
              <a:rPr lang="ru-RU" sz="1200" dirty="0"/>
              <a:t> у </a:t>
            </a:r>
            <a:r>
              <a:rPr lang="ru-RU" sz="1200" dirty="0" err="1"/>
              <a:t>своїй</a:t>
            </a:r>
            <a:r>
              <a:rPr lang="ru-RU" sz="1200" dirty="0"/>
              <a:t> </a:t>
            </a:r>
            <a:r>
              <a:rPr lang="ru-RU" sz="1200" dirty="0" err="1"/>
              <a:t>основі</a:t>
            </a:r>
            <a:r>
              <a:rPr lang="ru-RU" sz="1200" dirty="0"/>
              <a:t> 33-річний </a:t>
            </a:r>
            <a:r>
              <a:rPr lang="ru-RU" sz="1200" dirty="0" err="1"/>
              <a:t>період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включав 8 </a:t>
            </a:r>
            <a:r>
              <a:rPr lang="ru-RU" sz="1200" dirty="0" err="1"/>
              <a:t>високосних</a:t>
            </a:r>
            <a:r>
              <a:rPr lang="ru-RU" sz="1200" dirty="0"/>
              <a:t> </a:t>
            </a:r>
            <a:r>
              <a:rPr lang="ru-RU" sz="1200" dirty="0" err="1"/>
              <a:t>років</a:t>
            </a:r>
            <a:r>
              <a:rPr lang="ru-RU" sz="1200" dirty="0"/>
              <a:t>; </a:t>
            </a:r>
            <a:r>
              <a:rPr lang="ru-RU" sz="1200" dirty="0" err="1"/>
              <a:t>високосні</a:t>
            </a:r>
            <a:r>
              <a:rPr lang="ru-RU" sz="1200" dirty="0"/>
              <a:t> роки </a:t>
            </a:r>
            <a:r>
              <a:rPr lang="ru-RU" sz="1200" dirty="0" err="1"/>
              <a:t>випливали</a:t>
            </a:r>
            <a:r>
              <a:rPr lang="ru-RU" sz="1200" dirty="0"/>
              <a:t> 7 </a:t>
            </a:r>
            <a:r>
              <a:rPr lang="ru-RU" sz="1200" dirty="0" err="1"/>
              <a:t>разів</a:t>
            </a:r>
            <a:r>
              <a:rPr lang="ru-RU" sz="1200" dirty="0"/>
              <a:t> через 4 роки і один раз через 5 </a:t>
            </a:r>
            <a:r>
              <a:rPr lang="ru-RU" sz="1200" dirty="0" err="1"/>
              <a:t>років</a:t>
            </a:r>
            <a:r>
              <a:rPr lang="ru-RU" sz="1200" dirty="0"/>
              <a:t>. Проведений </a:t>
            </a:r>
            <a:r>
              <a:rPr lang="ru-RU" sz="1200" dirty="0" err="1"/>
              <a:t>розрахунок</a:t>
            </a:r>
            <a:r>
              <a:rPr lang="ru-RU" sz="1200" dirty="0"/>
              <a:t> дозволив </a:t>
            </a:r>
            <a:r>
              <a:rPr lang="ru-RU" sz="1200" dirty="0" err="1"/>
              <a:t>тимчасову</a:t>
            </a:r>
            <a:r>
              <a:rPr lang="ru-RU" sz="1200" dirty="0"/>
              <a:t> </a:t>
            </a:r>
            <a:r>
              <a:rPr lang="ru-RU" sz="1200" dirty="0" err="1"/>
              <a:t>різницю</a:t>
            </a:r>
            <a:r>
              <a:rPr lang="ru-RU" sz="1200" dirty="0"/>
              <a:t> </a:t>
            </a:r>
            <a:r>
              <a:rPr lang="ru-RU" sz="1200" dirty="0" err="1"/>
              <a:t>пропонованого</a:t>
            </a:r>
            <a:r>
              <a:rPr lang="ru-RU" sz="1200" dirty="0"/>
              <a:t> року в </a:t>
            </a:r>
            <a:r>
              <a:rPr lang="ru-RU" sz="1200" dirty="0" err="1"/>
              <a:t>порівнянні</a:t>
            </a:r>
            <a:r>
              <a:rPr lang="ru-RU" sz="1200" dirty="0"/>
              <a:t> з роком </a:t>
            </a:r>
            <a:r>
              <a:rPr lang="ru-RU" sz="1200" dirty="0" err="1"/>
              <a:t>тропічним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обчислюється</a:t>
            </a:r>
            <a:r>
              <a:rPr lang="ru-RU" sz="1200" dirty="0"/>
              <a:t> в 365,2422 </a:t>
            </a:r>
            <a:r>
              <a:rPr lang="ru-RU" sz="1200" dirty="0" err="1"/>
              <a:t>дні</a:t>
            </a:r>
            <a:r>
              <a:rPr lang="ru-RU" sz="1200" dirty="0"/>
              <a:t>, </a:t>
            </a:r>
            <a:r>
              <a:rPr lang="ru-RU" sz="1200" dirty="0" err="1"/>
              <a:t>звести</a:t>
            </a:r>
            <a:r>
              <a:rPr lang="ru-RU" sz="1200" dirty="0"/>
              <a:t> до 19 секунд. </a:t>
            </a:r>
            <a:r>
              <a:rPr lang="ru-RU" sz="1200" dirty="0" err="1"/>
              <a:t>Отже</a:t>
            </a:r>
            <a:r>
              <a:rPr lang="ru-RU" sz="1200" dirty="0"/>
              <a:t>, </a:t>
            </a:r>
            <a:r>
              <a:rPr lang="ru-RU" sz="1200" dirty="0" err="1"/>
              <a:t>календар</a:t>
            </a:r>
            <a:r>
              <a:rPr lang="ru-RU" sz="1200" dirty="0"/>
              <a:t>, </a:t>
            </a:r>
            <a:r>
              <a:rPr lang="ru-RU" sz="1200" dirty="0" err="1"/>
              <a:t>запропонований</a:t>
            </a:r>
            <a:r>
              <a:rPr lang="ru-RU" sz="1200" dirty="0"/>
              <a:t> Омаром Хайямом, </a:t>
            </a:r>
            <a:r>
              <a:rPr lang="ru-RU" sz="1200" dirty="0" err="1"/>
              <a:t>був</a:t>
            </a:r>
            <a:r>
              <a:rPr lang="ru-RU" sz="1200" dirty="0"/>
              <a:t> на 7 секунд </a:t>
            </a:r>
            <a:r>
              <a:rPr lang="ru-RU" sz="1200" dirty="0" err="1"/>
              <a:t>точнішим</a:t>
            </a:r>
            <a:r>
              <a:rPr lang="ru-RU" sz="1200" dirty="0"/>
              <a:t> за </a:t>
            </a:r>
            <a:r>
              <a:rPr lang="ru-RU" sz="1200" dirty="0" err="1"/>
              <a:t>нинішній</a:t>
            </a:r>
            <a:r>
              <a:rPr lang="ru-RU" sz="1200" dirty="0"/>
              <a:t> </a:t>
            </a:r>
            <a:r>
              <a:rPr lang="ru-RU" sz="1200" dirty="0" err="1"/>
              <a:t>григоріанський</a:t>
            </a:r>
            <a:r>
              <a:rPr lang="ru-RU" sz="1200" dirty="0"/>
              <a:t> </a:t>
            </a:r>
            <a:r>
              <a:rPr lang="ru-RU" sz="1200" dirty="0" err="1"/>
              <a:t>календар</a:t>
            </a:r>
            <a:r>
              <a:rPr lang="ru-RU" sz="1200" dirty="0"/>
              <a:t> (</a:t>
            </a:r>
            <a:r>
              <a:rPr lang="ru-RU" sz="1200" dirty="0" err="1"/>
              <a:t>розроблений</a:t>
            </a:r>
            <a:r>
              <a:rPr lang="ru-RU" sz="1200" dirty="0"/>
              <a:t> у </a:t>
            </a:r>
            <a:r>
              <a:rPr lang="en-US" sz="1200" dirty="0"/>
              <a:t>XVI </a:t>
            </a:r>
            <a:r>
              <a:rPr lang="ru-RU" sz="1200" dirty="0" err="1"/>
              <a:t>столітті</a:t>
            </a:r>
            <a:r>
              <a:rPr lang="ru-RU" sz="1200" dirty="0"/>
              <a:t>), де </a:t>
            </a:r>
            <a:r>
              <a:rPr lang="ru-RU" sz="1200" dirty="0" err="1"/>
              <a:t>річна</a:t>
            </a:r>
            <a:r>
              <a:rPr lang="ru-RU" sz="1200" dirty="0"/>
              <a:t> </a:t>
            </a:r>
            <a:r>
              <a:rPr lang="ru-RU" sz="1200" dirty="0" err="1"/>
              <a:t>помилка</a:t>
            </a:r>
            <a:r>
              <a:rPr lang="ru-RU" sz="1200" dirty="0"/>
              <a:t> становить 26 секунд. </a:t>
            </a:r>
            <a:r>
              <a:rPr lang="ru-RU" sz="1200" dirty="0" err="1"/>
              <a:t>Хайямівська</a:t>
            </a:r>
            <a:r>
              <a:rPr lang="ru-RU" sz="1200" dirty="0"/>
              <a:t> </a:t>
            </a:r>
            <a:r>
              <a:rPr lang="ru-RU" sz="1200" dirty="0" err="1"/>
              <a:t>календарна</a:t>
            </a:r>
            <a:r>
              <a:rPr lang="ru-RU" sz="1200" dirty="0"/>
              <a:t> реформа з 33-річним </a:t>
            </a:r>
            <a:r>
              <a:rPr lang="ru-RU" sz="1200" dirty="0" err="1"/>
              <a:t>періодом</a:t>
            </a:r>
            <a:r>
              <a:rPr lang="ru-RU" sz="1200" dirty="0"/>
              <a:t> </a:t>
            </a:r>
            <a:r>
              <a:rPr lang="ru-RU" sz="1200" dirty="0" err="1"/>
              <a:t>оцінюється</a:t>
            </a:r>
            <a:r>
              <a:rPr lang="ru-RU" sz="1200" dirty="0"/>
              <a:t> </a:t>
            </a:r>
            <a:r>
              <a:rPr lang="ru-RU" sz="1200" dirty="0" err="1"/>
              <a:t>сучасними</a:t>
            </a:r>
            <a:r>
              <a:rPr lang="ru-RU" sz="1200" dirty="0"/>
              <a:t> </a:t>
            </a:r>
            <a:r>
              <a:rPr lang="ru-RU" sz="1200" dirty="0" err="1"/>
              <a:t>вченими</a:t>
            </a:r>
            <a:r>
              <a:rPr lang="ru-RU" sz="1200" dirty="0"/>
              <a:t> як </a:t>
            </a:r>
            <a:r>
              <a:rPr lang="ru-RU" sz="1200" dirty="0" err="1"/>
              <a:t>чудове</a:t>
            </a:r>
            <a:r>
              <a:rPr lang="ru-RU" sz="1200" dirty="0"/>
              <a:t> </a:t>
            </a:r>
            <a:r>
              <a:rPr lang="ru-RU" sz="1200" dirty="0" err="1"/>
              <a:t>відкриття</a:t>
            </a:r>
            <a:r>
              <a:rPr lang="ru-RU" sz="1200" dirty="0"/>
              <a:t>. </a:t>
            </a:r>
            <a:r>
              <a:rPr lang="ru-RU" sz="1200" dirty="0" err="1"/>
              <a:t>Однак</a:t>
            </a:r>
            <a:r>
              <a:rPr lang="ru-RU" sz="1200" dirty="0"/>
              <a:t> система не </a:t>
            </a:r>
            <a:r>
              <a:rPr lang="ru-RU" sz="1200" dirty="0" err="1"/>
              <a:t>була</a:t>
            </a:r>
            <a:r>
              <a:rPr lang="ru-RU" sz="1200" dirty="0"/>
              <a:t> у </a:t>
            </a:r>
            <a:r>
              <a:rPr lang="ru-RU" sz="1200" dirty="0" err="1"/>
              <a:t>свій</a:t>
            </a:r>
            <a:r>
              <a:rPr lang="ru-RU" sz="1200" dirty="0"/>
              <a:t> час </a:t>
            </a:r>
            <a:r>
              <a:rPr lang="ru-RU" sz="1200" dirty="0" err="1"/>
              <a:t>впроваджена</a:t>
            </a:r>
            <a:r>
              <a:rPr lang="ru-RU" sz="1200" dirty="0"/>
              <a:t> в практику.</a:t>
            </a:r>
          </a:p>
          <a:p>
            <a:endParaRPr lang="ru-RU" sz="1200" dirty="0"/>
          </a:p>
          <a:p>
            <a:r>
              <a:rPr lang="ru-RU" sz="1200" dirty="0"/>
              <a:t>У </a:t>
            </a:r>
            <a:r>
              <a:rPr lang="ru-RU" sz="1200" dirty="0" err="1"/>
              <a:t>довгі</a:t>
            </a:r>
            <a:r>
              <a:rPr lang="ru-RU" sz="1200" dirty="0"/>
              <a:t> </a:t>
            </a:r>
            <a:r>
              <a:rPr lang="ru-RU" sz="1200" dirty="0" err="1"/>
              <a:t>години</a:t>
            </a:r>
            <a:r>
              <a:rPr lang="ru-RU" sz="1200" dirty="0"/>
              <a:t> </a:t>
            </a:r>
            <a:r>
              <a:rPr lang="ru-RU" sz="1200" dirty="0" err="1"/>
              <a:t>роботи</a:t>
            </a:r>
            <a:r>
              <a:rPr lang="ru-RU" sz="1200" dirty="0"/>
              <a:t> в </a:t>
            </a:r>
            <a:r>
              <a:rPr lang="ru-RU" sz="1200" dirty="0" err="1"/>
              <a:t>обсерваторії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була</a:t>
            </a:r>
            <a:r>
              <a:rPr lang="ru-RU" sz="1200" dirty="0"/>
              <a:t> </a:t>
            </a:r>
            <a:r>
              <a:rPr lang="ru-RU" sz="1200" dirty="0" err="1"/>
              <a:t>однією</a:t>
            </a:r>
            <a:r>
              <a:rPr lang="ru-RU" sz="1200" dirty="0"/>
              <a:t> з </a:t>
            </a:r>
            <a:r>
              <a:rPr lang="ru-RU" sz="1200" dirty="0" err="1"/>
              <a:t>найкращих</a:t>
            </a:r>
            <a:r>
              <a:rPr lang="ru-RU" sz="1200" dirty="0"/>
              <a:t> у </a:t>
            </a:r>
            <a:r>
              <a:rPr lang="ru-RU" sz="1200" dirty="0" err="1"/>
              <a:t>світі</a:t>
            </a:r>
            <a:r>
              <a:rPr lang="ru-RU" sz="1200" dirty="0"/>
              <a:t> на той час, Омар Хайям </a:t>
            </a:r>
            <a:r>
              <a:rPr lang="ru-RU" sz="1200" dirty="0" err="1"/>
              <a:t>вів</a:t>
            </a:r>
            <a:r>
              <a:rPr lang="ru-RU" sz="1200" dirty="0"/>
              <a:t> і </a:t>
            </a:r>
            <a:r>
              <a:rPr lang="ru-RU" sz="1200" dirty="0" err="1"/>
              <a:t>інші</a:t>
            </a:r>
            <a:r>
              <a:rPr lang="ru-RU" sz="1200" dirty="0"/>
              <a:t> </a:t>
            </a:r>
            <a:r>
              <a:rPr lang="ru-RU" sz="1200" dirty="0" err="1"/>
              <a:t>астрономічні</a:t>
            </a:r>
            <a:r>
              <a:rPr lang="ru-RU" sz="1200" dirty="0"/>
              <a:t> </a:t>
            </a:r>
            <a:r>
              <a:rPr lang="ru-RU" sz="1200" dirty="0" err="1"/>
              <a:t>дослідження</a:t>
            </a:r>
            <a:r>
              <a:rPr lang="ru-RU" sz="1200" dirty="0"/>
              <a:t>. На </a:t>
            </a:r>
            <a:r>
              <a:rPr lang="ru-RU" sz="1200" dirty="0" err="1"/>
              <a:t>підставі</a:t>
            </a:r>
            <a:r>
              <a:rPr lang="ru-RU" sz="1200" dirty="0"/>
              <a:t> </a:t>
            </a:r>
            <a:r>
              <a:rPr lang="ru-RU" sz="1200" dirty="0" err="1"/>
              <a:t>багаторічних</a:t>
            </a:r>
            <a:r>
              <a:rPr lang="ru-RU" sz="1200" dirty="0"/>
              <a:t> </a:t>
            </a:r>
            <a:r>
              <a:rPr lang="ru-RU" sz="1200" dirty="0" err="1"/>
              <a:t>спостережень</a:t>
            </a:r>
            <a:r>
              <a:rPr lang="ru-RU" sz="1200" dirty="0"/>
              <a:t> за </a:t>
            </a:r>
            <a:r>
              <a:rPr lang="ru-RU" sz="1200" dirty="0" err="1"/>
              <a:t>рухом</a:t>
            </a:r>
            <a:r>
              <a:rPr lang="ru-RU" sz="1200" dirty="0"/>
              <a:t> </a:t>
            </a:r>
            <a:r>
              <a:rPr lang="ru-RU" sz="1200" dirty="0" err="1"/>
              <a:t>небесних</a:t>
            </a:r>
            <a:r>
              <a:rPr lang="ru-RU" sz="1200" dirty="0"/>
              <a:t> </a:t>
            </a:r>
            <a:r>
              <a:rPr lang="ru-RU" sz="1200" dirty="0" err="1"/>
              <a:t>тіл</a:t>
            </a:r>
            <a:r>
              <a:rPr lang="ru-RU" sz="1200" dirty="0"/>
              <a:t> </a:t>
            </a:r>
            <a:r>
              <a:rPr lang="ru-RU" sz="1200" dirty="0" err="1"/>
              <a:t>він</a:t>
            </a:r>
            <a:r>
              <a:rPr lang="ru-RU" sz="1200" dirty="0"/>
              <a:t> </a:t>
            </a:r>
            <a:r>
              <a:rPr lang="ru-RU" sz="1200" dirty="0" err="1"/>
              <a:t>склав</a:t>
            </a:r>
            <a:r>
              <a:rPr lang="ru-RU" sz="1200" dirty="0"/>
              <a:t> «</a:t>
            </a:r>
            <a:r>
              <a:rPr lang="ru-RU" sz="1200" dirty="0" err="1"/>
              <a:t>Астрономічні</a:t>
            </a:r>
            <a:r>
              <a:rPr lang="ru-RU" sz="1200" dirty="0"/>
              <a:t> </a:t>
            </a:r>
            <a:r>
              <a:rPr lang="ru-RU" sz="1200" dirty="0" err="1"/>
              <a:t>таблиці</a:t>
            </a:r>
            <a:r>
              <a:rPr lang="ru-RU" sz="1200" dirty="0"/>
              <a:t> </a:t>
            </a:r>
            <a:r>
              <a:rPr lang="ru-RU" sz="1200" dirty="0" err="1"/>
              <a:t>Малік</a:t>
            </a:r>
            <a:r>
              <a:rPr lang="ru-RU" sz="1200" dirty="0"/>
              <a:t>-шаха» — «</a:t>
            </a:r>
            <a:r>
              <a:rPr lang="ru-RU" sz="1200" dirty="0" err="1"/>
              <a:t>Зідж</a:t>
            </a:r>
            <a:r>
              <a:rPr lang="ru-RU" sz="1200" dirty="0"/>
              <a:t>-е </a:t>
            </a:r>
            <a:r>
              <a:rPr lang="ru-RU" sz="1200" dirty="0" err="1"/>
              <a:t>Малікшахі</a:t>
            </a:r>
            <a:r>
              <a:rPr lang="ru-RU" sz="1200" dirty="0"/>
              <a:t>». </a:t>
            </a:r>
            <a:r>
              <a:rPr lang="ru-RU" sz="1200" dirty="0" err="1"/>
              <a:t>Ці</a:t>
            </a:r>
            <a:r>
              <a:rPr lang="ru-RU" sz="1200" dirty="0"/>
              <a:t> </a:t>
            </a:r>
            <a:r>
              <a:rPr lang="ru-RU" sz="1200" dirty="0" err="1"/>
              <a:t>таблиці</a:t>
            </a:r>
            <a:r>
              <a:rPr lang="ru-RU" sz="1200" dirty="0"/>
              <a:t> </a:t>
            </a:r>
            <a:r>
              <a:rPr lang="ru-RU" sz="1200" dirty="0" err="1"/>
              <a:t>розповсюдили</a:t>
            </a:r>
            <a:r>
              <a:rPr lang="ru-RU" sz="1200" dirty="0"/>
              <a:t> на </a:t>
            </a:r>
            <a:r>
              <a:rPr lang="ru-RU" sz="1200" dirty="0" err="1"/>
              <a:t>середньовічному</a:t>
            </a:r>
            <a:r>
              <a:rPr lang="ru-RU" sz="1200" dirty="0"/>
              <a:t> </a:t>
            </a:r>
            <a:r>
              <a:rPr lang="ru-RU" sz="1200" dirty="0" err="1"/>
              <a:t>Сході</a:t>
            </a:r>
            <a:r>
              <a:rPr lang="ru-RU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844468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Хайям і астрологія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8126288" cy="4495800"/>
          </a:xfrm>
        </p:spPr>
        <p:txBody>
          <a:bodyPr/>
          <a:lstStyle/>
          <a:p>
            <a:r>
              <a:rPr lang="ru-RU" sz="1100" dirty="0" err="1" smtClean="0"/>
              <a:t>Астрономія</a:t>
            </a:r>
            <a:r>
              <a:rPr lang="ru-RU" sz="1100" dirty="0" smtClean="0"/>
              <a:t> </a:t>
            </a:r>
            <a:r>
              <a:rPr lang="ru-RU" sz="1100" dirty="0"/>
              <a:t>в </a:t>
            </a:r>
            <a:r>
              <a:rPr lang="ru-RU" sz="1100" dirty="0" err="1"/>
              <a:t>епоху</a:t>
            </a:r>
            <a:r>
              <a:rPr lang="ru-RU" sz="1100" dirty="0"/>
              <a:t> Омара Хайяма </a:t>
            </a:r>
            <a:r>
              <a:rPr lang="ru-RU" sz="1100" dirty="0" err="1"/>
              <a:t>була</a:t>
            </a:r>
            <a:r>
              <a:rPr lang="ru-RU" sz="1100" dirty="0"/>
              <a:t> </a:t>
            </a:r>
            <a:r>
              <a:rPr lang="ru-RU" sz="1100" dirty="0" err="1"/>
              <a:t>нерозривно</a:t>
            </a:r>
            <a:r>
              <a:rPr lang="ru-RU" sz="1100" dirty="0"/>
              <a:t> </a:t>
            </a:r>
            <a:r>
              <a:rPr lang="ru-RU" sz="1100" dirty="0" err="1"/>
              <a:t>зв'язана</a:t>
            </a:r>
            <a:r>
              <a:rPr lang="ru-RU" sz="1100" dirty="0"/>
              <a:t> з </a:t>
            </a:r>
            <a:r>
              <a:rPr lang="ru-RU" sz="1100" dirty="0" err="1"/>
              <a:t>астрологією</a:t>
            </a:r>
            <a:r>
              <a:rPr lang="ru-RU" sz="1100" dirty="0"/>
              <a:t>, </a:t>
            </a:r>
            <a:r>
              <a:rPr lang="ru-RU" sz="1100" dirty="0" err="1"/>
              <a:t>остання</a:t>
            </a:r>
            <a:r>
              <a:rPr lang="ru-RU" sz="1100" dirty="0"/>
              <a:t> входила в число </a:t>
            </a:r>
            <a:r>
              <a:rPr lang="ru-RU" sz="1100" dirty="0" err="1"/>
              <a:t>середньовічних</a:t>
            </a:r>
            <a:r>
              <a:rPr lang="ru-RU" sz="1100" dirty="0"/>
              <a:t> наук,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відрізнялися</a:t>
            </a:r>
            <a:r>
              <a:rPr lang="ru-RU" sz="1100" dirty="0"/>
              <a:t> особливою практичною </a:t>
            </a:r>
            <a:r>
              <a:rPr lang="ru-RU" sz="1100" dirty="0" err="1"/>
              <a:t>необхідністю</a:t>
            </a:r>
            <a:r>
              <a:rPr lang="ru-RU" sz="1100" dirty="0"/>
              <a:t>. Астролог проходив </a:t>
            </a:r>
            <a:r>
              <a:rPr lang="ru-RU" sz="1100" dirty="0" err="1"/>
              <a:t>ґрунтовну</a:t>
            </a:r>
            <a:r>
              <a:rPr lang="ru-RU" sz="1100" dirty="0"/>
              <a:t> </a:t>
            </a:r>
            <a:r>
              <a:rPr lang="ru-RU" sz="1100" dirty="0" err="1"/>
              <a:t>підготовку</a:t>
            </a:r>
            <a:r>
              <a:rPr lang="ru-RU" sz="1100" dirty="0"/>
              <a:t>, </a:t>
            </a:r>
            <a:r>
              <a:rPr lang="ru-RU" sz="1100" dirty="0" err="1"/>
              <a:t>він</a:t>
            </a:r>
            <a:r>
              <a:rPr lang="ru-RU" sz="1100" dirty="0"/>
              <a:t> </a:t>
            </a:r>
            <a:r>
              <a:rPr lang="ru-RU" sz="1100" dirty="0" err="1"/>
              <a:t>мав</a:t>
            </a:r>
            <a:r>
              <a:rPr lang="ru-RU" sz="1100" dirty="0"/>
              <a:t> добре знати </a:t>
            </a:r>
            <a:r>
              <a:rPr lang="ru-RU" sz="1100" dirty="0" err="1"/>
              <a:t>геометрію</a:t>
            </a:r>
            <a:r>
              <a:rPr lang="ru-RU" sz="1100" dirty="0"/>
              <a:t>, науку про </a:t>
            </a:r>
            <a:r>
              <a:rPr lang="ru-RU" sz="1100" dirty="0" err="1"/>
              <a:t>властивості</a:t>
            </a:r>
            <a:r>
              <a:rPr lang="ru-RU" sz="1100" dirty="0"/>
              <a:t> чисел, </a:t>
            </a:r>
            <a:r>
              <a:rPr lang="ru-RU" sz="1100" dirty="0" err="1"/>
              <a:t>космографію</a:t>
            </a:r>
            <a:r>
              <a:rPr lang="ru-RU" sz="1100" dirty="0"/>
              <a:t> та систему </a:t>
            </a:r>
            <a:r>
              <a:rPr lang="ru-RU" sz="1100" dirty="0" err="1"/>
              <a:t>зоряних</a:t>
            </a:r>
            <a:r>
              <a:rPr lang="ru-RU" sz="1100" dirty="0"/>
              <a:t> </a:t>
            </a:r>
            <a:r>
              <a:rPr lang="ru-RU" sz="1100" dirty="0" err="1"/>
              <a:t>ознак</a:t>
            </a:r>
            <a:r>
              <a:rPr lang="ru-RU" sz="1100" dirty="0"/>
              <a:t>, </a:t>
            </a:r>
            <a:r>
              <a:rPr lang="ru-RU" sz="1100" dirty="0" err="1"/>
              <a:t>тобто</a:t>
            </a:r>
            <a:r>
              <a:rPr lang="ru-RU" sz="1100" dirty="0"/>
              <a:t> </a:t>
            </a:r>
            <a:r>
              <a:rPr lang="ru-RU" sz="1100" dirty="0" err="1"/>
              <a:t>мистецтво</a:t>
            </a:r>
            <a:r>
              <a:rPr lang="ru-RU" sz="1100" dirty="0"/>
              <a:t> </a:t>
            </a:r>
            <a:r>
              <a:rPr lang="ru-RU" sz="1100" dirty="0" err="1"/>
              <a:t>складання</a:t>
            </a:r>
            <a:r>
              <a:rPr lang="ru-RU" sz="1100" dirty="0"/>
              <a:t> </a:t>
            </a:r>
            <a:r>
              <a:rPr lang="ru-RU" sz="1100" dirty="0" err="1"/>
              <a:t>гороскопів</a:t>
            </a:r>
            <a:r>
              <a:rPr lang="ru-RU" sz="1100" dirty="0"/>
              <a:t>, </a:t>
            </a:r>
            <a:r>
              <a:rPr lang="ru-RU" sz="1100" dirty="0" err="1"/>
              <a:t>володіти</a:t>
            </a:r>
            <a:r>
              <a:rPr lang="ru-RU" sz="1100" dirty="0"/>
              <a:t> широким колом </a:t>
            </a:r>
            <a:r>
              <a:rPr lang="ru-RU" sz="1100" dirty="0" err="1"/>
              <a:t>спеціальної</a:t>
            </a:r>
            <a:r>
              <a:rPr lang="ru-RU" sz="1100" dirty="0"/>
              <a:t> </a:t>
            </a:r>
            <a:r>
              <a:rPr lang="ru-RU" sz="1100" dirty="0" err="1"/>
              <a:t>літератури</a:t>
            </a:r>
            <a:r>
              <a:rPr lang="ru-RU" sz="1100" dirty="0"/>
              <a:t>. Омар Хайям входив у </a:t>
            </a:r>
            <a:r>
              <a:rPr lang="ru-RU" sz="1100" dirty="0" err="1"/>
              <a:t>найближчий</a:t>
            </a:r>
            <a:r>
              <a:rPr lang="ru-RU" sz="1100" dirty="0"/>
              <a:t> почет Малик-шаха, </a:t>
            </a:r>
            <a:r>
              <a:rPr lang="ru-RU" sz="1100" dirty="0" err="1"/>
              <a:t>тобто</a:t>
            </a:r>
            <a:r>
              <a:rPr lang="ru-RU" sz="1100" dirty="0"/>
              <a:t> в число </a:t>
            </a:r>
            <a:r>
              <a:rPr lang="ru-RU" sz="1100" dirty="0" err="1"/>
              <a:t>його</a:t>
            </a:r>
            <a:r>
              <a:rPr lang="ru-RU" sz="1100" dirty="0"/>
              <a:t> </a:t>
            </a:r>
            <a:r>
              <a:rPr lang="ru-RU" sz="1100" dirty="0" err="1"/>
              <a:t>надимів</a:t>
            </a:r>
            <a:r>
              <a:rPr lang="ru-RU" sz="1100" dirty="0"/>
              <a:t> — </a:t>
            </a:r>
            <a:r>
              <a:rPr lang="ru-RU" sz="1100" dirty="0" err="1"/>
              <a:t>радників</a:t>
            </a:r>
            <a:r>
              <a:rPr lang="ru-RU" sz="1100" dirty="0"/>
              <a:t>, і, </a:t>
            </a:r>
            <a:r>
              <a:rPr lang="ru-RU" sz="1100" dirty="0" err="1"/>
              <a:t>зрозуміло</a:t>
            </a:r>
            <a:r>
              <a:rPr lang="ru-RU" sz="1100" dirty="0"/>
              <a:t>, </a:t>
            </a:r>
            <a:r>
              <a:rPr lang="ru-RU" sz="1100" dirty="0" err="1"/>
              <a:t>практикував</a:t>
            </a:r>
            <a:r>
              <a:rPr lang="ru-RU" sz="1100" dirty="0"/>
              <a:t> при </a:t>
            </a:r>
            <a:r>
              <a:rPr lang="ru-RU" sz="1100" dirty="0" err="1"/>
              <a:t>царському</a:t>
            </a:r>
            <a:r>
              <a:rPr lang="ru-RU" sz="1100" dirty="0"/>
              <a:t> </a:t>
            </a:r>
            <a:r>
              <a:rPr lang="ru-RU" sz="1100" dirty="0" err="1"/>
              <a:t>дворі</a:t>
            </a:r>
            <a:r>
              <a:rPr lang="ru-RU" sz="1100" dirty="0"/>
              <a:t> як астролог. Слава Омара Хайяма як астролога — </a:t>
            </a:r>
            <a:r>
              <a:rPr lang="ru-RU" sz="1100" dirty="0" err="1"/>
              <a:t>віщуна</a:t>
            </a:r>
            <a:r>
              <a:rPr lang="ru-RU" sz="1100" dirty="0"/>
              <a:t>, </a:t>
            </a:r>
            <a:r>
              <a:rPr lang="ru-RU" sz="1100" dirty="0" err="1"/>
              <a:t>наділеного</a:t>
            </a:r>
            <a:r>
              <a:rPr lang="ru-RU" sz="1100" dirty="0"/>
              <a:t> </a:t>
            </a:r>
            <a:r>
              <a:rPr lang="ru-RU" sz="1100" dirty="0" err="1"/>
              <a:t>особливим</a:t>
            </a:r>
            <a:r>
              <a:rPr lang="ru-RU" sz="1100" dirty="0"/>
              <a:t> даром </a:t>
            </a:r>
            <a:r>
              <a:rPr lang="ru-RU" sz="1100" dirty="0" err="1"/>
              <a:t>ясновидіння</a:t>
            </a:r>
            <a:r>
              <a:rPr lang="ru-RU" sz="1100" dirty="0"/>
              <a:t>, </a:t>
            </a:r>
            <a:r>
              <a:rPr lang="ru-RU" sz="1100" dirty="0" err="1"/>
              <a:t>була</a:t>
            </a:r>
            <a:r>
              <a:rPr lang="ru-RU" sz="1100" dirty="0"/>
              <a:t> </a:t>
            </a:r>
            <a:r>
              <a:rPr lang="ru-RU" sz="1100" dirty="0" err="1"/>
              <a:t>дуже</a:t>
            </a:r>
            <a:r>
              <a:rPr lang="ru-RU" sz="1100" dirty="0"/>
              <a:t> велика. </a:t>
            </a:r>
            <a:r>
              <a:rPr lang="ru-RU" sz="1100" dirty="0" err="1"/>
              <a:t>Ще</a:t>
            </a:r>
            <a:r>
              <a:rPr lang="ru-RU" sz="1100" dirty="0"/>
              <a:t> до </a:t>
            </a:r>
            <a:r>
              <a:rPr lang="ru-RU" sz="1100" dirty="0" err="1"/>
              <a:t>появи</a:t>
            </a:r>
            <a:r>
              <a:rPr lang="ru-RU" sz="1100" dirty="0"/>
              <a:t> </a:t>
            </a:r>
            <a:r>
              <a:rPr lang="ru-RU" sz="1100" dirty="0" err="1"/>
              <a:t>його</a:t>
            </a:r>
            <a:r>
              <a:rPr lang="ru-RU" sz="1100" dirty="0"/>
              <a:t> в </a:t>
            </a:r>
            <a:r>
              <a:rPr lang="ru-RU" sz="1100" dirty="0" err="1"/>
              <a:t>Ісфагані</a:t>
            </a:r>
            <a:r>
              <a:rPr lang="ru-RU" sz="1100" dirty="0"/>
              <a:t> при </a:t>
            </a:r>
            <a:r>
              <a:rPr lang="ru-RU" sz="1100" dirty="0" err="1"/>
              <a:t>дворі</a:t>
            </a:r>
            <a:r>
              <a:rPr lang="ru-RU" sz="1100" dirty="0"/>
              <a:t> Малик-шаха знали про Омара Хайяма як про </a:t>
            </a:r>
            <a:r>
              <a:rPr lang="ru-RU" sz="1100" dirty="0" err="1"/>
              <a:t>вищий</a:t>
            </a:r>
            <a:r>
              <a:rPr lang="ru-RU" sz="1100" dirty="0"/>
              <a:t> авторитет </a:t>
            </a:r>
            <a:r>
              <a:rPr lang="ru-RU" sz="1100" dirty="0" err="1"/>
              <a:t>серед</a:t>
            </a:r>
            <a:r>
              <a:rPr lang="ru-RU" sz="1100" dirty="0"/>
              <a:t> </a:t>
            </a:r>
            <a:r>
              <a:rPr lang="ru-RU" sz="1100" dirty="0" err="1"/>
              <a:t>астрологів</a:t>
            </a:r>
            <a:r>
              <a:rPr lang="ru-RU" sz="1100" dirty="0"/>
              <a:t>. Ан-</a:t>
            </a:r>
            <a:r>
              <a:rPr lang="ru-RU" sz="1100" dirty="0" err="1"/>
              <a:t>Нізамі</a:t>
            </a:r>
            <a:r>
              <a:rPr lang="ru-RU" sz="1100" dirty="0"/>
              <a:t> ас-</a:t>
            </a:r>
            <a:r>
              <a:rPr lang="ru-RU" sz="1100" dirty="0" err="1"/>
              <a:t>Самарканді</a:t>
            </a:r>
            <a:r>
              <a:rPr lang="ru-RU" sz="1100" dirty="0"/>
              <a:t> наводить один </a:t>
            </a:r>
            <a:r>
              <a:rPr lang="ru-RU" sz="1100" dirty="0" err="1"/>
              <a:t>епізод</a:t>
            </a:r>
            <a:r>
              <a:rPr lang="ru-RU" sz="1100" dirty="0"/>
              <a:t> (</a:t>
            </a:r>
            <a:r>
              <a:rPr lang="ru-RU" sz="1100" dirty="0" err="1"/>
              <a:t>який</a:t>
            </a:r>
            <a:r>
              <a:rPr lang="ru-RU" sz="1100" dirty="0"/>
              <a:t>, </a:t>
            </a:r>
            <a:r>
              <a:rPr lang="ru-RU" sz="1100" dirty="0" err="1"/>
              <a:t>щоправда</a:t>
            </a:r>
            <a:r>
              <a:rPr lang="ru-RU" sz="1100" dirty="0"/>
              <a:t>, </a:t>
            </a:r>
            <a:r>
              <a:rPr lang="ru-RU" sz="1100" dirty="0" err="1"/>
              <a:t>належить</a:t>
            </a:r>
            <a:r>
              <a:rPr lang="ru-RU" sz="1100" dirty="0"/>
              <a:t> до </a:t>
            </a:r>
            <a:r>
              <a:rPr lang="ru-RU" sz="1100" dirty="0" err="1"/>
              <a:t>пізнішого</a:t>
            </a:r>
            <a:r>
              <a:rPr lang="ru-RU" sz="1100" dirty="0"/>
              <a:t> </a:t>
            </a:r>
            <a:r>
              <a:rPr lang="ru-RU" sz="1100" dirty="0" err="1"/>
              <a:t>періоду</a:t>
            </a:r>
            <a:r>
              <a:rPr lang="ru-RU" sz="1100" dirty="0"/>
              <a:t> </a:t>
            </a:r>
            <a:r>
              <a:rPr lang="ru-RU" sz="1100" dirty="0" err="1"/>
              <a:t>життя</a:t>
            </a:r>
            <a:r>
              <a:rPr lang="ru-RU" sz="1100" dirty="0"/>
              <a:t> Хайяма): «Зимою 1114 року султан послав у </a:t>
            </a:r>
            <a:r>
              <a:rPr lang="ru-RU" sz="1100" dirty="0" err="1"/>
              <a:t>місто</a:t>
            </a:r>
            <a:r>
              <a:rPr lang="ru-RU" sz="1100" dirty="0"/>
              <a:t> </a:t>
            </a:r>
            <a:r>
              <a:rPr lang="ru-RU" sz="1100" dirty="0" err="1"/>
              <a:t>Мерв</a:t>
            </a:r>
            <a:r>
              <a:rPr lang="ru-RU" sz="1100" dirty="0"/>
              <a:t> </a:t>
            </a:r>
            <a:r>
              <a:rPr lang="ru-RU" sz="1100" dirty="0" err="1"/>
              <a:t>людину</a:t>
            </a:r>
            <a:r>
              <a:rPr lang="ru-RU" sz="1100" dirty="0"/>
              <a:t> до великого </a:t>
            </a:r>
            <a:r>
              <a:rPr lang="ru-RU" sz="1100" dirty="0" err="1"/>
              <a:t>ходжі</a:t>
            </a:r>
            <a:r>
              <a:rPr lang="ru-RU" sz="1100" dirty="0"/>
              <a:t> </a:t>
            </a:r>
            <a:r>
              <a:rPr lang="ru-RU" sz="1100" dirty="0" err="1"/>
              <a:t>Садр</a:t>
            </a:r>
            <a:r>
              <a:rPr lang="ru-RU" sz="1100" dirty="0"/>
              <a:t> ад-</a:t>
            </a:r>
            <a:r>
              <a:rPr lang="ru-RU" sz="1100" dirty="0" err="1"/>
              <a:t>Діна</a:t>
            </a:r>
            <a:r>
              <a:rPr lang="ru-RU" sz="1100" dirty="0"/>
              <a:t> </a:t>
            </a:r>
            <a:r>
              <a:rPr lang="ru-RU" sz="1100" dirty="0" err="1"/>
              <a:t>Могаммада</a:t>
            </a:r>
            <a:r>
              <a:rPr lang="ru-RU" sz="1100" dirty="0"/>
              <a:t> </a:t>
            </a:r>
            <a:r>
              <a:rPr lang="ru-RU" sz="1100" dirty="0" err="1"/>
              <a:t>ібн</a:t>
            </a:r>
            <a:r>
              <a:rPr lang="ru-RU" sz="1100" dirty="0"/>
              <a:t> аль-</a:t>
            </a:r>
            <a:r>
              <a:rPr lang="ru-RU" sz="1100" dirty="0" err="1"/>
              <a:t>Музаффара</a:t>
            </a:r>
            <a:r>
              <a:rPr lang="ru-RU" sz="1100" dirty="0"/>
              <a:t> — хай </a:t>
            </a:r>
            <a:r>
              <a:rPr lang="ru-RU" sz="1100" dirty="0" err="1"/>
              <a:t>ласкавий</a:t>
            </a:r>
            <a:r>
              <a:rPr lang="ru-RU" sz="1100" dirty="0"/>
              <a:t> буде до </a:t>
            </a:r>
            <a:r>
              <a:rPr lang="ru-RU" sz="1100" dirty="0" err="1"/>
              <a:t>нього</a:t>
            </a:r>
            <a:r>
              <a:rPr lang="ru-RU" sz="1100" dirty="0"/>
              <a:t> Аллах! — </a:t>
            </a:r>
            <a:r>
              <a:rPr lang="ru-RU" sz="1100" dirty="0" err="1"/>
              <a:t>щоб</a:t>
            </a:r>
            <a:r>
              <a:rPr lang="ru-RU" sz="1100" dirty="0"/>
              <a:t> той </a:t>
            </a:r>
            <a:r>
              <a:rPr lang="ru-RU" sz="1100" dirty="0" err="1"/>
              <a:t>попрохав</a:t>
            </a:r>
            <a:r>
              <a:rPr lang="ru-RU" sz="1100" dirty="0"/>
              <a:t> </a:t>
            </a:r>
            <a:r>
              <a:rPr lang="ru-RU" sz="1100" dirty="0" err="1"/>
              <a:t>імама</a:t>
            </a:r>
            <a:r>
              <a:rPr lang="ru-RU" sz="1100" dirty="0"/>
              <a:t> Омара </a:t>
            </a:r>
            <a:r>
              <a:rPr lang="ru-RU" sz="1100" dirty="0" err="1"/>
              <a:t>визначити</a:t>
            </a:r>
            <a:r>
              <a:rPr lang="ru-RU" sz="1100" dirty="0"/>
              <a:t>, </a:t>
            </a:r>
            <a:r>
              <a:rPr lang="ru-RU" sz="1100" dirty="0" err="1"/>
              <a:t>чи</a:t>
            </a:r>
            <a:r>
              <a:rPr lang="ru-RU" sz="1100" dirty="0"/>
              <a:t> </a:t>
            </a:r>
            <a:r>
              <a:rPr lang="ru-RU" sz="1100" dirty="0" err="1"/>
              <a:t>поїдуть</a:t>
            </a:r>
            <a:r>
              <a:rPr lang="ru-RU" sz="1100" dirty="0"/>
              <a:t> вони на </a:t>
            </a:r>
            <a:r>
              <a:rPr lang="ru-RU" sz="1100" dirty="0" err="1"/>
              <a:t>полювання</a:t>
            </a:r>
            <a:r>
              <a:rPr lang="ru-RU" sz="1100" dirty="0"/>
              <a:t>, </a:t>
            </a:r>
            <a:r>
              <a:rPr lang="ru-RU" sz="1100" dirty="0" err="1"/>
              <a:t>чи</a:t>
            </a:r>
            <a:r>
              <a:rPr lang="ru-RU" sz="1100" dirty="0"/>
              <a:t> не буде в </a:t>
            </a:r>
            <a:r>
              <a:rPr lang="ru-RU" sz="1100" dirty="0" err="1"/>
              <a:t>ці</a:t>
            </a:r>
            <a:r>
              <a:rPr lang="ru-RU" sz="1100" dirty="0"/>
              <a:t> </a:t>
            </a:r>
            <a:r>
              <a:rPr lang="ru-RU" sz="1100" dirty="0" err="1"/>
              <a:t>кілька</a:t>
            </a:r>
            <a:r>
              <a:rPr lang="ru-RU" sz="1100" dirty="0"/>
              <a:t> </a:t>
            </a:r>
            <a:r>
              <a:rPr lang="ru-RU" sz="1100" dirty="0" err="1"/>
              <a:t>днів</a:t>
            </a:r>
            <a:r>
              <a:rPr lang="ru-RU" sz="1100" dirty="0"/>
              <a:t> </a:t>
            </a:r>
            <a:r>
              <a:rPr lang="ru-RU" sz="1100" dirty="0" err="1"/>
              <a:t>ні</a:t>
            </a:r>
            <a:r>
              <a:rPr lang="ru-RU" sz="1100" dirty="0"/>
              <a:t> </a:t>
            </a:r>
            <a:r>
              <a:rPr lang="ru-RU" sz="1100" dirty="0" err="1"/>
              <a:t>дощу</a:t>
            </a:r>
            <a:r>
              <a:rPr lang="ru-RU" sz="1100" dirty="0"/>
              <a:t>, </a:t>
            </a:r>
            <a:r>
              <a:rPr lang="ru-RU" sz="1100" dirty="0" err="1"/>
              <a:t>ні</a:t>
            </a:r>
            <a:r>
              <a:rPr lang="ru-RU" sz="1100" dirty="0"/>
              <a:t> </a:t>
            </a:r>
            <a:r>
              <a:rPr lang="ru-RU" sz="1100" dirty="0" err="1"/>
              <a:t>снігу</a:t>
            </a:r>
            <a:r>
              <a:rPr lang="ru-RU" sz="1100" dirty="0"/>
              <a:t>. Ходжа </a:t>
            </a:r>
            <a:r>
              <a:rPr lang="ru-RU" sz="1100" dirty="0" err="1"/>
              <a:t>імам</a:t>
            </a:r>
            <a:r>
              <a:rPr lang="ru-RU" sz="1100" dirty="0"/>
              <a:t> Омар часто </a:t>
            </a:r>
            <a:r>
              <a:rPr lang="ru-RU" sz="1100" dirty="0" err="1"/>
              <a:t>спілкувався</a:t>
            </a:r>
            <a:r>
              <a:rPr lang="ru-RU" sz="1100" dirty="0"/>
              <a:t> з </a:t>
            </a:r>
            <a:r>
              <a:rPr lang="ru-RU" sz="1100" dirty="0" err="1"/>
              <a:t>ходжею</a:t>
            </a:r>
            <a:r>
              <a:rPr lang="ru-RU" sz="1100" dirty="0"/>
              <a:t> і </a:t>
            </a:r>
            <a:r>
              <a:rPr lang="ru-RU" sz="1100" dirty="0" err="1"/>
              <a:t>бував</a:t>
            </a:r>
            <a:r>
              <a:rPr lang="ru-RU" sz="1100" dirty="0"/>
              <a:t> у </a:t>
            </a:r>
            <a:r>
              <a:rPr lang="ru-RU" sz="1100" dirty="0" err="1"/>
              <a:t>його</a:t>
            </a:r>
            <a:r>
              <a:rPr lang="ru-RU" sz="1100" dirty="0"/>
              <a:t> </a:t>
            </a:r>
            <a:r>
              <a:rPr lang="ru-RU" sz="1100" dirty="0" err="1"/>
              <a:t>палаці</a:t>
            </a:r>
            <a:r>
              <a:rPr lang="ru-RU" sz="1100" dirty="0"/>
              <a:t>. Ходжа послав за ним, покликав і </a:t>
            </a:r>
            <a:r>
              <a:rPr lang="ru-RU" sz="1100" dirty="0" err="1"/>
              <a:t>розповів</a:t>
            </a:r>
            <a:r>
              <a:rPr lang="ru-RU" sz="1100" dirty="0"/>
              <a:t>, про </a:t>
            </a:r>
            <a:r>
              <a:rPr lang="ru-RU" sz="1100" dirty="0" err="1"/>
              <a:t>що</a:t>
            </a:r>
            <a:r>
              <a:rPr lang="ru-RU" sz="1100" dirty="0"/>
              <a:t> просили. Той </a:t>
            </a:r>
            <a:r>
              <a:rPr lang="ru-RU" sz="1100" dirty="0" err="1"/>
              <a:t>пішов</a:t>
            </a:r>
            <a:r>
              <a:rPr lang="ru-RU" sz="1100" dirty="0"/>
              <a:t> на два </a:t>
            </a:r>
            <a:r>
              <a:rPr lang="ru-RU" sz="1100" dirty="0" err="1"/>
              <a:t>дні</a:t>
            </a:r>
            <a:r>
              <a:rPr lang="ru-RU" sz="1100" dirty="0"/>
              <a:t>, обдумав </a:t>
            </a:r>
            <a:r>
              <a:rPr lang="ru-RU" sz="1100" dirty="0" err="1"/>
              <a:t>це</a:t>
            </a:r>
            <a:r>
              <a:rPr lang="ru-RU" sz="1100" dirty="0"/>
              <a:t> </a:t>
            </a:r>
            <a:r>
              <a:rPr lang="ru-RU" sz="1100" dirty="0" err="1"/>
              <a:t>питання</a:t>
            </a:r>
            <a:r>
              <a:rPr lang="ru-RU" sz="1100" dirty="0"/>
              <a:t>, </a:t>
            </a:r>
            <a:r>
              <a:rPr lang="ru-RU" sz="1100" dirty="0" err="1"/>
              <a:t>визначив</a:t>
            </a:r>
            <a:r>
              <a:rPr lang="ru-RU" sz="1100" dirty="0"/>
              <a:t> </a:t>
            </a:r>
            <a:r>
              <a:rPr lang="ru-RU" sz="1100" dirty="0" err="1"/>
              <a:t>слушний</a:t>
            </a:r>
            <a:r>
              <a:rPr lang="ru-RU" sz="1100" dirty="0"/>
              <a:t> момент, </a:t>
            </a:r>
            <a:r>
              <a:rPr lang="ru-RU" sz="1100" dirty="0" err="1"/>
              <a:t>вирушив</a:t>
            </a:r>
            <a:r>
              <a:rPr lang="ru-RU" sz="1100" dirty="0"/>
              <a:t> до султана і посадив султана на коня. Коли султан </a:t>
            </a:r>
            <a:r>
              <a:rPr lang="ru-RU" sz="1100" dirty="0" err="1"/>
              <a:t>від'їхав</a:t>
            </a:r>
            <a:r>
              <a:rPr lang="ru-RU" sz="1100" dirty="0"/>
              <a:t> на </a:t>
            </a:r>
            <a:r>
              <a:rPr lang="ru-RU" sz="1100" dirty="0" err="1"/>
              <a:t>деяку</a:t>
            </a:r>
            <a:r>
              <a:rPr lang="ru-RU" sz="1100" dirty="0"/>
              <a:t> </a:t>
            </a:r>
            <a:r>
              <a:rPr lang="ru-RU" sz="1100" dirty="0" err="1"/>
              <a:t>відстань</a:t>
            </a:r>
            <a:r>
              <a:rPr lang="ru-RU" sz="1100" dirty="0"/>
              <a:t>, </a:t>
            </a:r>
            <a:r>
              <a:rPr lang="ru-RU" sz="1100" dirty="0" err="1"/>
              <a:t>набігла</a:t>
            </a:r>
            <a:r>
              <a:rPr lang="ru-RU" sz="1100" dirty="0"/>
              <a:t> </a:t>
            </a:r>
            <a:r>
              <a:rPr lang="ru-RU" sz="1100" dirty="0" err="1"/>
              <a:t>хмара</a:t>
            </a:r>
            <a:r>
              <a:rPr lang="ru-RU" sz="1100" dirty="0"/>
              <a:t>, і </a:t>
            </a:r>
            <a:r>
              <a:rPr lang="ru-RU" sz="1100" dirty="0" err="1"/>
              <a:t>налетів</a:t>
            </a:r>
            <a:r>
              <a:rPr lang="ru-RU" sz="1100" dirty="0"/>
              <a:t> </a:t>
            </a:r>
            <a:r>
              <a:rPr lang="ru-RU" sz="1100" dirty="0" err="1"/>
              <a:t>вітер</a:t>
            </a:r>
            <a:r>
              <a:rPr lang="ru-RU" sz="1100" dirty="0"/>
              <a:t>, </a:t>
            </a:r>
            <a:r>
              <a:rPr lang="ru-RU" sz="1100" dirty="0" err="1"/>
              <a:t>пішов</a:t>
            </a:r>
            <a:r>
              <a:rPr lang="ru-RU" sz="1100" dirty="0"/>
              <a:t> </a:t>
            </a:r>
            <a:r>
              <a:rPr lang="ru-RU" sz="1100" dirty="0" err="1"/>
              <a:t>сніг</a:t>
            </a:r>
            <a:r>
              <a:rPr lang="ru-RU" sz="1100" dirty="0"/>
              <a:t> і все </a:t>
            </a:r>
            <a:r>
              <a:rPr lang="ru-RU" sz="1100" dirty="0" err="1"/>
              <a:t>покрилося</a:t>
            </a:r>
            <a:r>
              <a:rPr lang="ru-RU" sz="1100" dirty="0"/>
              <a:t> туманом. </a:t>
            </a:r>
            <a:r>
              <a:rPr lang="ru-RU" sz="1100" dirty="0" err="1"/>
              <a:t>Усі</a:t>
            </a:r>
            <a:r>
              <a:rPr lang="ru-RU" sz="1100" dirty="0"/>
              <a:t> </a:t>
            </a:r>
            <a:r>
              <a:rPr lang="ru-RU" sz="1100" dirty="0" err="1"/>
              <a:t>засміялися</a:t>
            </a:r>
            <a:r>
              <a:rPr lang="ru-RU" sz="1100" dirty="0"/>
              <a:t>, і султан </a:t>
            </a:r>
            <a:r>
              <a:rPr lang="ru-RU" sz="1100" dirty="0" err="1"/>
              <a:t>хотів</a:t>
            </a:r>
            <a:r>
              <a:rPr lang="ru-RU" sz="1100" dirty="0"/>
              <a:t> </a:t>
            </a:r>
            <a:r>
              <a:rPr lang="ru-RU" sz="1100" dirty="0" err="1"/>
              <a:t>повернутися</a:t>
            </a:r>
            <a:r>
              <a:rPr lang="ru-RU" sz="1100" dirty="0"/>
              <a:t>. Але ходжа </a:t>
            </a:r>
            <a:r>
              <a:rPr lang="ru-RU" sz="1100" dirty="0" err="1"/>
              <a:t>імам</a:t>
            </a:r>
            <a:r>
              <a:rPr lang="ru-RU" sz="1100" dirty="0"/>
              <a:t> сказав </a:t>
            </a:r>
            <a:r>
              <a:rPr lang="ru-RU" sz="1100" dirty="0" err="1"/>
              <a:t>їм</a:t>
            </a:r>
            <a:r>
              <a:rPr lang="ru-RU" sz="1100" dirty="0"/>
              <a:t>, </a:t>
            </a:r>
            <a:r>
              <a:rPr lang="ru-RU" sz="1100" dirty="0" err="1"/>
              <a:t>щоб</a:t>
            </a:r>
            <a:r>
              <a:rPr lang="ru-RU" sz="1100" dirty="0"/>
              <a:t> султан не </a:t>
            </a:r>
            <a:r>
              <a:rPr lang="ru-RU" sz="1100" dirty="0" err="1"/>
              <a:t>хвилювався</a:t>
            </a:r>
            <a:r>
              <a:rPr lang="ru-RU" sz="1100" dirty="0"/>
              <a:t>, </a:t>
            </a:r>
            <a:r>
              <a:rPr lang="ru-RU" sz="1100" dirty="0" err="1"/>
              <a:t>бо</a:t>
            </a:r>
            <a:r>
              <a:rPr lang="ru-RU" sz="1100" dirty="0"/>
              <a:t> </a:t>
            </a:r>
            <a:r>
              <a:rPr lang="ru-RU" sz="1100" dirty="0" err="1"/>
              <a:t>хмара</a:t>
            </a:r>
            <a:r>
              <a:rPr lang="ru-RU" sz="1100" dirty="0"/>
              <a:t> зараз </a:t>
            </a:r>
            <a:r>
              <a:rPr lang="ru-RU" sz="1100" dirty="0" err="1"/>
              <a:t>розійдеться</a:t>
            </a:r>
            <a:r>
              <a:rPr lang="ru-RU" sz="1100" dirty="0"/>
              <a:t>, і в </a:t>
            </a:r>
            <a:r>
              <a:rPr lang="ru-RU" sz="1100" dirty="0" err="1"/>
              <a:t>ці</a:t>
            </a:r>
            <a:r>
              <a:rPr lang="ru-RU" sz="1100" dirty="0"/>
              <a:t> </a:t>
            </a:r>
            <a:r>
              <a:rPr lang="ru-RU" sz="1100" dirty="0" err="1"/>
              <a:t>п'ять</a:t>
            </a:r>
            <a:r>
              <a:rPr lang="ru-RU" sz="1100" dirty="0"/>
              <a:t> </a:t>
            </a:r>
            <a:r>
              <a:rPr lang="ru-RU" sz="1100" dirty="0" err="1"/>
              <a:t>днів</a:t>
            </a:r>
            <a:r>
              <a:rPr lang="ru-RU" sz="1100" dirty="0"/>
              <a:t> не буде </a:t>
            </a:r>
            <a:r>
              <a:rPr lang="ru-RU" sz="1100" dirty="0" err="1"/>
              <a:t>ніякої</a:t>
            </a:r>
            <a:r>
              <a:rPr lang="ru-RU" sz="1100" dirty="0"/>
              <a:t> </a:t>
            </a:r>
            <a:r>
              <a:rPr lang="ru-RU" sz="1100" dirty="0" err="1"/>
              <a:t>вологи</a:t>
            </a:r>
            <a:r>
              <a:rPr lang="ru-RU" sz="1100" dirty="0"/>
              <a:t>. Султан </a:t>
            </a:r>
            <a:r>
              <a:rPr lang="ru-RU" sz="1100" dirty="0" err="1"/>
              <a:t>поїхав</a:t>
            </a:r>
            <a:r>
              <a:rPr lang="ru-RU" sz="1100" dirty="0"/>
              <a:t> </a:t>
            </a:r>
            <a:r>
              <a:rPr lang="ru-RU" sz="1100" dirty="0" err="1"/>
              <a:t>далі</a:t>
            </a:r>
            <a:r>
              <a:rPr lang="ru-RU" sz="1100" dirty="0"/>
              <a:t>, і </a:t>
            </a:r>
            <a:r>
              <a:rPr lang="ru-RU" sz="1100" dirty="0" err="1"/>
              <a:t>хмара</a:t>
            </a:r>
            <a:r>
              <a:rPr lang="ru-RU" sz="1100" dirty="0"/>
              <a:t> </a:t>
            </a:r>
            <a:r>
              <a:rPr lang="ru-RU" sz="1100" dirty="0" err="1"/>
              <a:t>розсіялася</a:t>
            </a:r>
            <a:r>
              <a:rPr lang="ru-RU" sz="1100" dirty="0"/>
              <a:t>, і в </a:t>
            </a:r>
            <a:r>
              <a:rPr lang="ru-RU" sz="1100" dirty="0" err="1"/>
              <a:t>ці</a:t>
            </a:r>
            <a:r>
              <a:rPr lang="ru-RU" sz="1100" dirty="0"/>
              <a:t> </a:t>
            </a:r>
            <a:r>
              <a:rPr lang="ru-RU" sz="1100" dirty="0" err="1"/>
              <a:t>п'ять</a:t>
            </a:r>
            <a:r>
              <a:rPr lang="ru-RU" sz="1100" dirty="0"/>
              <a:t> </a:t>
            </a:r>
            <a:r>
              <a:rPr lang="ru-RU" sz="1100" dirty="0" err="1"/>
              <a:t>днів</a:t>
            </a:r>
            <a:r>
              <a:rPr lang="ru-RU" sz="1100" dirty="0"/>
              <a:t> не </a:t>
            </a:r>
            <a:r>
              <a:rPr lang="ru-RU" sz="1100" dirty="0" err="1"/>
              <a:t>було</a:t>
            </a:r>
            <a:r>
              <a:rPr lang="ru-RU" sz="1100" dirty="0"/>
              <a:t> </a:t>
            </a:r>
            <a:r>
              <a:rPr lang="ru-RU" sz="1100" dirty="0" err="1"/>
              <a:t>ніякої</a:t>
            </a:r>
            <a:r>
              <a:rPr lang="ru-RU" sz="1100" dirty="0"/>
              <a:t> </a:t>
            </a:r>
            <a:r>
              <a:rPr lang="ru-RU" sz="1100" dirty="0" err="1"/>
              <a:t>вологи</a:t>
            </a:r>
            <a:r>
              <a:rPr lang="ru-RU" sz="1100" dirty="0"/>
              <a:t>, і </a:t>
            </a:r>
            <a:r>
              <a:rPr lang="ru-RU" sz="1100" dirty="0" err="1"/>
              <a:t>ніхто</a:t>
            </a:r>
            <a:r>
              <a:rPr lang="ru-RU" sz="1100" dirty="0"/>
              <a:t> не </a:t>
            </a:r>
            <a:r>
              <a:rPr lang="ru-RU" sz="1100" dirty="0" err="1"/>
              <a:t>бачив</a:t>
            </a:r>
            <a:r>
              <a:rPr lang="ru-RU" sz="1100" dirty="0"/>
              <a:t> </a:t>
            </a:r>
            <a:r>
              <a:rPr lang="ru-RU" sz="1100" dirty="0" err="1"/>
              <a:t>ні</a:t>
            </a:r>
            <a:r>
              <a:rPr lang="ru-RU" sz="1100" dirty="0"/>
              <a:t> </a:t>
            </a:r>
            <a:r>
              <a:rPr lang="ru-RU" sz="1100" dirty="0" err="1"/>
              <a:t>хмарини</a:t>
            </a:r>
            <a:r>
              <a:rPr lang="ru-RU" sz="1100" dirty="0"/>
              <a:t>». Але сам </a:t>
            </a:r>
            <a:r>
              <a:rPr lang="ru-RU" sz="1100" dirty="0" err="1"/>
              <a:t>Нізамі</a:t>
            </a:r>
            <a:r>
              <a:rPr lang="ru-RU" sz="1100" dirty="0"/>
              <a:t> </a:t>
            </a:r>
            <a:r>
              <a:rPr lang="ru-RU" sz="1100" dirty="0" err="1"/>
              <a:t>Самарканді</a:t>
            </a:r>
            <a:r>
              <a:rPr lang="ru-RU" sz="1100" dirty="0"/>
              <a:t> </a:t>
            </a:r>
            <a:r>
              <a:rPr lang="ru-RU" sz="1100" dirty="0" err="1"/>
              <a:t>додає</a:t>
            </a:r>
            <a:r>
              <a:rPr lang="ru-RU" sz="1100" dirty="0"/>
              <a:t> до </a:t>
            </a:r>
            <a:r>
              <a:rPr lang="ru-RU" sz="1100" dirty="0" err="1"/>
              <a:t>цієї</a:t>
            </a:r>
            <a:r>
              <a:rPr lang="ru-RU" sz="1100" dirty="0"/>
              <a:t> </a:t>
            </a:r>
            <a:r>
              <a:rPr lang="ru-RU" sz="1100" dirty="0" err="1"/>
              <a:t>історії</a:t>
            </a:r>
            <a:r>
              <a:rPr lang="ru-RU" sz="1100" dirty="0"/>
              <a:t> </a:t>
            </a:r>
            <a:r>
              <a:rPr lang="ru-RU" sz="1100" dirty="0" err="1"/>
              <a:t>такий</a:t>
            </a:r>
            <a:r>
              <a:rPr lang="ru-RU" sz="1100" dirty="0"/>
              <a:t> </a:t>
            </a:r>
            <a:r>
              <a:rPr lang="ru-RU" sz="1100" dirty="0" err="1"/>
              <a:t>коментар</a:t>
            </a:r>
            <a:r>
              <a:rPr lang="ru-RU" sz="1100" dirty="0"/>
              <a:t>: «Попри те, </a:t>
            </a:r>
            <a:r>
              <a:rPr lang="ru-RU" sz="1100" dirty="0" err="1"/>
              <a:t>що</a:t>
            </a:r>
            <a:r>
              <a:rPr lang="ru-RU" sz="1100" dirty="0"/>
              <a:t> правила </a:t>
            </a:r>
            <a:r>
              <a:rPr lang="ru-RU" sz="1100" dirty="0" err="1"/>
              <a:t>астрології</a:t>
            </a:r>
            <a:r>
              <a:rPr lang="ru-RU" sz="1100" dirty="0"/>
              <a:t> є </a:t>
            </a:r>
            <a:r>
              <a:rPr lang="ru-RU" sz="1100" dirty="0" err="1"/>
              <a:t>визнаним</a:t>
            </a:r>
            <a:r>
              <a:rPr lang="ru-RU" sz="1100" dirty="0"/>
              <a:t> </a:t>
            </a:r>
            <a:r>
              <a:rPr lang="ru-RU" sz="1100" dirty="0" err="1"/>
              <a:t>мистецтвом</a:t>
            </a:r>
            <a:r>
              <a:rPr lang="ru-RU" sz="1100" dirty="0"/>
              <a:t>, </a:t>
            </a:r>
            <a:r>
              <a:rPr lang="ru-RU" sz="1100" dirty="0" err="1"/>
              <a:t>їм</a:t>
            </a:r>
            <a:r>
              <a:rPr lang="ru-RU" sz="1100" dirty="0"/>
              <a:t> не </a:t>
            </a:r>
            <a:r>
              <a:rPr lang="ru-RU" sz="1100" dirty="0" err="1"/>
              <a:t>можна</a:t>
            </a:r>
            <a:r>
              <a:rPr lang="ru-RU" sz="1100" dirty="0"/>
              <a:t> </a:t>
            </a:r>
            <a:r>
              <a:rPr lang="ru-RU" sz="1100" dirty="0" err="1"/>
              <a:t>вірити</a:t>
            </a:r>
            <a:r>
              <a:rPr lang="ru-RU" sz="1100" dirty="0"/>
              <a:t>, астроном повинен </a:t>
            </a:r>
            <a:r>
              <a:rPr lang="ru-RU" sz="1100" dirty="0" err="1"/>
              <a:t>уникати</a:t>
            </a:r>
            <a:r>
              <a:rPr lang="ru-RU" sz="1100" dirty="0"/>
              <a:t> </a:t>
            </a:r>
            <a:r>
              <a:rPr lang="ru-RU" sz="1100" dirty="0" err="1"/>
              <a:t>довіри</a:t>
            </a:r>
            <a:r>
              <a:rPr lang="ru-RU" sz="1100" dirty="0"/>
              <a:t> до них і </a:t>
            </a:r>
            <a:r>
              <a:rPr lang="ru-RU" sz="1100" dirty="0" err="1"/>
              <a:t>кожне</a:t>
            </a:r>
            <a:r>
              <a:rPr lang="ru-RU" sz="1100" dirty="0"/>
              <a:t> </a:t>
            </a:r>
            <a:r>
              <a:rPr lang="ru-RU" sz="1100" dirty="0" err="1"/>
              <a:t>твердження</a:t>
            </a:r>
            <a:r>
              <a:rPr lang="ru-RU" sz="1100" dirty="0"/>
              <a:t>, </a:t>
            </a:r>
            <a:r>
              <a:rPr lang="ru-RU" sz="1100" dirty="0" err="1"/>
              <a:t>зроблене</a:t>
            </a:r>
            <a:r>
              <a:rPr lang="ru-RU" sz="1100" dirty="0"/>
              <a:t> ним, повинен </a:t>
            </a:r>
            <a:r>
              <a:rPr lang="ru-RU" sz="1100" dirty="0" err="1"/>
              <a:t>представити</a:t>
            </a:r>
            <a:r>
              <a:rPr lang="ru-RU" sz="1100" dirty="0"/>
              <a:t> </a:t>
            </a:r>
            <a:r>
              <a:rPr lang="ru-RU" sz="1100" dirty="0" err="1"/>
              <a:t>долі</a:t>
            </a:r>
            <a:r>
              <a:rPr lang="ru-RU" sz="1100" dirty="0"/>
              <a:t>. </a:t>
            </a:r>
            <a:r>
              <a:rPr lang="ru-RU" sz="1100" dirty="0" err="1"/>
              <a:t>Наскільки</a:t>
            </a:r>
            <a:r>
              <a:rPr lang="ru-RU" sz="1100" dirty="0"/>
              <a:t> я знав </a:t>
            </a:r>
            <a:r>
              <a:rPr lang="ru-RU" sz="1100" dirty="0" err="1"/>
              <a:t>доведення</a:t>
            </a:r>
            <a:r>
              <a:rPr lang="ru-RU" sz="1100" dirty="0"/>
              <a:t> </a:t>
            </a:r>
            <a:r>
              <a:rPr lang="ru-RU" sz="1100" dirty="0" err="1"/>
              <a:t>істин</a:t>
            </a:r>
            <a:r>
              <a:rPr lang="ru-RU" sz="1100" dirty="0"/>
              <a:t> Омаром, я не </a:t>
            </a:r>
            <a:r>
              <a:rPr lang="ru-RU" sz="1100" dirty="0" err="1"/>
              <a:t>бачив</a:t>
            </a:r>
            <a:r>
              <a:rPr lang="ru-RU" sz="1100" dirty="0"/>
              <a:t>, </a:t>
            </a:r>
            <a:r>
              <a:rPr lang="ru-RU" sz="1100" dirty="0" err="1"/>
              <a:t>щоб</a:t>
            </a:r>
            <a:r>
              <a:rPr lang="ru-RU" sz="1100" dirty="0"/>
              <a:t> </a:t>
            </a:r>
            <a:r>
              <a:rPr lang="ru-RU" sz="1100" dirty="0" err="1"/>
              <a:t>він</a:t>
            </a:r>
            <a:r>
              <a:rPr lang="ru-RU" sz="1100" dirty="0"/>
              <a:t> </a:t>
            </a:r>
            <a:r>
              <a:rPr lang="ru-RU" sz="1100" dirty="0" err="1"/>
              <a:t>довіряв</a:t>
            </a:r>
            <a:r>
              <a:rPr lang="ru-RU" sz="1100" dirty="0"/>
              <a:t> правилам </a:t>
            </a:r>
            <a:r>
              <a:rPr lang="ru-RU" sz="1100" dirty="0" err="1"/>
              <a:t>астрології</a:t>
            </a:r>
            <a:r>
              <a:rPr lang="ru-RU" sz="1100" dirty="0"/>
              <a:t>. Я </a:t>
            </a:r>
            <a:r>
              <a:rPr lang="ru-RU" sz="1100" dirty="0" err="1"/>
              <a:t>ніколи</a:t>
            </a:r>
            <a:r>
              <a:rPr lang="ru-RU" sz="1100" dirty="0"/>
              <a:t> не </a:t>
            </a:r>
            <a:r>
              <a:rPr lang="ru-RU" sz="1100" dirty="0" err="1"/>
              <a:t>бачив</a:t>
            </a:r>
            <a:r>
              <a:rPr lang="ru-RU" sz="1100" dirty="0"/>
              <a:t> і не </a:t>
            </a:r>
            <a:r>
              <a:rPr lang="ru-RU" sz="1100" dirty="0" err="1"/>
              <a:t>чув</a:t>
            </a:r>
            <a:r>
              <a:rPr lang="ru-RU" sz="1100" dirty="0"/>
              <a:t> </a:t>
            </a:r>
            <a:r>
              <a:rPr lang="ru-RU" sz="1100" dirty="0" err="1"/>
              <a:t>ні</a:t>
            </a:r>
            <a:r>
              <a:rPr lang="ru-RU" sz="1100" dirty="0"/>
              <a:t> про кого з великих, </a:t>
            </a:r>
            <a:r>
              <a:rPr lang="ru-RU" sz="1100" dirty="0" err="1"/>
              <a:t>хто</a:t>
            </a:r>
            <a:r>
              <a:rPr lang="ru-RU" sz="1100" dirty="0"/>
              <a:t> </a:t>
            </a:r>
            <a:r>
              <a:rPr lang="ru-RU" sz="1100" dirty="0" err="1"/>
              <a:t>мав</a:t>
            </a:r>
            <a:r>
              <a:rPr lang="ru-RU" sz="1100" dirty="0"/>
              <a:t> </a:t>
            </a:r>
            <a:r>
              <a:rPr lang="ru-RU" sz="1100" dirty="0" err="1"/>
              <a:t>би</a:t>
            </a:r>
            <a:r>
              <a:rPr lang="ru-RU" sz="1100" dirty="0"/>
              <a:t> </a:t>
            </a:r>
            <a:r>
              <a:rPr lang="ru-RU" sz="1100" dirty="0" err="1"/>
              <a:t>таку</a:t>
            </a:r>
            <a:r>
              <a:rPr lang="ru-RU" sz="1100" dirty="0"/>
              <a:t> </a:t>
            </a:r>
            <a:r>
              <a:rPr lang="ru-RU" sz="1100" dirty="0" err="1"/>
              <a:t>довіру</a:t>
            </a:r>
            <a:r>
              <a:rPr lang="ru-RU" sz="1100" dirty="0"/>
              <a:t>». </a:t>
            </a:r>
            <a:r>
              <a:rPr lang="ru-RU" sz="1100" dirty="0" err="1"/>
              <a:t>Останні</a:t>
            </a:r>
            <a:r>
              <a:rPr lang="ru-RU" sz="1100" dirty="0"/>
              <a:t> слова </a:t>
            </a:r>
            <a:r>
              <a:rPr lang="ru-RU" sz="1100" dirty="0" err="1"/>
              <a:t>Нізамі</a:t>
            </a:r>
            <a:r>
              <a:rPr lang="ru-RU" sz="1100" dirty="0"/>
              <a:t> </a:t>
            </a:r>
            <a:r>
              <a:rPr lang="ru-RU" sz="1100" dirty="0" err="1"/>
              <a:t>Самарканді</a:t>
            </a:r>
            <a:r>
              <a:rPr lang="ru-RU" sz="1100" dirty="0"/>
              <a:t> </a:t>
            </a:r>
            <a:r>
              <a:rPr lang="ru-RU" sz="1100" dirty="0" err="1"/>
              <a:t>вказують</a:t>
            </a:r>
            <a:r>
              <a:rPr lang="ru-RU" sz="1100" dirty="0"/>
              <a:t> на те,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віщування</a:t>
            </a:r>
            <a:r>
              <a:rPr lang="ru-RU" sz="1100" dirty="0"/>
              <a:t> погоди Хайямом, яке, </a:t>
            </a:r>
            <a:r>
              <a:rPr lang="ru-RU" sz="1100" dirty="0" err="1"/>
              <a:t>можливо</a:t>
            </a:r>
            <a:r>
              <a:rPr lang="ru-RU" sz="1100" dirty="0"/>
              <a:t>, за </a:t>
            </a:r>
            <a:r>
              <a:rPr lang="ru-RU" sz="1100" dirty="0" err="1"/>
              <a:t>звичаями</a:t>
            </a:r>
            <a:r>
              <a:rPr lang="ru-RU" sz="1100" dirty="0"/>
              <a:t> того часу, </a:t>
            </a:r>
            <a:r>
              <a:rPr lang="ru-RU" sz="1100" dirty="0" err="1"/>
              <a:t>виглядало</a:t>
            </a:r>
            <a:r>
              <a:rPr lang="ru-RU" sz="1100" dirty="0"/>
              <a:t> як </a:t>
            </a:r>
            <a:r>
              <a:rPr lang="ru-RU" sz="1100" dirty="0" err="1"/>
              <a:t>астрологічне</a:t>
            </a:r>
            <a:r>
              <a:rPr lang="ru-RU" sz="1100" dirty="0"/>
              <a:t> </a:t>
            </a:r>
            <a:r>
              <a:rPr lang="ru-RU" sz="1100" dirty="0" err="1"/>
              <a:t>пророцтво</a:t>
            </a:r>
            <a:r>
              <a:rPr lang="ru-RU" sz="1100" dirty="0"/>
              <a:t>, </a:t>
            </a:r>
            <a:r>
              <a:rPr lang="ru-RU" sz="1100" dirty="0" err="1"/>
              <a:t>насправді</a:t>
            </a:r>
            <a:r>
              <a:rPr lang="ru-RU" sz="1100" dirty="0"/>
              <a:t> не </a:t>
            </a:r>
            <a:r>
              <a:rPr lang="ru-RU" sz="1100" dirty="0" err="1"/>
              <a:t>базувалось</a:t>
            </a:r>
            <a:r>
              <a:rPr lang="ru-RU" sz="1100" dirty="0"/>
              <a:t> на </a:t>
            </a:r>
            <a:r>
              <a:rPr lang="ru-RU" sz="1100" dirty="0" err="1"/>
              <a:t>астрології</a:t>
            </a:r>
            <a:r>
              <a:rPr lang="ru-RU" sz="1100" dirty="0"/>
              <a:t>. </a:t>
            </a:r>
            <a:r>
              <a:rPr lang="ru-RU" sz="1100" dirty="0" err="1"/>
              <a:t>Скоріш</a:t>
            </a:r>
            <a:r>
              <a:rPr lang="ru-RU" sz="1100" dirty="0"/>
              <a:t> за все, </a:t>
            </a:r>
            <a:r>
              <a:rPr lang="ru-RU" sz="1100" dirty="0" err="1"/>
              <a:t>вдалий</a:t>
            </a:r>
            <a:r>
              <a:rPr lang="ru-RU" sz="1100" dirty="0"/>
              <a:t> прогноз Хайяма </a:t>
            </a:r>
            <a:r>
              <a:rPr lang="ru-RU" sz="1100" dirty="0" err="1"/>
              <a:t>спирався</a:t>
            </a:r>
            <a:r>
              <a:rPr lang="ru-RU" sz="1100" dirty="0"/>
              <a:t> на </a:t>
            </a:r>
            <a:r>
              <a:rPr lang="ru-RU" sz="1100" dirty="0" err="1"/>
              <a:t>його</a:t>
            </a:r>
            <a:r>
              <a:rPr lang="ru-RU" sz="1100" dirty="0"/>
              <a:t> </a:t>
            </a:r>
            <a:r>
              <a:rPr lang="ru-RU" sz="1100" dirty="0" err="1"/>
              <a:t>метеорологічні</a:t>
            </a:r>
            <a:r>
              <a:rPr lang="ru-RU" sz="1100" dirty="0"/>
              <a:t> </a:t>
            </a:r>
            <a:r>
              <a:rPr lang="ru-RU" sz="1100" dirty="0" err="1"/>
              <a:t>знання</a:t>
            </a:r>
            <a:r>
              <a:rPr lang="ru-RU" sz="1100" dirty="0"/>
              <a:t>.</a:t>
            </a:r>
          </a:p>
          <a:p>
            <a:endParaRPr lang="ru-RU" sz="1100" dirty="0"/>
          </a:p>
          <a:p>
            <a:r>
              <a:rPr lang="ru-RU" sz="1100" dirty="0" err="1"/>
              <a:t>Після</a:t>
            </a:r>
            <a:r>
              <a:rPr lang="ru-RU" sz="1100" dirty="0"/>
              <a:t> </a:t>
            </a:r>
            <a:r>
              <a:rPr lang="ru-RU" sz="1100" dirty="0" err="1"/>
              <a:t>смерті</a:t>
            </a:r>
            <a:r>
              <a:rPr lang="ru-RU" sz="1100" dirty="0"/>
              <a:t> султана </a:t>
            </a:r>
            <a:r>
              <a:rPr lang="ru-RU" sz="1100" dirty="0" err="1"/>
              <a:t>Малік</a:t>
            </a:r>
            <a:r>
              <a:rPr lang="ru-RU" sz="1100" dirty="0"/>
              <a:t>-шаха </a:t>
            </a:r>
            <a:r>
              <a:rPr lang="ru-RU" sz="1100" dirty="0" err="1"/>
              <a:t>обсерваторія</a:t>
            </a:r>
            <a:r>
              <a:rPr lang="ru-RU" sz="1100" dirty="0"/>
              <a:t> </a:t>
            </a:r>
            <a:r>
              <a:rPr lang="ru-RU" sz="1100" dirty="0" err="1"/>
              <a:t>була</a:t>
            </a:r>
            <a:r>
              <a:rPr lang="ru-RU" sz="1100" dirty="0"/>
              <a:t> </a:t>
            </a:r>
            <a:r>
              <a:rPr lang="ru-RU" sz="1100" dirty="0" err="1"/>
              <a:t>закрита</a:t>
            </a:r>
            <a:r>
              <a:rPr lang="ru-RU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6599618"/>
      </p:ext>
    </p:extLst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3401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Капсулы</vt:lpstr>
      <vt:lpstr>Аспект</vt:lpstr>
      <vt:lpstr>ОМАР ХАЙЯМ - </vt:lpstr>
      <vt:lpstr>Омар Хайям – це поет, який славить бенкет життя, його чаша чарівна і сповнена людським розумом – перлинами мудрості всіх часів.                                                                             В. Державін</vt:lpstr>
      <vt:lpstr>ОМАР ХАЙЯМ (1048 – 1131)</vt:lpstr>
      <vt:lpstr>ПОВНЕ ІМ‘Я ПОЕТА</vt:lpstr>
      <vt:lpstr>БІОГРАФІЧНА ДОВІДКА</vt:lpstr>
      <vt:lpstr>Молоді роки</vt:lpstr>
      <vt:lpstr>Наукова діяльність</vt:lpstr>
      <vt:lpstr>Календарна реформа</vt:lpstr>
      <vt:lpstr>Хайям і астрологія</vt:lpstr>
      <vt:lpstr>Хайям- математик</vt:lpstr>
      <vt:lpstr>Алгебра</vt:lpstr>
      <vt:lpstr>Теорія паралельних Хайяма</vt:lpstr>
      <vt:lpstr>Теорія відношень та вчення про число</vt:lpstr>
      <vt:lpstr>Філософія та релігія у світогляді Хайяма</vt:lpstr>
      <vt:lpstr>Світогляд Хайяма у рубаї</vt:lpstr>
      <vt:lpstr>Смерть</vt:lpstr>
      <vt:lpstr>Поетичне надбання</vt:lpstr>
      <vt:lpstr>Презентация PowerPoint</vt:lpstr>
      <vt:lpstr> Перелік почесних титулів  ОМАРА ХАЙЯМА :</vt:lpstr>
      <vt:lpstr>Презентация PowerPoint</vt:lpstr>
    </vt:vector>
  </TitlesOfParts>
  <Company>ЗОШ №1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ОМАР ХАЙЯМ (1048 – 1131)</dc:title>
  <dc:creator>11111</dc:creator>
  <cp:lastModifiedBy>shark</cp:lastModifiedBy>
  <cp:revision>56</cp:revision>
  <cp:lastPrinted>1601-01-01T00:00:00Z</cp:lastPrinted>
  <dcterms:created xsi:type="dcterms:W3CDTF">2008-12-08T11:07:50Z</dcterms:created>
  <dcterms:modified xsi:type="dcterms:W3CDTF">2014-12-14T18:46:22Z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