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5" r:id="rId4"/>
    <p:sldId id="258" r:id="rId5"/>
    <p:sldId id="276" r:id="rId6"/>
    <p:sldId id="259" r:id="rId7"/>
    <p:sldId id="271" r:id="rId8"/>
    <p:sldId id="260" r:id="rId9"/>
    <p:sldId id="257" r:id="rId10"/>
    <p:sldId id="272" r:id="rId11"/>
    <p:sldId id="261" r:id="rId12"/>
    <p:sldId id="273" r:id="rId13"/>
    <p:sldId id="262" r:id="rId14"/>
    <p:sldId id="263" r:id="rId15"/>
    <p:sldId id="264" r:id="rId16"/>
    <p:sldId id="265" r:id="rId17"/>
    <p:sldId id="266" r:id="rId18"/>
    <p:sldId id="269" r:id="rId19"/>
    <p:sldId id="268" r:id="rId20"/>
    <p:sldId id="267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507"/>
    <a:srgbClr val="4545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nsellaris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nsellarist"/>
              </a:defRPr>
            </a:lvl1pPr>
          </a:lstStyle>
          <a:p>
            <a:pPr>
              <a:defRPr/>
            </a:pPr>
            <a:fld id="{B693E2AE-A7B6-4FEF-863E-2F7EB44E62CE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nsellaris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nsellarist"/>
              </a:defRPr>
            </a:lvl1pPr>
          </a:lstStyle>
          <a:p>
            <a:pPr>
              <a:defRPr/>
            </a:pPr>
            <a:fld id="{FE44A024-0127-4113-9BF7-CC642BFEC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uk-UA" smtClean="0"/>
              <a:t>ціа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35B0-09D3-48E4-AD9E-FEB3FB20F840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41A8-E214-4ECA-AC1F-0EDC27025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ACB3-F08F-4AF3-9FF6-748D75D5C558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8E0F-8743-403B-9BE0-A904A06F4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0CA6-D54F-4F7E-BAA5-E72F45F7A6D5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292D5-2E5A-4103-846B-C1ED76394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FEE3-662C-4E9F-A822-C868C096FEAE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A002D-352E-4320-974E-0E95CDA09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9843D-85C5-4210-8B52-0706CB2B5911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ADCF6-03E0-4D33-A820-CA698B976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8BCD-6849-455B-934A-A22CD7BFC441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39F9-C5DD-4CF9-923B-4ADA94089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A6D4-0A10-4019-B77E-A2C5C750529D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5B61-762B-429F-A08F-D71FFDE10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5D4C9-F268-4ECE-B666-8A610BE88023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26BC-E9B3-48C3-AAE7-DF5795148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3CD7-2DC5-4E6B-8ADD-07C5BFB4C566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761F-70C8-4A37-93B8-63F5EFF25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C8F26-9A2F-4EE1-904E-0E562E8A83AA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5AEAD-B1DA-45C6-BC07-B857F4FD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D033D-BF1E-436B-B8D7-EE0DA55754B5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5FBA-719B-49B8-9D7D-747FEA3AC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24538B-C073-48EF-AABC-EEBD644FF98D}" type="datetimeFigureOut">
              <a:rPr lang="ru-RU"/>
              <a:pPr>
                <a:defRPr/>
              </a:pPr>
              <a:t>21.05.2013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056059-1008-49C0-890D-392EAA090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827088" y="3213100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uk-UA" sz="4800" dirty="0" smtClean="0">
                <a:effectLst/>
              </a:rPr>
              <a:t>М.О. Булгаков</a:t>
            </a:r>
            <a:br>
              <a:rPr lang="uk-UA" sz="4800" dirty="0" smtClean="0">
                <a:effectLst/>
              </a:rPr>
            </a:br>
            <a:r>
              <a:rPr lang="uk-UA" sz="4800" dirty="0" err="1" smtClean="0">
                <a:effectLst/>
              </a:rPr>
              <a:t>“Майстер</a:t>
            </a:r>
            <a:r>
              <a:rPr lang="uk-UA" sz="4800" dirty="0" smtClean="0">
                <a:effectLst/>
              </a:rPr>
              <a:t> і </a:t>
            </a:r>
            <a:r>
              <a:rPr lang="uk-UA" sz="4800" dirty="0" err="1" smtClean="0">
                <a:effectLst/>
              </a:rPr>
              <a:t>Маргарита”</a:t>
            </a:r>
            <a:r>
              <a:rPr lang="en-US" sz="4800" dirty="0" smtClean="0">
                <a:effectLst/>
              </a:rPr>
              <a:t/>
            </a:r>
            <a:br>
              <a:rPr lang="en-US" sz="4800" dirty="0" smtClean="0">
                <a:effectLst/>
              </a:rPr>
            </a:br>
            <a:endParaRPr lang="ru-RU" sz="4800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type="body" idx="1"/>
          </p:nvPr>
        </p:nvSpPr>
        <p:spPr>
          <a:xfrm>
            <a:off x="2124075" y="4797425"/>
            <a:ext cx="6408738" cy="15843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2000" smtClean="0"/>
              <a:t>     </a:t>
            </a:r>
            <a:r>
              <a:rPr lang="ru-RU" sz="2000" smtClean="0"/>
              <a:t>«</a:t>
            </a:r>
            <a:r>
              <a:rPr lang="ru-RU" sz="2400" smtClean="0"/>
              <a:t>Что я помню после этого?</a:t>
            </a:r>
            <a:endParaRPr lang="en-US" sz="2400" smtClean="0"/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sz="2400" smtClean="0"/>
              <a:t>	</a:t>
            </a:r>
            <a:r>
              <a:rPr lang="ru-RU" sz="2400" smtClean="0"/>
              <a:t>...</a:t>
            </a:r>
            <a:r>
              <a:rPr lang="uk-UA" sz="2400" smtClean="0"/>
              <a:t> </a:t>
            </a:r>
            <a:r>
              <a:rPr lang="ru-RU" sz="2400" smtClean="0"/>
              <a:t>осыпавшиеся</a:t>
            </a:r>
            <a:r>
              <a:rPr lang="en-US" sz="2400" smtClean="0"/>
              <a:t> </a:t>
            </a:r>
            <a:r>
              <a:rPr lang="ru-RU" sz="2400" smtClean="0"/>
              <a:t>красные лепестки на титульном листе и ещё глаза моей подруги.  Да, эти глаза я помню».</a:t>
            </a:r>
          </a:p>
        </p:txBody>
      </p:sp>
      <p:pic>
        <p:nvPicPr>
          <p:cNvPr id="11267" name="Picture 5" descr="Мастер-и-Маргар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76250"/>
            <a:ext cx="6389688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/>
          </p:cNvSpPr>
          <p:nvPr>
            <p:ph type="body" idx="1"/>
          </p:nvPr>
        </p:nvSpPr>
        <p:spPr>
          <a:xfrm>
            <a:off x="323850" y="4265613"/>
            <a:ext cx="8496300" cy="2592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7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/>
              <a:t>	</a:t>
            </a:r>
            <a:r>
              <a:rPr lang="ru-RU" sz="2400" smtClean="0"/>
              <a:t>«В руках у Маргариты оказался старый альбом коричневой кожи, в котором была фотографическая карточка мастера, книжка сберегательной кассы со вкладом десять тысяч на его имя, распластанные между листками папиросной бумаги лепестки засохшей розы и часть тетради в целый лист, исписанной на машинке и с обгоревшим нижним краем».</a:t>
            </a:r>
          </a:p>
        </p:txBody>
      </p:sp>
      <p:pic>
        <p:nvPicPr>
          <p:cNvPr id="19460" name="Picture 4" descr="1241688893_13121816p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0350"/>
            <a:ext cx="6578600" cy="378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body" idx="1"/>
          </p:nvPr>
        </p:nvSpPr>
        <p:spPr>
          <a:xfrm>
            <a:off x="1619250" y="5157788"/>
            <a:ext cx="6840538" cy="720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z="2000" smtClean="0"/>
          </a:p>
          <a:p>
            <a:pPr eaLnBrk="1" hangingPunct="1">
              <a:buFont typeface="Arial" pitchFamily="34" charset="0"/>
              <a:buNone/>
            </a:pPr>
            <a:r>
              <a:rPr lang="ru-RU" sz="2000" smtClean="0"/>
              <a:t>	</a:t>
            </a:r>
            <a:r>
              <a:rPr lang="ru-RU" sz="2400" smtClean="0"/>
              <a:t>«Ах, право, дьяволу бы я заложила душу, чтобы только узнать, жив он или нет?»</a:t>
            </a:r>
          </a:p>
        </p:txBody>
      </p:sp>
      <p:pic>
        <p:nvPicPr>
          <p:cNvPr id="32772" name="Picture 4" descr="1241688952_ac50b06055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620713"/>
            <a:ext cx="6337300" cy="47466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43013" y="274638"/>
            <a:ext cx="7900987" cy="41751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uk-UA" sz="2800" smtClean="0">
                <a:effectLst/>
              </a:rPr>
              <a:t>Маргарита — відьма</a:t>
            </a:r>
            <a:endParaRPr lang="ru-RU" sz="2800" smtClean="0">
              <a:effectLst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331913" y="5445125"/>
            <a:ext cx="7812087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«Нет, погодите…Я знаю, на что иду. Но иду на всё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  из-за него, потому что ни на что в мире больше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надежды у меня нет ….  Я погибаю из-за любви!» </a:t>
            </a:r>
          </a:p>
        </p:txBody>
      </p:sp>
      <p:pic>
        <p:nvPicPr>
          <p:cNvPr id="20484" name="Picture 4" descr="d51ade7fba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2789"/>
            <a:ext cx="5905401" cy="4840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827088" y="2349500"/>
            <a:ext cx="3457575" cy="39211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z="2400" smtClean="0"/>
          </a:p>
          <a:p>
            <a:pPr eaLnBrk="1" hangingPunct="1">
              <a:buFont typeface="Arial" pitchFamily="34" charset="0"/>
              <a:buNone/>
            </a:pPr>
            <a:endParaRPr lang="ru-RU" sz="2400" smtClean="0"/>
          </a:p>
          <a:p>
            <a:pPr eaLnBrk="1" hangingPunct="1">
              <a:buFont typeface="Arial" pitchFamily="34" charset="0"/>
              <a:buNone/>
            </a:pPr>
            <a:endParaRPr lang="ru-RU" sz="2400" smtClean="0"/>
          </a:p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«…согласна на всё, согласна проделать эту комедию с натиранием мазью, согласна идти к чёрту на кулички».</a:t>
            </a:r>
          </a:p>
        </p:txBody>
      </p:sp>
      <p:pic>
        <p:nvPicPr>
          <p:cNvPr id="21508" name="Picture 4" descr="1241688926_o-00014622-a-000029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49275"/>
            <a:ext cx="3933825" cy="5327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755650" y="2924175"/>
            <a:ext cx="3887788" cy="3384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«На тридцатилетнюю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Маргариту из зеркала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глядела от природы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кудрявая, черноволосая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женщина лет двадцати,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безудержно хохочущая,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скалящая зубы».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400" smtClean="0"/>
          </a:p>
        </p:txBody>
      </p:sp>
      <p:pic>
        <p:nvPicPr>
          <p:cNvPr id="22532" name="Picture 4" descr="483831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175" y="620713"/>
            <a:ext cx="3925888" cy="5400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2124075" y="5300663"/>
            <a:ext cx="5903913" cy="825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«Маргарита ощутила себя свободной,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 свободной от всего».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  <p:pic>
        <p:nvPicPr>
          <p:cNvPr id="23556" name="Picture 4" descr="75645656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765175"/>
            <a:ext cx="5616575" cy="4200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243013" y="274638"/>
            <a:ext cx="7900987" cy="633412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200" smtClean="0">
                <a:effectLst/>
              </a:rPr>
              <a:t>Маргарита  —  королева</a:t>
            </a:r>
            <a:endParaRPr lang="ru-RU" sz="3200" smtClean="0">
              <a:effectLst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0" y="2133600"/>
            <a:ext cx="3203575" cy="4103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«Цепь её сделалась тяжелее, чем была…. Острая боль, как от иглы, вдруг пронизала правую руку….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smtClean="0"/>
              <a:t>       Ноги Маргариты подгибались, каждую минуту она боялась заплакать».</a:t>
            </a:r>
          </a:p>
        </p:txBody>
      </p:sp>
      <p:pic>
        <p:nvPicPr>
          <p:cNvPr id="24580" name="Picture 4" descr="40305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196975"/>
            <a:ext cx="5327650" cy="45196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979613" y="4724400"/>
            <a:ext cx="6264275" cy="40227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uk-UA" sz="2000" smtClean="0"/>
              <a:t>  </a:t>
            </a:r>
            <a:r>
              <a:rPr lang="uk-UA" sz="2400" smtClean="0"/>
              <a:t>“</a:t>
            </a:r>
            <a:r>
              <a:rPr lang="ru-RU" sz="2400" smtClean="0"/>
              <a:t>Мы вас испытывали…никогда и ничего не просите! Никогда и ничего, а в особенности у тех,  кто сильнее вас. Сами предложат и сами всё дадут!» </a:t>
            </a:r>
          </a:p>
        </p:txBody>
      </p:sp>
      <p:pic>
        <p:nvPicPr>
          <p:cNvPr id="27652" name="Picture 4" descr="1241688958_e7a0a94b0e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549275"/>
            <a:ext cx="5821362" cy="3957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 bwMode="auto">
          <a:xfrm>
            <a:off x="900113" y="188913"/>
            <a:ext cx="7900987" cy="863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600" smtClean="0">
                <a:effectLst/>
              </a:rPr>
              <a:t>Доля Майстра і Маргарити</a:t>
            </a:r>
            <a:endParaRPr lang="ru-RU" sz="3600" smtClean="0">
              <a:effectLst/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395288" y="1773238"/>
            <a:ext cx="3529012" cy="48863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uk-UA" sz="2000" smtClean="0"/>
              <a:t>     “</a:t>
            </a:r>
            <a:r>
              <a:rPr lang="uk-UA" sz="2400" smtClean="0"/>
              <a:t>У меня нет больше никаких мечтаний и вдохновения тоже нет,… ничто меня вокруг не интересует, кроме неё, …меня сломали, мне скучно, и я хочу в подвал”.</a:t>
            </a:r>
          </a:p>
          <a:p>
            <a:pPr eaLnBrk="1" hangingPunct="1">
              <a:lnSpc>
                <a:spcPct val="80000"/>
              </a:lnSpc>
            </a:pPr>
            <a:endParaRPr lang="uk-UA" sz="24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uk-UA" sz="2400" smtClean="0"/>
              <a:t>     “Он мне ненавистен этот роман,   я слишком много испытал из-за него”.</a:t>
            </a:r>
            <a:endParaRPr lang="ru-RU" sz="2400" smtClean="0"/>
          </a:p>
        </p:txBody>
      </p:sp>
      <p:pic>
        <p:nvPicPr>
          <p:cNvPr id="26628" name="Picture 4" descr="483832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268413"/>
            <a:ext cx="4752975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type="body" idx="1"/>
          </p:nvPr>
        </p:nvSpPr>
        <p:spPr>
          <a:xfrm>
            <a:off x="755650" y="765175"/>
            <a:ext cx="8064500" cy="57483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2400" b="1" smtClean="0"/>
              <a:t>Тема.</a:t>
            </a:r>
            <a:r>
              <a:rPr lang="ru-RU" sz="2400" smtClean="0"/>
              <a:t> Траг</a:t>
            </a:r>
            <a:r>
              <a:rPr lang="uk-UA" sz="2400" smtClean="0"/>
              <a:t>ізм долі митця. Утвердження сили творчості і кохання в долі героїв роману М.Булгакова “Майстер і Маргарита”.</a:t>
            </a:r>
            <a:endParaRPr lang="en-US" sz="24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uk-UA" sz="24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400" b="1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uk-UA" sz="2200" b="1" smtClean="0"/>
              <a:t>Мета: </a:t>
            </a:r>
            <a:endParaRPr lang="uk-UA" sz="22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200" smtClean="0"/>
              <a:t>проаналізувати аспекти трактування проблеми особистості і влади в романі;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200" smtClean="0"/>
              <a:t>дослідити траєкторію відносин Майстра з режимом влади;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200" smtClean="0"/>
              <a:t>допомогти усвідомити силу мистецтва і кохання у творі;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200" smtClean="0"/>
              <a:t>розвивати вміння висловлювати особисте ставлення до проблем, порушених у творі, аргументувати свою точку зору прикладами і цитатами з тексту;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uk-UA" sz="2200" smtClean="0"/>
              <a:t>виховувати шанобливе ставлення до одвічних людських цінностей, прагнення до щирості та гармонії у стосунках.</a:t>
            </a:r>
            <a:endParaRPr 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2924175"/>
            <a:ext cx="3671887" cy="3097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200" smtClean="0"/>
              <a:t>     </a:t>
            </a:r>
            <a:r>
              <a:rPr lang="ru-RU" sz="2400" smtClean="0"/>
              <a:t>«Да, чуть было не забыл, мессир передавал вам привет, а также велел сказать, что приглашает вас сделать с ним небольшую прогулку, если, конечно, вы пожелаете»</a:t>
            </a:r>
          </a:p>
        </p:txBody>
      </p:sp>
      <p:pic>
        <p:nvPicPr>
          <p:cNvPr id="25605" name="Picture 5" descr="1241688918_lorieux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33375"/>
            <a:ext cx="4294187" cy="58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smtClean="0">
                <a:effectLst/>
              </a:rPr>
              <a:t>“Гронування”</a:t>
            </a:r>
            <a:endParaRPr lang="ru-RU" sz="4000" smtClean="0">
              <a:effectLst/>
            </a:endParaRPr>
          </a:p>
        </p:txBody>
      </p:sp>
      <p:sp>
        <p:nvSpPr>
          <p:cNvPr id="22531" name="AutoShape 15"/>
          <p:cNvSpPr>
            <a:spLocks noChangeArrowheads="1"/>
          </p:cNvSpPr>
          <p:nvPr/>
        </p:nvSpPr>
        <p:spPr bwMode="auto">
          <a:xfrm>
            <a:off x="1547813" y="3429000"/>
            <a:ext cx="1584325" cy="649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AutoShape 18"/>
          <p:cNvSpPr>
            <a:spLocks noChangeArrowheads="1"/>
          </p:cNvSpPr>
          <p:nvPr/>
        </p:nvSpPr>
        <p:spPr bwMode="auto">
          <a:xfrm>
            <a:off x="1547813" y="4724400"/>
            <a:ext cx="1584325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AutoShape 19"/>
          <p:cNvSpPr>
            <a:spLocks noChangeArrowheads="1"/>
          </p:cNvSpPr>
          <p:nvPr/>
        </p:nvSpPr>
        <p:spPr bwMode="auto">
          <a:xfrm>
            <a:off x="3132138" y="5661025"/>
            <a:ext cx="1584325" cy="7223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AutoShape 20"/>
          <p:cNvSpPr>
            <a:spLocks noChangeArrowheads="1"/>
          </p:cNvSpPr>
          <p:nvPr/>
        </p:nvSpPr>
        <p:spPr bwMode="auto">
          <a:xfrm>
            <a:off x="6659563" y="4797425"/>
            <a:ext cx="1584325" cy="5762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AutoShape 21"/>
          <p:cNvSpPr>
            <a:spLocks noChangeArrowheads="1"/>
          </p:cNvSpPr>
          <p:nvPr/>
        </p:nvSpPr>
        <p:spPr bwMode="auto">
          <a:xfrm>
            <a:off x="6443663" y="3500438"/>
            <a:ext cx="1800225" cy="6492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22"/>
          <p:cNvSpPr>
            <a:spLocks noChangeArrowheads="1"/>
          </p:cNvSpPr>
          <p:nvPr/>
        </p:nvSpPr>
        <p:spPr bwMode="auto">
          <a:xfrm>
            <a:off x="1692275" y="2060575"/>
            <a:ext cx="1584325" cy="649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23"/>
          <p:cNvSpPr>
            <a:spLocks noChangeArrowheads="1"/>
          </p:cNvSpPr>
          <p:nvPr/>
        </p:nvSpPr>
        <p:spPr bwMode="auto">
          <a:xfrm>
            <a:off x="4067175" y="1484313"/>
            <a:ext cx="1584325" cy="7207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AutoShape 24"/>
          <p:cNvSpPr>
            <a:spLocks noChangeArrowheads="1"/>
          </p:cNvSpPr>
          <p:nvPr/>
        </p:nvSpPr>
        <p:spPr bwMode="auto">
          <a:xfrm>
            <a:off x="6516688" y="2133600"/>
            <a:ext cx="1655762" cy="649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9" name="AutoShape 25"/>
          <p:cNvSpPr>
            <a:spLocks noChangeArrowheads="1"/>
          </p:cNvSpPr>
          <p:nvPr/>
        </p:nvSpPr>
        <p:spPr bwMode="auto">
          <a:xfrm>
            <a:off x="5148263" y="5661025"/>
            <a:ext cx="1584325" cy="7223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AutoShape 26"/>
          <p:cNvSpPr>
            <a:spLocks noChangeArrowheads="1"/>
          </p:cNvSpPr>
          <p:nvPr/>
        </p:nvSpPr>
        <p:spPr bwMode="auto">
          <a:xfrm>
            <a:off x="4067175" y="3500438"/>
            <a:ext cx="1584325" cy="6492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1" name="Line 27"/>
          <p:cNvSpPr>
            <a:spLocks noChangeShapeType="1"/>
          </p:cNvSpPr>
          <p:nvPr/>
        </p:nvSpPr>
        <p:spPr bwMode="auto">
          <a:xfrm flipV="1">
            <a:off x="4859338" y="22050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2" name="Line 28"/>
          <p:cNvSpPr>
            <a:spLocks noChangeShapeType="1"/>
          </p:cNvSpPr>
          <p:nvPr/>
        </p:nvSpPr>
        <p:spPr bwMode="auto">
          <a:xfrm flipH="1">
            <a:off x="3924300" y="4149725"/>
            <a:ext cx="503238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3" name="Line 30"/>
          <p:cNvSpPr>
            <a:spLocks noChangeShapeType="1"/>
          </p:cNvSpPr>
          <p:nvPr/>
        </p:nvSpPr>
        <p:spPr bwMode="auto">
          <a:xfrm>
            <a:off x="5219700" y="4076700"/>
            <a:ext cx="7921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4" name="Line 32"/>
          <p:cNvSpPr>
            <a:spLocks noChangeShapeType="1"/>
          </p:cNvSpPr>
          <p:nvPr/>
        </p:nvSpPr>
        <p:spPr bwMode="auto">
          <a:xfrm flipH="1">
            <a:off x="2339975" y="3860800"/>
            <a:ext cx="17272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Line 33"/>
          <p:cNvSpPr>
            <a:spLocks noChangeShapeType="1"/>
          </p:cNvSpPr>
          <p:nvPr/>
        </p:nvSpPr>
        <p:spPr bwMode="auto">
          <a:xfrm>
            <a:off x="5651500" y="3789363"/>
            <a:ext cx="19446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Line 34"/>
          <p:cNvSpPr>
            <a:spLocks noChangeShapeType="1"/>
          </p:cNvSpPr>
          <p:nvPr/>
        </p:nvSpPr>
        <p:spPr bwMode="auto">
          <a:xfrm flipH="1">
            <a:off x="3132138" y="37163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7" name="Line 35"/>
          <p:cNvSpPr>
            <a:spLocks noChangeShapeType="1"/>
          </p:cNvSpPr>
          <p:nvPr/>
        </p:nvSpPr>
        <p:spPr bwMode="auto">
          <a:xfrm>
            <a:off x="5651500" y="37163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8" name="Line 36"/>
          <p:cNvSpPr>
            <a:spLocks noChangeShapeType="1"/>
          </p:cNvSpPr>
          <p:nvPr/>
        </p:nvSpPr>
        <p:spPr bwMode="auto">
          <a:xfrm flipH="1" flipV="1">
            <a:off x="3276600" y="2420938"/>
            <a:ext cx="12239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49" name="Line 37"/>
          <p:cNvSpPr>
            <a:spLocks noChangeShapeType="1"/>
          </p:cNvSpPr>
          <p:nvPr/>
        </p:nvSpPr>
        <p:spPr bwMode="auto">
          <a:xfrm flipV="1">
            <a:off x="5364163" y="2420938"/>
            <a:ext cx="11525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50" name="Text Box 38"/>
          <p:cNvSpPr txBox="1">
            <a:spLocks noChangeArrowheads="1"/>
          </p:cNvSpPr>
          <p:nvPr/>
        </p:nvSpPr>
        <p:spPr bwMode="auto">
          <a:xfrm>
            <a:off x="4254500" y="3608388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D92507"/>
                </a:solidFill>
              </a:rPr>
              <a:t>Майстер</a:t>
            </a:r>
            <a:endParaRPr lang="ru-RU" sz="2000" b="1">
              <a:solidFill>
                <a:srgbClr val="D92507"/>
              </a:solidFill>
            </a:endParaRPr>
          </a:p>
        </p:txBody>
      </p:sp>
      <p:sp>
        <p:nvSpPr>
          <p:cNvPr id="22551" name="Text Box 41"/>
          <p:cNvSpPr txBox="1">
            <a:spLocks noChangeArrowheads="1"/>
          </p:cNvSpPr>
          <p:nvPr/>
        </p:nvSpPr>
        <p:spPr bwMode="auto">
          <a:xfrm>
            <a:off x="1816100" y="2152650"/>
            <a:ext cx="106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чесність</a:t>
            </a:r>
            <a:endParaRPr lang="ru-RU"/>
          </a:p>
        </p:txBody>
      </p:sp>
      <p:sp>
        <p:nvSpPr>
          <p:cNvPr id="22552" name="Text Box 42"/>
          <p:cNvSpPr txBox="1">
            <a:spLocks noChangeArrowheads="1"/>
          </p:cNvSpPr>
          <p:nvPr/>
        </p:nvSpPr>
        <p:spPr bwMode="auto">
          <a:xfrm>
            <a:off x="4140200" y="1576388"/>
            <a:ext cx="164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висока</a:t>
            </a:r>
          </a:p>
          <a:p>
            <a:r>
              <a:rPr lang="uk-UA"/>
              <a:t> духовність</a:t>
            </a:r>
            <a:endParaRPr lang="ru-RU"/>
          </a:p>
        </p:txBody>
      </p:sp>
      <p:sp>
        <p:nvSpPr>
          <p:cNvPr id="22553" name="Text Box 44"/>
          <p:cNvSpPr txBox="1">
            <a:spLocks noChangeArrowheads="1"/>
          </p:cNvSpPr>
          <p:nvPr/>
        </p:nvSpPr>
        <p:spPr bwMode="auto">
          <a:xfrm>
            <a:off x="6567488" y="2152650"/>
            <a:ext cx="1673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талановитість</a:t>
            </a:r>
            <a:endParaRPr lang="ru-RU"/>
          </a:p>
        </p:txBody>
      </p:sp>
      <p:sp>
        <p:nvSpPr>
          <p:cNvPr id="22554" name="Text Box 46"/>
          <p:cNvSpPr txBox="1">
            <a:spLocks noChangeArrowheads="1"/>
          </p:cNvSpPr>
          <p:nvPr/>
        </p:nvSpPr>
        <p:spPr bwMode="auto">
          <a:xfrm>
            <a:off x="6496050" y="3592513"/>
            <a:ext cx="178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непрактичність</a:t>
            </a:r>
            <a:endParaRPr lang="ru-RU"/>
          </a:p>
        </p:txBody>
      </p:sp>
      <p:sp>
        <p:nvSpPr>
          <p:cNvPr id="22555" name="Text Box 52"/>
          <p:cNvSpPr txBox="1">
            <a:spLocks noChangeArrowheads="1"/>
          </p:cNvSpPr>
          <p:nvPr/>
        </p:nvSpPr>
        <p:spPr bwMode="auto">
          <a:xfrm>
            <a:off x="6711950" y="4816475"/>
            <a:ext cx="1516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довірливість</a:t>
            </a:r>
            <a:endParaRPr lang="ru-RU"/>
          </a:p>
        </p:txBody>
      </p:sp>
      <p:sp>
        <p:nvSpPr>
          <p:cNvPr id="22556" name="Text Box 53"/>
          <p:cNvSpPr txBox="1">
            <a:spLocks noChangeArrowheads="1"/>
          </p:cNvSpPr>
          <p:nvPr/>
        </p:nvSpPr>
        <p:spPr bwMode="auto">
          <a:xfrm>
            <a:off x="5200650" y="566102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наївність</a:t>
            </a:r>
            <a:endParaRPr lang="ru-RU"/>
          </a:p>
        </p:txBody>
      </p:sp>
      <p:sp>
        <p:nvSpPr>
          <p:cNvPr id="22557" name="Text Box 54"/>
          <p:cNvSpPr txBox="1">
            <a:spLocks noChangeArrowheads="1"/>
          </p:cNvSpPr>
          <p:nvPr/>
        </p:nvSpPr>
        <p:spPr bwMode="auto">
          <a:xfrm>
            <a:off x="3255963" y="5608638"/>
            <a:ext cx="1335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слабкість</a:t>
            </a:r>
          </a:p>
          <a:p>
            <a:r>
              <a:rPr lang="uk-UA"/>
              <a:t> духу і волі</a:t>
            </a:r>
            <a:endParaRPr lang="ru-RU"/>
          </a:p>
        </p:txBody>
      </p:sp>
      <p:sp>
        <p:nvSpPr>
          <p:cNvPr id="22558" name="Text Box 56"/>
          <p:cNvSpPr txBox="1">
            <a:spLocks noChangeArrowheads="1"/>
          </p:cNvSpPr>
          <p:nvPr/>
        </p:nvSpPr>
        <p:spPr bwMode="auto">
          <a:xfrm>
            <a:off x="1600200" y="3376613"/>
            <a:ext cx="1265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внутрішня</a:t>
            </a:r>
          </a:p>
          <a:p>
            <a:r>
              <a:rPr lang="uk-UA"/>
              <a:t> свобода</a:t>
            </a:r>
            <a:endParaRPr lang="ru-RU"/>
          </a:p>
        </p:txBody>
      </p:sp>
      <p:sp>
        <p:nvSpPr>
          <p:cNvPr id="22559" name="Text Box 57"/>
          <p:cNvSpPr txBox="1">
            <a:spLocks noChangeArrowheads="1"/>
          </p:cNvSpPr>
          <p:nvPr/>
        </p:nvSpPr>
        <p:spPr bwMode="auto">
          <a:xfrm>
            <a:off x="1816100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60" name="Text Box 58"/>
          <p:cNvSpPr txBox="1">
            <a:spLocks noChangeArrowheads="1"/>
          </p:cNvSpPr>
          <p:nvPr/>
        </p:nvSpPr>
        <p:spPr bwMode="auto">
          <a:xfrm>
            <a:off x="1527175" y="4745038"/>
            <a:ext cx="1487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шляхетність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>
          <a:xfrm>
            <a:off x="827088" y="188913"/>
            <a:ext cx="7900987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4000" smtClean="0">
                <a:effectLst/>
              </a:rPr>
              <a:t>“Гронування”</a:t>
            </a:r>
            <a:endParaRPr lang="ru-RU" sz="4000" smtClean="0">
              <a:effectLst/>
            </a:endParaRP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1403350" y="3429000"/>
            <a:ext cx="1871663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1258888" y="4797425"/>
            <a:ext cx="1873250" cy="649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AutoShape 6"/>
          <p:cNvSpPr>
            <a:spLocks noChangeArrowheads="1"/>
          </p:cNvSpPr>
          <p:nvPr/>
        </p:nvSpPr>
        <p:spPr bwMode="auto">
          <a:xfrm>
            <a:off x="2627313" y="5661025"/>
            <a:ext cx="2016125" cy="7921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8" name="AutoShape 7"/>
          <p:cNvSpPr>
            <a:spLocks noChangeArrowheads="1"/>
          </p:cNvSpPr>
          <p:nvPr/>
        </p:nvSpPr>
        <p:spPr bwMode="auto">
          <a:xfrm>
            <a:off x="6659563" y="4797425"/>
            <a:ext cx="1584325" cy="649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8"/>
          <p:cNvSpPr>
            <a:spLocks noChangeArrowheads="1"/>
          </p:cNvSpPr>
          <p:nvPr/>
        </p:nvSpPr>
        <p:spPr bwMode="auto">
          <a:xfrm>
            <a:off x="6588125" y="3500438"/>
            <a:ext cx="1655763" cy="6492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9"/>
          <p:cNvSpPr>
            <a:spLocks noChangeArrowheads="1"/>
          </p:cNvSpPr>
          <p:nvPr/>
        </p:nvSpPr>
        <p:spPr bwMode="auto">
          <a:xfrm>
            <a:off x="1692275" y="2060575"/>
            <a:ext cx="1584325" cy="649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0"/>
          <p:cNvSpPr>
            <a:spLocks noChangeArrowheads="1"/>
          </p:cNvSpPr>
          <p:nvPr/>
        </p:nvSpPr>
        <p:spPr bwMode="auto">
          <a:xfrm>
            <a:off x="4067175" y="1341438"/>
            <a:ext cx="1728788" cy="7191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AutoShape 11"/>
          <p:cNvSpPr>
            <a:spLocks noChangeArrowheads="1"/>
          </p:cNvSpPr>
          <p:nvPr/>
        </p:nvSpPr>
        <p:spPr bwMode="auto">
          <a:xfrm>
            <a:off x="6516688" y="2133600"/>
            <a:ext cx="1584325" cy="6492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AutoShape 12"/>
          <p:cNvSpPr>
            <a:spLocks noChangeArrowheads="1"/>
          </p:cNvSpPr>
          <p:nvPr/>
        </p:nvSpPr>
        <p:spPr bwMode="auto">
          <a:xfrm>
            <a:off x="5148263" y="5734050"/>
            <a:ext cx="1800225" cy="6477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4" name="AutoShape 13"/>
          <p:cNvSpPr>
            <a:spLocks noChangeArrowheads="1"/>
          </p:cNvSpPr>
          <p:nvPr/>
        </p:nvSpPr>
        <p:spPr bwMode="auto">
          <a:xfrm>
            <a:off x="4067175" y="3500438"/>
            <a:ext cx="1584325" cy="6492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5" name="Line 14"/>
          <p:cNvSpPr>
            <a:spLocks noChangeShapeType="1"/>
          </p:cNvSpPr>
          <p:nvPr/>
        </p:nvSpPr>
        <p:spPr bwMode="auto">
          <a:xfrm flipV="1">
            <a:off x="4859338" y="2060575"/>
            <a:ext cx="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Line 15"/>
          <p:cNvSpPr>
            <a:spLocks noChangeShapeType="1"/>
          </p:cNvSpPr>
          <p:nvPr/>
        </p:nvSpPr>
        <p:spPr bwMode="auto">
          <a:xfrm flipH="1">
            <a:off x="3924300" y="4149725"/>
            <a:ext cx="5032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16"/>
          <p:cNvSpPr>
            <a:spLocks noChangeShapeType="1"/>
          </p:cNvSpPr>
          <p:nvPr/>
        </p:nvSpPr>
        <p:spPr bwMode="auto">
          <a:xfrm>
            <a:off x="5219700" y="4149725"/>
            <a:ext cx="7921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8" name="Line 17"/>
          <p:cNvSpPr>
            <a:spLocks noChangeShapeType="1"/>
          </p:cNvSpPr>
          <p:nvPr/>
        </p:nvSpPr>
        <p:spPr bwMode="auto">
          <a:xfrm flipH="1">
            <a:off x="2268538" y="3860800"/>
            <a:ext cx="17986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9" name="Line 18"/>
          <p:cNvSpPr>
            <a:spLocks noChangeShapeType="1"/>
          </p:cNvSpPr>
          <p:nvPr/>
        </p:nvSpPr>
        <p:spPr bwMode="auto">
          <a:xfrm>
            <a:off x="5651500" y="3789363"/>
            <a:ext cx="19446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 flipH="1">
            <a:off x="3276600" y="3716338"/>
            <a:ext cx="790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Line 20"/>
          <p:cNvSpPr>
            <a:spLocks noChangeShapeType="1"/>
          </p:cNvSpPr>
          <p:nvPr/>
        </p:nvSpPr>
        <p:spPr bwMode="auto">
          <a:xfrm>
            <a:off x="5651500" y="371633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Line 21"/>
          <p:cNvSpPr>
            <a:spLocks noChangeShapeType="1"/>
          </p:cNvSpPr>
          <p:nvPr/>
        </p:nvSpPr>
        <p:spPr bwMode="auto">
          <a:xfrm flipH="1" flipV="1">
            <a:off x="3276600" y="2420938"/>
            <a:ext cx="1223963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22"/>
          <p:cNvSpPr>
            <a:spLocks noChangeShapeType="1"/>
          </p:cNvSpPr>
          <p:nvPr/>
        </p:nvSpPr>
        <p:spPr bwMode="auto">
          <a:xfrm flipV="1">
            <a:off x="5364163" y="2420938"/>
            <a:ext cx="11525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4" name="Rectangle 23"/>
          <p:cNvSpPr>
            <a:spLocks noChangeArrowheads="1"/>
          </p:cNvSpPr>
          <p:nvPr/>
        </p:nvSpPr>
        <p:spPr bwMode="auto">
          <a:xfrm>
            <a:off x="4135438" y="3573463"/>
            <a:ext cx="1516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solidFill>
                  <a:srgbClr val="D92507"/>
                </a:solidFill>
              </a:rPr>
              <a:t>Маргарита</a:t>
            </a:r>
            <a:endParaRPr lang="ru-RU" sz="2000" b="1">
              <a:solidFill>
                <a:srgbClr val="D92507"/>
              </a:solidFill>
            </a:endParaRPr>
          </a:p>
        </p:txBody>
      </p:sp>
      <p:sp>
        <p:nvSpPr>
          <p:cNvPr id="23575" name="Text Box 26"/>
          <p:cNvSpPr txBox="1">
            <a:spLocks noChangeArrowheads="1"/>
          </p:cNvSpPr>
          <p:nvPr/>
        </p:nvSpPr>
        <p:spPr bwMode="auto">
          <a:xfrm>
            <a:off x="6567488" y="2081213"/>
            <a:ext cx="128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рішучість,</a:t>
            </a:r>
          </a:p>
          <a:p>
            <a:r>
              <a:rPr lang="uk-UA"/>
              <a:t>зухвалість</a:t>
            </a:r>
            <a:endParaRPr lang="ru-RU"/>
          </a:p>
        </p:txBody>
      </p:sp>
      <p:sp>
        <p:nvSpPr>
          <p:cNvPr id="23576" name="Text Box 27"/>
          <p:cNvSpPr txBox="1">
            <a:spLocks noChangeArrowheads="1"/>
          </p:cNvSpPr>
          <p:nvPr/>
        </p:nvSpPr>
        <p:spPr bwMode="auto">
          <a:xfrm>
            <a:off x="6640513" y="34480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77" name="Text Box 28"/>
          <p:cNvSpPr txBox="1">
            <a:spLocks noChangeArrowheads="1"/>
          </p:cNvSpPr>
          <p:nvPr/>
        </p:nvSpPr>
        <p:spPr bwMode="auto">
          <a:xfrm>
            <a:off x="6516688" y="357346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наполегливість</a:t>
            </a:r>
            <a:endParaRPr lang="ru-RU"/>
          </a:p>
        </p:txBody>
      </p:sp>
      <p:sp>
        <p:nvSpPr>
          <p:cNvPr id="23578" name="Text Box 29"/>
          <p:cNvSpPr txBox="1">
            <a:spLocks noChangeArrowheads="1"/>
          </p:cNvSpPr>
          <p:nvPr/>
        </p:nvSpPr>
        <p:spPr bwMode="auto">
          <a:xfrm>
            <a:off x="6711950" y="4889500"/>
            <a:ext cx="1277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сміливість</a:t>
            </a:r>
            <a:endParaRPr lang="ru-RU"/>
          </a:p>
          <a:p>
            <a:endParaRPr lang="ru-RU"/>
          </a:p>
        </p:txBody>
      </p:sp>
      <p:sp>
        <p:nvSpPr>
          <p:cNvPr id="23579" name="Text Box 31"/>
          <p:cNvSpPr txBox="1">
            <a:spLocks noChangeArrowheads="1"/>
          </p:cNvSpPr>
          <p:nvPr/>
        </p:nvSpPr>
        <p:spPr bwMode="auto">
          <a:xfrm>
            <a:off x="4119563" y="1360488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готовність до</a:t>
            </a:r>
          </a:p>
          <a:p>
            <a:r>
              <a:rPr lang="uk-UA"/>
              <a:t>самопожертви</a:t>
            </a:r>
            <a:endParaRPr lang="ru-RU"/>
          </a:p>
        </p:txBody>
      </p:sp>
      <p:sp>
        <p:nvSpPr>
          <p:cNvPr id="23580" name="Text Box 32"/>
          <p:cNvSpPr txBox="1">
            <a:spLocks noChangeArrowheads="1"/>
          </p:cNvSpPr>
          <p:nvPr/>
        </p:nvSpPr>
        <p:spPr bwMode="auto">
          <a:xfrm>
            <a:off x="1816100" y="2081213"/>
            <a:ext cx="104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гордість</a:t>
            </a:r>
            <a:endParaRPr lang="ru-RU"/>
          </a:p>
        </p:txBody>
      </p:sp>
      <p:sp>
        <p:nvSpPr>
          <p:cNvPr id="23581" name="Text Box 33"/>
          <p:cNvSpPr txBox="1">
            <a:spLocks noChangeArrowheads="1"/>
          </p:cNvSpPr>
          <p:nvPr/>
        </p:nvSpPr>
        <p:spPr bwMode="auto">
          <a:xfrm>
            <a:off x="5076825" y="5897563"/>
            <a:ext cx="206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милосердя</a:t>
            </a:r>
            <a:endParaRPr lang="ru-RU"/>
          </a:p>
        </p:txBody>
      </p:sp>
      <p:sp>
        <p:nvSpPr>
          <p:cNvPr id="23582" name="Text Box 35"/>
          <p:cNvSpPr txBox="1">
            <a:spLocks noChangeArrowheads="1"/>
          </p:cNvSpPr>
          <p:nvPr/>
        </p:nvSpPr>
        <p:spPr bwMode="auto">
          <a:xfrm>
            <a:off x="2627313" y="5661025"/>
            <a:ext cx="2159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Презирство до соціальних умовностей</a:t>
            </a:r>
            <a:endParaRPr lang="ru-RU"/>
          </a:p>
        </p:txBody>
      </p:sp>
      <p:sp>
        <p:nvSpPr>
          <p:cNvPr id="23583" name="Text Box 36"/>
          <p:cNvSpPr txBox="1">
            <a:spLocks noChangeArrowheads="1"/>
          </p:cNvSpPr>
          <p:nvPr/>
        </p:nvSpPr>
        <p:spPr bwMode="auto">
          <a:xfrm>
            <a:off x="1619250" y="3500438"/>
            <a:ext cx="3052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  <a:p>
            <a:r>
              <a:rPr lang="uk-UA"/>
              <a:t> </a:t>
            </a:r>
            <a:endParaRPr lang="ru-RU"/>
          </a:p>
        </p:txBody>
      </p:sp>
      <p:sp>
        <p:nvSpPr>
          <p:cNvPr id="23584" name="Text Box 38"/>
          <p:cNvSpPr txBox="1">
            <a:spLocks noChangeArrowheads="1"/>
          </p:cNvSpPr>
          <p:nvPr/>
        </p:nvSpPr>
        <p:spPr bwMode="auto">
          <a:xfrm>
            <a:off x="1403350" y="3448050"/>
            <a:ext cx="207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доброзичливість</a:t>
            </a:r>
            <a:endParaRPr lang="ru-RU"/>
          </a:p>
        </p:txBody>
      </p:sp>
      <p:sp>
        <p:nvSpPr>
          <p:cNvPr id="23585" name="Text Box 39"/>
          <p:cNvSpPr txBox="1">
            <a:spLocks noChangeArrowheads="1"/>
          </p:cNvSpPr>
          <p:nvPr/>
        </p:nvSpPr>
        <p:spPr bwMode="auto">
          <a:xfrm>
            <a:off x="1187450" y="4724400"/>
            <a:ext cx="2016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ненависть до</a:t>
            </a:r>
          </a:p>
          <a:p>
            <a:r>
              <a:rPr lang="uk-UA"/>
              <a:t> ворогів майстра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200" smtClean="0">
                <a:effectLst/>
              </a:rPr>
              <a:t>Сенкан </a:t>
            </a:r>
            <a:endParaRPr lang="ru-RU" sz="3200" smtClean="0">
              <a:effectLst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1403350" y="1857375"/>
            <a:ext cx="7400925" cy="50006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uk-UA" sz="2000" smtClean="0"/>
              <a:t>вірш без рими, який складається з п'яти рядків:</a:t>
            </a:r>
          </a:p>
          <a:p>
            <a:pPr eaLnBrk="1" hangingPunct="1">
              <a:buFont typeface="Arial" pitchFamily="34" charset="0"/>
              <a:buNone/>
            </a:pPr>
            <a:endParaRPr lang="uk-UA" sz="2000" smtClean="0"/>
          </a:p>
          <a:p>
            <a:pPr eaLnBrk="1" hangingPunct="1">
              <a:buFont typeface="Arial" pitchFamily="34" charset="0"/>
              <a:buNone/>
            </a:pPr>
            <a:r>
              <a:rPr lang="uk-UA" sz="2000" smtClean="0"/>
              <a:t>1-й -   слово - тема (іменник);</a:t>
            </a:r>
          </a:p>
          <a:p>
            <a:pPr eaLnBrk="1" hangingPunct="1">
              <a:buFont typeface="Arial" pitchFamily="34" charset="0"/>
              <a:buNone/>
            </a:pPr>
            <a:r>
              <a:rPr lang="uk-UA" sz="2000" smtClean="0"/>
              <a:t>2-й -  означення теми (два прикметники);</a:t>
            </a:r>
          </a:p>
          <a:p>
            <a:pPr eaLnBrk="1" hangingPunct="1">
              <a:buFont typeface="Arial" pitchFamily="34" charset="0"/>
              <a:buNone/>
            </a:pPr>
            <a:r>
              <a:rPr lang="uk-UA" sz="2000" smtClean="0"/>
              <a:t>3-й – три слова, які визначають дію, пов'язану з темою;</a:t>
            </a:r>
          </a:p>
          <a:p>
            <a:pPr eaLnBrk="1" hangingPunct="1">
              <a:buFont typeface="Arial" pitchFamily="34" charset="0"/>
              <a:buNone/>
            </a:pPr>
            <a:r>
              <a:rPr lang="uk-UA" sz="2000" smtClean="0"/>
              <a:t>4-й – фраза з чотирьох слів (розуміння теми або ставлення до неї);</a:t>
            </a:r>
          </a:p>
          <a:p>
            <a:pPr eaLnBrk="1" hangingPunct="1">
              <a:buFont typeface="Arial" pitchFamily="34" charset="0"/>
              <a:buNone/>
            </a:pPr>
            <a:r>
              <a:rPr lang="uk-UA" sz="2000" smtClean="0"/>
              <a:t>5-й – слово - висновок (синонім до теми).</a:t>
            </a:r>
          </a:p>
          <a:p>
            <a:pPr eaLnBrk="1" hangingPunct="1">
              <a:buFont typeface="Arial" pitchFamily="34" charset="0"/>
              <a:buNone/>
            </a:pPr>
            <a:endParaRPr lang="uk-UA" sz="2000" smtClean="0"/>
          </a:p>
          <a:p>
            <a:pPr eaLnBrk="1" hangingPunct="1">
              <a:buFont typeface="Arial" pitchFamily="34" charset="0"/>
              <a:buNone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 bwMode="auto">
          <a:xfrm>
            <a:off x="3059113" y="0"/>
            <a:ext cx="2320925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uk-UA" sz="3200" smtClean="0">
                <a:effectLst/>
              </a:rPr>
              <a:t>Епіграфи:</a:t>
            </a:r>
            <a:endParaRPr lang="ru-RU" sz="3200" smtClean="0">
              <a:effectLst/>
            </a:endParaRPr>
          </a:p>
        </p:txBody>
      </p:sp>
      <p:sp>
        <p:nvSpPr>
          <p:cNvPr id="4099" name="Rectangle 4"/>
          <p:cNvSpPr>
            <a:spLocks/>
          </p:cNvSpPr>
          <p:nvPr/>
        </p:nvSpPr>
        <p:spPr bwMode="auto">
          <a:xfrm>
            <a:off x="3563938" y="1052513"/>
            <a:ext cx="508635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2000" i="1">
                <a:latin typeface="Cansellarist"/>
              </a:rPr>
              <a:t>  </a:t>
            </a:r>
            <a:r>
              <a:rPr lang="uk-UA" sz="2400" i="1">
                <a:latin typeface="Cansellarist"/>
              </a:rPr>
              <a:t>Рукописи не горят!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uk-UA" sz="2400" i="1">
              <a:latin typeface="Cansellaris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uk-UA" sz="2400" i="1">
                <a:latin typeface="Cansellarist"/>
              </a:rPr>
              <a:t>     …тот, кто любит, должен разделять участь того, кого он любит.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uk-UA" sz="2400" i="1">
              <a:latin typeface="Cansellaris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uk-UA" sz="2400" i="1">
                <a:latin typeface="Cansellarist"/>
              </a:rPr>
              <a:t>      Кто сказал тебе, что нет на свете настоящей, верной, вечной любви? Да отрежут лгуну его гнусн</a:t>
            </a:r>
            <a:r>
              <a:rPr lang="ru-RU" sz="2400" i="1">
                <a:latin typeface="Cansellarist"/>
              </a:rPr>
              <a:t>ый язык! За мной, мой читатель, и только за мной, я покажу тебе такую любовь!</a:t>
            </a:r>
            <a:endParaRPr lang="uk-UA" sz="2400" i="1">
              <a:latin typeface="Cansellarist"/>
            </a:endParaRPr>
          </a:p>
          <a:p>
            <a:pPr marL="342900" indent="-342900" algn="r">
              <a:spcBef>
                <a:spcPct val="20000"/>
              </a:spcBef>
              <a:buFont typeface="Arial" pitchFamily="34" charset="0"/>
              <a:buNone/>
            </a:pPr>
            <a:r>
              <a:rPr lang="uk-UA" sz="2000">
                <a:latin typeface="Cansellarist"/>
              </a:rPr>
              <a:t>М.Булгаков</a:t>
            </a:r>
            <a:endParaRPr lang="ru-RU" sz="2000">
              <a:latin typeface="Cansellaris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smtClean="0">
                <a:effectLst/>
              </a:rPr>
              <a:t>Проблеми роману</a:t>
            </a:r>
          </a:p>
        </p:txBody>
      </p:sp>
      <p:pic>
        <p:nvPicPr>
          <p:cNvPr id="16388" name="Picture 4" descr="b545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557338"/>
            <a:ext cx="3830638" cy="467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Rectangle 5"/>
          <p:cNvSpPr>
            <a:spLocks/>
          </p:cNvSpPr>
          <p:nvPr/>
        </p:nvSpPr>
        <p:spPr bwMode="auto">
          <a:xfrm>
            <a:off x="684213" y="1557338"/>
            <a:ext cx="39592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ru-RU" sz="2400">
                <a:latin typeface="Cansellarist"/>
              </a:rPr>
              <a:t>проблема творч</a:t>
            </a:r>
            <a:r>
              <a:rPr lang="uk-UA" sz="2400">
                <a:latin typeface="Cansellarist"/>
              </a:rPr>
              <a:t>ості і долі митця в тоталітарному суспільстві;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uk-UA" sz="2400">
                <a:latin typeface="Cansellarist"/>
              </a:rPr>
              <a:t>проблема морального вибору і відповідальності;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uk-UA" sz="2400">
                <a:latin typeface="Cansellarist"/>
              </a:rPr>
              <a:t>проблема особистого щастя, сили кохання;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uk-UA" sz="2400">
                <a:latin typeface="Cansellarist"/>
              </a:rPr>
              <a:t>проблема призначення супутниці (чи супутника) великого таланту, яскравої творчої особистості.</a:t>
            </a:r>
            <a:endParaRPr lang="ru-RU" sz="2400">
              <a:latin typeface="Cansellaris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785813" y="188913"/>
            <a:ext cx="7900987" cy="6477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3600" smtClean="0">
                <a:effectLst/>
              </a:rPr>
              <a:t>Прототипи героїв</a:t>
            </a:r>
            <a:endParaRPr lang="ru-RU" sz="3600" smtClean="0">
              <a:effectLst/>
            </a:endParaRPr>
          </a:p>
        </p:txBody>
      </p:sp>
      <p:pic>
        <p:nvPicPr>
          <p:cNvPr id="37892" name="Picture 4" descr="1292401584_16_01_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836712"/>
            <a:ext cx="2972569" cy="3959364"/>
          </a:xfrm>
          <a:effectLst>
            <a:softEdge rad="112500"/>
          </a:effectLst>
        </p:spPr>
      </p:pic>
      <p:pic>
        <p:nvPicPr>
          <p:cNvPr id="37895" name="Picture 7" descr="gog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646" y="764704"/>
            <a:ext cx="2920354" cy="3528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6" name="Picture 8" descr="Елена_Булгак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924175"/>
            <a:ext cx="2843213" cy="374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643438" y="6165850"/>
            <a:ext cx="14081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>
                <a:solidFill>
                  <a:schemeClr val="bg1"/>
                </a:solidFill>
              </a:rPr>
              <a:t>Олена Булгакова</a:t>
            </a: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7524750" y="3933825"/>
            <a:ext cx="1281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>
                <a:solidFill>
                  <a:schemeClr val="bg1"/>
                </a:solidFill>
              </a:rPr>
              <a:t>Микола Гоголь </a:t>
            </a:r>
            <a:endParaRPr lang="ru-RU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>
            <p:ph type="body" idx="1"/>
          </p:nvPr>
        </p:nvSpPr>
        <p:spPr>
          <a:xfrm>
            <a:off x="611188" y="2276475"/>
            <a:ext cx="3240087" cy="37766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1800" smtClean="0"/>
              <a:t> </a:t>
            </a:r>
            <a:endParaRPr lang="en-US" sz="1800" smtClean="0"/>
          </a:p>
          <a:p>
            <a:pPr eaLnBrk="1" hangingPunct="1">
              <a:buFont typeface="Arial" pitchFamily="34" charset="0"/>
              <a:buNone/>
            </a:pPr>
            <a:r>
              <a:rPr lang="ru-RU" sz="1800" smtClean="0"/>
              <a:t>  </a:t>
            </a:r>
            <a:endParaRPr lang="en-US" sz="1800" smtClean="0"/>
          </a:p>
          <a:p>
            <a:pPr eaLnBrk="1" hangingPunct="1">
              <a:buFont typeface="Arial" pitchFamily="34" charset="0"/>
              <a:buNone/>
            </a:pPr>
            <a:endParaRPr lang="en-US" sz="1800" smtClean="0"/>
          </a:p>
          <a:p>
            <a:pPr eaLnBrk="1" hangingPunct="1">
              <a:buFont typeface="Arial" pitchFamily="34" charset="0"/>
              <a:buNone/>
            </a:pPr>
            <a:r>
              <a:rPr lang="ru-RU" sz="1800" smtClean="0"/>
              <a:t> </a:t>
            </a:r>
            <a:r>
              <a:rPr lang="ru-RU" sz="2400" smtClean="0"/>
              <a:t>«И меня поразила не столько её красота, сколько необыкновенное, никем не виданное одиночество в глазах!»</a:t>
            </a:r>
          </a:p>
        </p:txBody>
      </p:sp>
      <p:pic>
        <p:nvPicPr>
          <p:cNvPr id="17412" name="Picture 4" descr="483830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341438"/>
            <a:ext cx="4470400" cy="4676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484438" y="188913"/>
            <a:ext cx="374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D92507"/>
                </a:solidFill>
              </a:rPr>
              <a:t>Зустріч </a:t>
            </a:r>
            <a:endParaRPr lang="ru-RU" b="1">
              <a:solidFill>
                <a:srgbClr val="D925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/>
          </p:cNvSpPr>
          <p:nvPr>
            <p:ph type="body" idx="1"/>
          </p:nvPr>
        </p:nvSpPr>
        <p:spPr>
          <a:xfrm>
            <a:off x="468313" y="2708275"/>
            <a:ext cx="3816350" cy="39211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    «Любовь выскочила перед нами, как из-под земли выскакивает убийца в переулке и поразила нас сразу обоих! Так поражает молния, так поражает финский нож!» </a:t>
            </a:r>
          </a:p>
        </p:txBody>
      </p:sp>
      <p:pic>
        <p:nvPicPr>
          <p:cNvPr id="29701" name="Picture 5" descr="f_17563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92150"/>
            <a:ext cx="4719637" cy="475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45085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/>
              <a:t> 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type="body" idx="1"/>
          </p:nvPr>
        </p:nvSpPr>
        <p:spPr>
          <a:xfrm>
            <a:off x="1835150" y="4508500"/>
            <a:ext cx="6337300" cy="45402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ru-RU" sz="1800" smtClean="0"/>
          </a:p>
          <a:p>
            <a:pPr eaLnBrk="1" hangingPunct="1">
              <a:buFont typeface="Arial" pitchFamily="34" charset="0"/>
              <a:buNone/>
            </a:pPr>
            <a:r>
              <a:rPr lang="ru-RU" sz="2400" smtClean="0"/>
              <a:t>«…а я вдруг, и совершенно неожиданно, понял,  что я всю жизнь любил именно эту женщину!»</a:t>
            </a:r>
          </a:p>
        </p:txBody>
      </p:sp>
      <p:pic>
        <p:nvPicPr>
          <p:cNvPr id="18436" name="Picture 4" descr="1241688932_6238f2aea64cabba2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76250"/>
            <a:ext cx="6264275" cy="4195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7d52720544f7130a06838bc04741be3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1340768"/>
            <a:ext cx="4608513" cy="5256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39750" y="4437063"/>
            <a:ext cx="32400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r>
              <a:rPr lang="ru-RU" sz="2400"/>
              <a:t>«Она сулила славу,</a:t>
            </a:r>
          </a:p>
          <a:p>
            <a:r>
              <a:rPr lang="ru-RU" sz="2400"/>
              <a:t> она подгоняла его и вот тут-то стала называть мастером».</a:t>
            </a:r>
          </a:p>
        </p:txBody>
      </p:sp>
      <p:sp>
        <p:nvSpPr>
          <p:cNvPr id="10244" name="Rectangle 7"/>
          <p:cNvSpPr>
            <a:spLocks/>
          </p:cNvSpPr>
          <p:nvPr/>
        </p:nvSpPr>
        <p:spPr bwMode="auto">
          <a:xfrm>
            <a:off x="755650" y="0"/>
            <a:ext cx="75612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3600" b="1">
                <a:solidFill>
                  <a:srgbClr val="C00000"/>
                </a:solidFill>
                <a:latin typeface="ArtScript"/>
              </a:rPr>
              <a:t>Маргарита </a:t>
            </a:r>
            <a:r>
              <a:rPr lang="en-US" sz="3600" b="1">
                <a:solidFill>
                  <a:srgbClr val="C00000"/>
                </a:solidFill>
                <a:latin typeface="ArtScript"/>
              </a:rPr>
              <a:t>—</a:t>
            </a:r>
            <a:r>
              <a:rPr lang="uk-UA" sz="3600" b="1">
                <a:solidFill>
                  <a:srgbClr val="C00000"/>
                </a:solidFill>
                <a:latin typeface="ArtScript"/>
              </a:rPr>
              <a:t> подруга</a:t>
            </a:r>
            <a:endParaRPr lang="ru-RU" sz="3600" b="1">
              <a:solidFill>
                <a:srgbClr val="C00000"/>
              </a:solidFill>
              <a:latin typeface="Art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660</Words>
  <Application>Microsoft Office PowerPoint</Application>
  <PresentationFormat>Экран (4:3)</PresentationFormat>
  <Paragraphs>112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ArtScript</vt:lpstr>
      <vt:lpstr>Cansellarist</vt:lpstr>
      <vt:lpstr>Calibri</vt:lpstr>
      <vt:lpstr>Тема Office</vt:lpstr>
      <vt:lpstr>М.О. Булгаков “Майстер і Маргарита” </vt:lpstr>
      <vt:lpstr>Слайд 2</vt:lpstr>
      <vt:lpstr>Епіграфи:</vt:lpstr>
      <vt:lpstr>Проблеми роману</vt:lpstr>
      <vt:lpstr>Прототипи героїв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Маргарита — відьма</vt:lpstr>
      <vt:lpstr>Слайд 14</vt:lpstr>
      <vt:lpstr>Слайд 15</vt:lpstr>
      <vt:lpstr>Слайд 16</vt:lpstr>
      <vt:lpstr>Маргарита  —  королева</vt:lpstr>
      <vt:lpstr>Слайд 18</vt:lpstr>
      <vt:lpstr>Доля Майстра і Маргарити</vt:lpstr>
      <vt:lpstr>Слайд 20</vt:lpstr>
      <vt:lpstr>“Гронування”</vt:lpstr>
      <vt:lpstr>“Гронування”</vt:lpstr>
      <vt:lpstr>Сенкан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М.О. Булгаков</dc:title>
  <cp:lastModifiedBy>admin</cp:lastModifiedBy>
  <cp:revision>16</cp:revision>
  <dcterms:modified xsi:type="dcterms:W3CDTF">2013-05-20T21:37:08Z</dcterms:modified>
</cp:coreProperties>
</file>