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82" r:id="rId4"/>
    <p:sldId id="261" r:id="rId5"/>
    <p:sldId id="258" r:id="rId6"/>
    <p:sldId id="259" r:id="rId7"/>
    <p:sldId id="260" r:id="rId8"/>
    <p:sldId id="263" r:id="rId9"/>
    <p:sldId id="264" r:id="rId10"/>
    <p:sldId id="265" r:id="rId11"/>
    <p:sldId id="267" r:id="rId12"/>
    <p:sldId id="266" r:id="rId13"/>
    <p:sldId id="268" r:id="rId14"/>
    <p:sldId id="280" r:id="rId15"/>
    <p:sldId id="28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E13F9-C9D0-4186-92A9-CF480E2024AF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C953A-3691-4DDC-8443-63CD194498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75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953A-3691-4DDC-8443-63CD194498A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68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B1EB4C1-79F0-4556-B209-D8212CB7AAD4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C96056B-7BB9-4DC8-9A00-201DA67D2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1988840"/>
            <a:ext cx="6729567" cy="1754326"/>
          </a:xfrm>
          <a:prstGeom prst="rect">
            <a:avLst/>
          </a:prstGeom>
          <a:noFill/>
          <a:scene3d>
            <a:camera prst="perspectiveContrastingLeftFacing"/>
            <a:lightRig rig="flat" dir="tl">
              <a:rot lat="0" lon="0" rev="6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Некрасов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Микола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Олексійович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505325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5766648"/>
            <a:ext cx="39998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"Я лиру посвятил </a:t>
            </a:r>
          </a:p>
          <a:p>
            <a:pPr algn="ctr"/>
            <a:r>
              <a:rPr lang="ru-RU" sz="2400" b="1" cap="none" spc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народу своему ..."</a:t>
            </a:r>
            <a:endParaRPr lang="ru-RU" sz="24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759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260648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Некрасов у </a:t>
            </a:r>
            <a:r>
              <a:rPr lang="ru-RU" dirty="0" err="1">
                <a:solidFill>
                  <a:schemeClr val="tx1"/>
                </a:solidFill>
              </a:rPr>
              <a:t>групі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письменників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smtClean="0">
                <a:solidFill>
                  <a:schemeClr val="tx1"/>
                </a:solidFill>
              </a:rPr>
              <a:t>Современника</a:t>
            </a:r>
            <a:r>
              <a:rPr lang="ru-RU" dirty="0">
                <a:solidFill>
                  <a:schemeClr val="tx1"/>
                </a:solidFill>
              </a:rPr>
              <a:t>»: </a:t>
            </a:r>
            <a:r>
              <a:rPr lang="ru-RU" dirty="0" err="1">
                <a:solidFill>
                  <a:schemeClr val="tx1"/>
                </a:solidFill>
              </a:rPr>
              <a:t>И.С.Тургенев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В.А.Сологуб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Л.м.толстой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Д.В.Григорович,И.И.Панаев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1857р.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389563" cy="4560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0601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6632"/>
            <a:ext cx="5724128" cy="7056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>
                <a:solidFill>
                  <a:schemeClr val="tx1"/>
                </a:solidFill>
              </a:rPr>
              <a:t>Приблизно</a:t>
            </a:r>
            <a:r>
              <a:rPr lang="ru-RU" sz="2800" dirty="0">
                <a:solidFill>
                  <a:schemeClr val="tx1"/>
                </a:solidFill>
              </a:rPr>
              <a:t> у </a:t>
            </a:r>
            <a:r>
              <a:rPr lang="ru-RU" sz="2800" dirty="0" err="1">
                <a:solidFill>
                  <a:schemeClr val="tx1"/>
                </a:solidFill>
              </a:rPr>
              <a:t>середині</a:t>
            </a:r>
            <a:r>
              <a:rPr lang="ru-RU" sz="2800" dirty="0">
                <a:solidFill>
                  <a:schemeClr val="tx1"/>
                </a:solidFill>
              </a:rPr>
              <a:t> 50-х </a:t>
            </a:r>
            <a:r>
              <a:rPr lang="ru-RU" sz="2800" dirty="0" err="1">
                <a:solidFill>
                  <a:schemeClr val="tx1"/>
                </a:solidFill>
              </a:rPr>
              <a:t>років</a:t>
            </a:r>
            <a:r>
              <a:rPr lang="ru-RU" sz="2800" dirty="0">
                <a:solidFill>
                  <a:schemeClr val="tx1"/>
                </a:solidFill>
              </a:rPr>
              <a:t> Некрасов, </a:t>
            </a:r>
            <a:r>
              <a:rPr lang="ru-RU" sz="2800" dirty="0" err="1">
                <a:solidFill>
                  <a:schemeClr val="tx1"/>
                </a:solidFill>
              </a:rPr>
              <a:t>здавалося</a:t>
            </a:r>
            <a:r>
              <a:rPr lang="ru-RU" sz="2800" dirty="0">
                <a:solidFill>
                  <a:schemeClr val="tx1"/>
                </a:solidFill>
              </a:rPr>
              <a:t>, смертельно, </a:t>
            </a:r>
            <a:r>
              <a:rPr lang="ru-RU" sz="2800" dirty="0" err="1">
                <a:solidFill>
                  <a:schemeClr val="tx1"/>
                </a:solidFill>
              </a:rPr>
              <a:t>захворів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горлову</a:t>
            </a:r>
            <a:r>
              <a:rPr lang="ru-RU" sz="2800" dirty="0">
                <a:solidFill>
                  <a:schemeClr val="tx1"/>
                </a:solidFill>
              </a:rPr>
              <a:t> хворобу, але </a:t>
            </a:r>
            <a:r>
              <a:rPr lang="ru-RU" sz="2800" dirty="0" err="1">
                <a:solidFill>
                  <a:schemeClr val="tx1"/>
                </a:solidFill>
              </a:rPr>
              <a:t>перебування</a:t>
            </a:r>
            <a:r>
              <a:rPr lang="ru-RU" sz="2800" dirty="0">
                <a:solidFill>
                  <a:schemeClr val="tx1"/>
                </a:solidFill>
              </a:rPr>
              <a:t> в </a:t>
            </a:r>
            <a:r>
              <a:rPr lang="ru-RU" sz="2800" dirty="0" err="1">
                <a:solidFill>
                  <a:schemeClr val="tx1"/>
                </a:solidFill>
              </a:rPr>
              <a:t>Італії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покращило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його</a:t>
            </a:r>
            <a:r>
              <a:rPr lang="ru-RU" sz="2800" dirty="0">
                <a:solidFill>
                  <a:schemeClr val="tx1"/>
                </a:solidFill>
              </a:rPr>
              <a:t> стан. </a:t>
            </a:r>
            <a:r>
              <a:rPr lang="ru-RU" sz="2800" dirty="0" err="1">
                <a:solidFill>
                  <a:schemeClr val="tx1"/>
                </a:solidFill>
              </a:rPr>
              <a:t>Одужання</a:t>
            </a:r>
            <a:r>
              <a:rPr lang="ru-RU" sz="2800" dirty="0">
                <a:solidFill>
                  <a:schemeClr val="tx1"/>
                </a:solidFill>
              </a:rPr>
              <a:t> Некрасова </a:t>
            </a:r>
            <a:r>
              <a:rPr lang="ru-RU" sz="2800" dirty="0" err="1">
                <a:solidFill>
                  <a:schemeClr val="tx1"/>
                </a:solidFill>
              </a:rPr>
              <a:t>збігається</a:t>
            </a:r>
            <a:r>
              <a:rPr lang="ru-RU" sz="2800" dirty="0">
                <a:solidFill>
                  <a:schemeClr val="tx1"/>
                </a:solidFill>
              </a:rPr>
              <a:t> з початком </a:t>
            </a:r>
            <a:r>
              <a:rPr lang="ru-RU" sz="2800" dirty="0" err="1">
                <a:solidFill>
                  <a:schemeClr val="tx1"/>
                </a:solidFill>
              </a:rPr>
              <a:t>нової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ери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російського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життя</a:t>
            </a:r>
            <a:r>
              <a:rPr lang="ru-RU" sz="2800" dirty="0">
                <a:solidFill>
                  <a:schemeClr val="tx1"/>
                </a:solidFill>
              </a:rPr>
              <a:t>. У </a:t>
            </a:r>
            <a:r>
              <a:rPr lang="ru-RU" sz="2800" dirty="0" err="1">
                <a:solidFill>
                  <a:schemeClr val="tx1"/>
                </a:solidFill>
              </a:rPr>
              <a:t>творчості</a:t>
            </a:r>
            <a:r>
              <a:rPr lang="ru-RU" sz="2800" dirty="0">
                <a:solidFill>
                  <a:schemeClr val="tx1"/>
                </a:solidFill>
              </a:rPr>
              <a:t> Некрасова </a:t>
            </a:r>
            <a:r>
              <a:rPr lang="ru-RU" sz="2800" dirty="0" err="1">
                <a:solidFill>
                  <a:schemeClr val="tx1"/>
                </a:solidFill>
              </a:rPr>
              <a:t>також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наступає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щасливий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період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smtClean="0">
                <a:solidFill>
                  <a:schemeClr val="tx1"/>
                </a:solidFill>
              </a:rPr>
              <a:t>У </a:t>
            </a:r>
            <a:r>
              <a:rPr lang="ru-RU" sz="2800" dirty="0">
                <a:solidFill>
                  <a:schemeClr val="tx1"/>
                </a:solidFill>
              </a:rPr>
              <a:t>1866 р. «Современник» </a:t>
            </a:r>
            <a:r>
              <a:rPr lang="ru-RU" sz="2800" dirty="0" err="1">
                <a:solidFill>
                  <a:schemeClr val="tx1"/>
                </a:solidFill>
              </a:rPr>
              <a:t>був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закритий</a:t>
            </a:r>
            <a:r>
              <a:rPr lang="ru-RU" sz="2800" dirty="0">
                <a:solidFill>
                  <a:schemeClr val="tx1"/>
                </a:solidFill>
              </a:rPr>
              <a:t>, але Некрасов </a:t>
            </a:r>
            <a:r>
              <a:rPr lang="ru-RU" sz="2800" dirty="0" err="1">
                <a:solidFill>
                  <a:schemeClr val="tx1"/>
                </a:solidFill>
              </a:rPr>
              <a:t>зійшовся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зі</a:t>
            </a:r>
            <a:r>
              <a:rPr lang="ru-RU" sz="2800" dirty="0">
                <a:solidFill>
                  <a:schemeClr val="tx1"/>
                </a:solidFill>
              </a:rPr>
              <a:t> старим </a:t>
            </a:r>
            <a:r>
              <a:rPr lang="ru-RU" sz="2800" dirty="0" err="1">
                <a:solidFill>
                  <a:schemeClr val="tx1"/>
                </a:solidFill>
              </a:rPr>
              <a:t>своїм</a:t>
            </a:r>
            <a:r>
              <a:rPr lang="ru-RU" sz="2800" dirty="0">
                <a:solidFill>
                  <a:schemeClr val="tx1"/>
                </a:solidFill>
              </a:rPr>
              <a:t> ворогом </a:t>
            </a:r>
            <a:r>
              <a:rPr lang="ru-RU" sz="2800" dirty="0" err="1">
                <a:solidFill>
                  <a:schemeClr val="tx1"/>
                </a:solidFill>
              </a:rPr>
              <a:t>Краєвським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err="1">
                <a:solidFill>
                  <a:schemeClr val="tx1"/>
                </a:solidFill>
              </a:rPr>
              <a:t>орендував</a:t>
            </a:r>
            <a:r>
              <a:rPr lang="ru-RU" sz="2800" dirty="0">
                <a:solidFill>
                  <a:schemeClr val="tx1"/>
                </a:solidFill>
              </a:rPr>
              <a:t> у </a:t>
            </a:r>
            <a:r>
              <a:rPr lang="ru-RU" sz="2800" dirty="0" err="1">
                <a:solidFill>
                  <a:schemeClr val="tx1"/>
                </a:solidFill>
              </a:rPr>
              <a:t>нього</a:t>
            </a:r>
            <a:r>
              <a:rPr lang="ru-RU" sz="2800" dirty="0">
                <a:solidFill>
                  <a:schemeClr val="tx1"/>
                </a:solidFill>
              </a:rPr>
              <a:t> з 1868 р. «</a:t>
            </a:r>
            <a:r>
              <a:rPr lang="ru-RU" sz="2800" dirty="0" err="1">
                <a:solidFill>
                  <a:schemeClr val="tx1"/>
                </a:solidFill>
              </a:rPr>
              <a:t>Вітчизняні</a:t>
            </a:r>
            <a:r>
              <a:rPr lang="ru-RU" sz="2800" dirty="0">
                <a:solidFill>
                  <a:schemeClr val="tx1"/>
                </a:solidFill>
              </a:rPr>
              <a:t> записки», </a:t>
            </a:r>
            <a:r>
              <a:rPr lang="ru-RU" sz="2800" dirty="0" err="1">
                <a:solidFill>
                  <a:schemeClr val="tx1"/>
                </a:solidFill>
              </a:rPr>
              <a:t>піднявши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їх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таку</a:t>
            </a:r>
            <a:r>
              <a:rPr lang="ru-RU" sz="2800" dirty="0">
                <a:solidFill>
                  <a:schemeClr val="tx1"/>
                </a:solidFill>
              </a:rPr>
              <a:t> ж </a:t>
            </a:r>
            <a:r>
              <a:rPr lang="ru-RU" sz="2800" dirty="0" err="1">
                <a:solidFill>
                  <a:schemeClr val="tx1"/>
                </a:solidFill>
              </a:rPr>
              <a:t>висоту</a:t>
            </a:r>
            <a:r>
              <a:rPr lang="ru-RU" sz="2800" dirty="0">
                <a:solidFill>
                  <a:schemeClr val="tx1"/>
                </a:solidFill>
              </a:rPr>
              <a:t>, яку </a:t>
            </a:r>
            <a:r>
              <a:rPr lang="ru-RU" sz="2800" dirty="0" err="1">
                <a:solidFill>
                  <a:schemeClr val="tx1"/>
                </a:solidFill>
              </a:rPr>
              <a:t>посідав</a:t>
            </a:r>
            <a:r>
              <a:rPr lang="ru-RU" sz="2800" dirty="0">
                <a:solidFill>
                  <a:schemeClr val="tx1"/>
                </a:solidFill>
              </a:rPr>
              <a:t> «Современник».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394" y="1196752"/>
            <a:ext cx="3373590" cy="4209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5014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/>
              <a:t>Будинок</a:t>
            </a:r>
            <a:r>
              <a:rPr lang="ru-RU" sz="2800" dirty="0"/>
              <a:t> </a:t>
            </a:r>
            <a:r>
              <a:rPr lang="ru-RU" sz="2800" dirty="0" err="1"/>
              <a:t>Краєвського</a:t>
            </a:r>
            <a:r>
              <a:rPr lang="ru-RU" sz="2800" dirty="0"/>
              <a:t>, в </a:t>
            </a:r>
            <a:r>
              <a:rPr lang="ru-RU" sz="2800" dirty="0" err="1"/>
              <a:t>якому</a:t>
            </a:r>
            <a:r>
              <a:rPr lang="ru-RU" sz="2800" dirty="0"/>
              <a:t> </a:t>
            </a:r>
            <a:r>
              <a:rPr lang="ru-RU" sz="2800" dirty="0" err="1"/>
              <a:t>містилася</a:t>
            </a:r>
            <a:r>
              <a:rPr lang="ru-RU" sz="2800" dirty="0"/>
              <a:t> </a:t>
            </a:r>
            <a:r>
              <a:rPr lang="ru-RU" sz="2800" dirty="0" err="1"/>
              <a:t>редакція</a:t>
            </a:r>
            <a:r>
              <a:rPr lang="ru-RU" sz="2800" dirty="0"/>
              <a:t> журналу «</a:t>
            </a:r>
            <a:r>
              <a:rPr lang="ru-RU" sz="2800" dirty="0" err="1"/>
              <a:t>Вітчизняні</a:t>
            </a:r>
            <a:r>
              <a:rPr lang="ru-RU" sz="2800" dirty="0"/>
              <a:t> записки»,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знаходилася</a:t>
            </a:r>
            <a:r>
              <a:rPr lang="ru-RU" sz="2800" dirty="0"/>
              <a:t> квартира Некрасова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47948" cy="498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6146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Некрасов </a:t>
            </a:r>
            <a:r>
              <a:rPr lang="ru-RU" dirty="0" err="1"/>
              <a:t>був</a:t>
            </a:r>
            <a:r>
              <a:rPr lang="ru-RU" dirty="0"/>
              <a:t> великим любителем псового </a:t>
            </a:r>
            <a:r>
              <a:rPr lang="ru-RU" dirty="0" err="1"/>
              <a:t>полювання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89313" cy="510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5860"/>
            <a:ext cx="3335337" cy="488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57356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Пам'ятник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Некрасову з собакою і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рушницею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в Чудово,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поруч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будинком-музеєм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колишнім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мисливським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будиночком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М. О.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Некрасова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38043"/>
            <a:ext cx="7416824" cy="4266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5261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Будинок</a:t>
            </a:r>
            <a:r>
              <a:rPr lang="ru-RU" dirty="0"/>
              <a:t>-музей М.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</a:t>
            </a:r>
            <a:r>
              <a:rPr lang="ru-RU" dirty="0" smtClean="0"/>
              <a:t>. </a:t>
            </a:r>
            <a:r>
              <a:rPr lang="ru-RU" dirty="0"/>
              <a:t>Некрасова в Чудово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08712" cy="4806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9533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Могила </a:t>
            </a:r>
            <a:r>
              <a:rPr lang="ru-RU" dirty="0" err="1"/>
              <a:t>улюбленого</a:t>
            </a:r>
            <a:r>
              <a:rPr lang="ru-RU" dirty="0"/>
              <a:t> собаки </a:t>
            </a:r>
            <a:r>
              <a:rPr lang="ru-RU" dirty="0" smtClean="0"/>
              <a:t>Некрасова </a:t>
            </a:r>
            <a:r>
              <a:rPr lang="ru-RU" dirty="0" err="1"/>
              <a:t>Кадо</a:t>
            </a:r>
            <a:r>
              <a:rPr lang="ru-RU" dirty="0"/>
              <a:t> в Чудово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696744" cy="502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5957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5409" y="1772816"/>
            <a:ext cx="4968551" cy="4752528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Особисте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життя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Миколи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Олексійовича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Некрасова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складалася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завжди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вдало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В 1842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році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на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поетичному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вечорі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зустрів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Авдотью Панаеву - дружину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письменника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Івана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Панаєва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Авдотья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Панаєва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приваблива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брюнетка,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вважалася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однією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найкрасивіших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жінок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Петербурга того часу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110"/>
            <a:ext cx="8229600" cy="1252728"/>
          </a:xfrm>
        </p:spPr>
        <p:txBody>
          <a:bodyPr/>
          <a:lstStyle/>
          <a:p>
            <a:r>
              <a:rPr lang="ru-RU" dirty="0" err="1"/>
              <a:t>Особисте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539788" cy="5373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0388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385392"/>
            <a:ext cx="5813284" cy="5472608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травні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1864 року Некрасов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поїхав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закордонну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подорож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яка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тривала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близько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трьох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місяців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жив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переважно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Парижі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разом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своїми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супутницями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рідною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сестрою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Ганною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Олексіївною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француженкою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Селіною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Лефрен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, з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якою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познайомився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ще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Петербурзі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в 1863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році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Селіна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була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звичайною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актрисою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французької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трупи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що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виступала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Михайлівському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театрі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Вона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відрізнялася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живим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вдачею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і легким характером.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535" y="1052736"/>
            <a:ext cx="3184954" cy="525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07742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4464495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Пізніше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Некрасов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познайомився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сільською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дівчиною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Феклой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Анисимовной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Вікторової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простою і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неосвіченою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Їй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було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23 роки,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йому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вже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48.Вона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вчила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напам'ять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вірші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Некрасова і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захоплювалася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ним.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Незабаром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вони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побралися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Однак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Некрасов все ж тужив за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своєю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колишньої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любові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-Авдотью Панаеву 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і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одночасно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любив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і Феклу,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і француженку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Селіну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Лефрен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з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якою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нього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був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роман за кордоном.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866" y="914990"/>
            <a:ext cx="3580014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3179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224" y="188640"/>
            <a:ext cx="8932263" cy="6669360"/>
          </a:xfrm>
        </p:spPr>
        <p:txBody>
          <a:bodyPr>
            <a:normAutofit lnSpcReduction="10000"/>
          </a:bodyPr>
          <a:lstStyle/>
          <a:p>
            <a:pPr lvl="8">
              <a:buFont typeface="Wingdings" pitchFamily="2" charset="2"/>
              <a:buChar char="ü"/>
            </a:pPr>
            <a:r>
              <a:rPr lang="ru-RU" sz="2700" dirty="0" err="1">
                <a:solidFill>
                  <a:schemeClr val="tx1"/>
                </a:solidFill>
              </a:rPr>
              <a:t>Микола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Олексійович</a:t>
            </a:r>
            <a:r>
              <a:rPr lang="ru-RU" sz="2700" dirty="0">
                <a:solidFill>
                  <a:schemeClr val="tx1"/>
                </a:solidFill>
              </a:rPr>
              <a:t> Некрасов </a:t>
            </a:r>
            <a:r>
              <a:rPr lang="ru-RU" sz="2700" dirty="0" err="1">
                <a:solidFill>
                  <a:schemeClr val="tx1"/>
                </a:solidFill>
              </a:rPr>
              <a:t>народився</a:t>
            </a:r>
            <a:r>
              <a:rPr lang="ru-RU" sz="2700" dirty="0">
                <a:solidFill>
                  <a:schemeClr val="tx1"/>
                </a:solidFill>
              </a:rPr>
              <a:t> 28 листопада (10 </a:t>
            </a:r>
            <a:r>
              <a:rPr lang="ru-RU" sz="2700" dirty="0" err="1">
                <a:solidFill>
                  <a:schemeClr val="tx1"/>
                </a:solidFill>
              </a:rPr>
              <a:t>грудня</a:t>
            </a:r>
            <a:r>
              <a:rPr lang="ru-RU" sz="2700" dirty="0">
                <a:solidFill>
                  <a:schemeClr val="tx1"/>
                </a:solidFill>
              </a:rPr>
              <a:t>) 1821 в </a:t>
            </a:r>
            <a:r>
              <a:rPr lang="ru-RU" sz="2700" dirty="0" err="1">
                <a:solidFill>
                  <a:schemeClr val="tx1"/>
                </a:solidFill>
              </a:rPr>
              <a:t>Немирові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Вінницького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повіту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Подільської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губернії</a:t>
            </a:r>
            <a:r>
              <a:rPr lang="ru-RU" sz="27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700" dirty="0" err="1">
                <a:solidFill>
                  <a:schemeClr val="tx1"/>
                </a:solidFill>
              </a:rPr>
              <a:t>Батько</a:t>
            </a:r>
            <a:r>
              <a:rPr lang="ru-RU" sz="2700" dirty="0">
                <a:solidFill>
                  <a:schemeClr val="tx1"/>
                </a:solidFill>
              </a:rPr>
              <a:t> Некрасова, </a:t>
            </a:r>
            <a:r>
              <a:rPr lang="ru-RU" sz="2700" dirty="0" err="1">
                <a:solidFill>
                  <a:schemeClr val="tx1"/>
                </a:solidFill>
              </a:rPr>
              <a:t>Олексій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Сергійович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був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дрібномаєтним</a:t>
            </a:r>
            <a:r>
              <a:rPr lang="ru-RU" sz="2700" dirty="0">
                <a:solidFill>
                  <a:schemeClr val="tx1"/>
                </a:solidFill>
              </a:rPr>
              <a:t> дворянином, </a:t>
            </a:r>
            <a:r>
              <a:rPr lang="ru-RU" sz="2700" dirty="0" err="1">
                <a:solidFill>
                  <a:schemeClr val="tx1"/>
                </a:solidFill>
              </a:rPr>
              <a:t>офіцером</a:t>
            </a:r>
            <a:r>
              <a:rPr lang="ru-RU" sz="2700" dirty="0">
                <a:solidFill>
                  <a:schemeClr val="tx1"/>
                </a:solidFill>
              </a:rPr>
              <a:t>. </a:t>
            </a:r>
            <a:r>
              <a:rPr lang="ru-RU" sz="2700" dirty="0" err="1">
                <a:solidFill>
                  <a:schemeClr val="tx1"/>
                </a:solidFill>
              </a:rPr>
              <a:t>Вийшовши</a:t>
            </a:r>
            <a:r>
              <a:rPr lang="ru-RU" sz="2700" dirty="0">
                <a:solidFill>
                  <a:schemeClr val="tx1"/>
                </a:solidFill>
              </a:rPr>
              <a:t> у </a:t>
            </a:r>
            <a:r>
              <a:rPr lang="ru-RU" sz="2700" dirty="0" err="1">
                <a:solidFill>
                  <a:schemeClr val="tx1"/>
                </a:solidFill>
              </a:rPr>
              <a:t>відставку</a:t>
            </a:r>
            <a:r>
              <a:rPr lang="ru-RU" sz="2700" dirty="0">
                <a:solidFill>
                  <a:schemeClr val="tx1"/>
                </a:solidFill>
              </a:rPr>
              <a:t>, </a:t>
            </a:r>
            <a:r>
              <a:rPr lang="ru-RU" sz="2700" dirty="0" err="1">
                <a:solidFill>
                  <a:schemeClr val="tx1"/>
                </a:solidFill>
              </a:rPr>
              <a:t>він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оселився</a:t>
            </a:r>
            <a:r>
              <a:rPr lang="ru-RU" sz="2700" dirty="0">
                <a:solidFill>
                  <a:schemeClr val="tx1"/>
                </a:solidFill>
              </a:rPr>
              <a:t> у </a:t>
            </a:r>
            <a:r>
              <a:rPr lang="ru-RU" sz="2700" dirty="0" err="1">
                <a:solidFill>
                  <a:schemeClr val="tx1"/>
                </a:solidFill>
              </a:rPr>
              <a:t>своєму</a:t>
            </a:r>
            <a:r>
              <a:rPr lang="ru-RU" sz="2700" dirty="0">
                <a:solidFill>
                  <a:schemeClr val="tx1"/>
                </a:solidFill>
              </a:rPr>
              <a:t> родовому </a:t>
            </a:r>
            <a:r>
              <a:rPr lang="ru-RU" sz="2700" dirty="0" err="1">
                <a:solidFill>
                  <a:schemeClr val="tx1"/>
                </a:solidFill>
              </a:rPr>
              <a:t>маєтку</a:t>
            </a:r>
            <a:r>
              <a:rPr lang="ru-RU" sz="2700" dirty="0">
                <a:solidFill>
                  <a:schemeClr val="tx1"/>
                </a:solidFill>
              </a:rPr>
              <a:t>, в </a:t>
            </a:r>
            <a:r>
              <a:rPr lang="ru-RU" sz="2700" dirty="0" err="1">
                <a:solidFill>
                  <a:schemeClr val="tx1"/>
                </a:solidFill>
              </a:rPr>
              <a:t>селі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Грєшневе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Ярославської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губернії</a:t>
            </a:r>
            <a:r>
              <a:rPr lang="ru-RU" sz="2700" dirty="0">
                <a:solidFill>
                  <a:schemeClr val="tx1"/>
                </a:solidFill>
              </a:rPr>
              <a:t> (</a:t>
            </a:r>
            <a:r>
              <a:rPr lang="ru-RU" sz="2700" dirty="0" err="1">
                <a:solidFill>
                  <a:schemeClr val="tx1"/>
                </a:solidFill>
              </a:rPr>
              <a:t>нині</a:t>
            </a:r>
            <a:r>
              <a:rPr lang="ru-RU" sz="2700" dirty="0">
                <a:solidFill>
                  <a:schemeClr val="tx1"/>
                </a:solidFill>
              </a:rPr>
              <a:t> село Некрасове). </a:t>
            </a:r>
            <a:r>
              <a:rPr lang="ru-RU" sz="2700" dirty="0" err="1">
                <a:solidFill>
                  <a:schemeClr val="tx1"/>
                </a:solidFill>
              </a:rPr>
              <a:t>Мав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кілька</a:t>
            </a:r>
            <a:r>
              <a:rPr lang="ru-RU" sz="2700" dirty="0">
                <a:solidFill>
                  <a:schemeClr val="tx1"/>
                </a:solidFill>
              </a:rPr>
              <a:t> душ </a:t>
            </a:r>
            <a:r>
              <a:rPr lang="ru-RU" sz="2700" dirty="0" err="1">
                <a:solidFill>
                  <a:schemeClr val="tx1"/>
                </a:solidFill>
              </a:rPr>
              <a:t>кріпаків</a:t>
            </a:r>
            <a:r>
              <a:rPr lang="ru-RU" sz="2700" dirty="0">
                <a:solidFill>
                  <a:schemeClr val="tx1"/>
                </a:solidFill>
              </a:rPr>
              <a:t>, до </a:t>
            </a:r>
            <a:r>
              <a:rPr lang="ru-RU" sz="2700" dirty="0" err="1">
                <a:solidFill>
                  <a:schemeClr val="tx1"/>
                </a:solidFill>
              </a:rPr>
              <a:t>яких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відносився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досить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жорстко</a:t>
            </a:r>
            <a:r>
              <a:rPr lang="ru-RU" sz="2700" dirty="0">
                <a:solidFill>
                  <a:schemeClr val="tx1"/>
                </a:solidFill>
              </a:rPr>
              <a:t>. </a:t>
            </a:r>
            <a:r>
              <a:rPr lang="ru-RU" sz="2700" dirty="0" err="1">
                <a:solidFill>
                  <a:schemeClr val="tx1"/>
                </a:solidFill>
              </a:rPr>
              <a:t>Його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син</a:t>
            </a:r>
            <a:r>
              <a:rPr lang="ru-RU" sz="2700" dirty="0">
                <a:solidFill>
                  <a:schemeClr val="tx1"/>
                </a:solidFill>
              </a:rPr>
              <a:t> з </a:t>
            </a:r>
            <a:r>
              <a:rPr lang="ru-RU" sz="2700" dirty="0" err="1">
                <a:solidFill>
                  <a:schemeClr val="tx1"/>
                </a:solidFill>
              </a:rPr>
              <a:t>ранніх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років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спостерігав</a:t>
            </a:r>
            <a:r>
              <a:rPr lang="ru-RU" sz="2700" dirty="0">
                <a:solidFill>
                  <a:schemeClr val="tx1"/>
                </a:solidFill>
              </a:rPr>
              <a:t> за </a:t>
            </a:r>
            <a:r>
              <a:rPr lang="ru-RU" sz="2700" dirty="0" err="1">
                <a:solidFill>
                  <a:schemeClr val="tx1"/>
                </a:solidFill>
              </a:rPr>
              <a:t>цим</a:t>
            </a:r>
            <a:r>
              <a:rPr lang="ru-RU" sz="2700" dirty="0">
                <a:solidFill>
                  <a:schemeClr val="tx1"/>
                </a:solidFill>
              </a:rPr>
              <a:t>, і </a:t>
            </a:r>
            <a:r>
              <a:rPr lang="ru-RU" sz="2700" dirty="0" err="1">
                <a:solidFill>
                  <a:schemeClr val="tx1"/>
                </a:solidFill>
              </a:rPr>
              <a:t>вважається</a:t>
            </a:r>
            <a:r>
              <a:rPr lang="ru-RU" sz="2700" dirty="0">
                <a:solidFill>
                  <a:schemeClr val="tx1"/>
                </a:solidFill>
              </a:rPr>
              <a:t>, </a:t>
            </a:r>
            <a:r>
              <a:rPr lang="ru-RU" sz="2700" dirty="0" err="1">
                <a:solidFill>
                  <a:schemeClr val="tx1"/>
                </a:solidFill>
              </a:rPr>
              <a:t>що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це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зумовило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становлення</a:t>
            </a:r>
            <a:r>
              <a:rPr lang="ru-RU" sz="2700" dirty="0">
                <a:solidFill>
                  <a:schemeClr val="tx1"/>
                </a:solidFill>
              </a:rPr>
              <a:t> Некрасова як </a:t>
            </a:r>
            <a:r>
              <a:rPr lang="ru-RU" sz="2700" dirty="0" err="1">
                <a:solidFill>
                  <a:schemeClr val="tx1"/>
                </a:solidFill>
              </a:rPr>
              <a:t>поета-революціонера</a:t>
            </a:r>
            <a:r>
              <a:rPr lang="ru-RU" sz="27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700" dirty="0" err="1">
                <a:solidFill>
                  <a:schemeClr val="tx1"/>
                </a:solidFill>
              </a:rPr>
              <a:t>Мати</a:t>
            </a:r>
            <a:r>
              <a:rPr lang="ru-RU" sz="2700" dirty="0">
                <a:solidFill>
                  <a:schemeClr val="tx1"/>
                </a:solidFill>
              </a:rPr>
              <a:t> Некрасова, </a:t>
            </a:r>
            <a:r>
              <a:rPr lang="ru-RU" sz="2700" dirty="0" err="1">
                <a:solidFill>
                  <a:schemeClr val="tx1"/>
                </a:solidFill>
              </a:rPr>
              <a:t>Олександра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Андріївна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Закревська</a:t>
            </a:r>
            <a:r>
              <a:rPr lang="ru-RU" sz="2700" dirty="0">
                <a:solidFill>
                  <a:schemeClr val="tx1"/>
                </a:solidFill>
              </a:rPr>
              <a:t>, стала </a:t>
            </a:r>
            <a:r>
              <a:rPr lang="ru-RU" sz="2700" dirty="0" err="1">
                <a:solidFill>
                  <a:schemeClr val="tx1"/>
                </a:solidFill>
              </a:rPr>
              <a:t>його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першою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вчителькою</a:t>
            </a:r>
            <a:r>
              <a:rPr lang="ru-RU" sz="2700" dirty="0">
                <a:solidFill>
                  <a:schemeClr val="tx1"/>
                </a:solidFill>
              </a:rPr>
              <a:t>. Вона мала </a:t>
            </a:r>
            <a:r>
              <a:rPr lang="ru-RU" sz="2700" dirty="0" err="1">
                <a:solidFill>
                  <a:schemeClr val="tx1"/>
                </a:solidFill>
              </a:rPr>
              <a:t>гарне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виховання</a:t>
            </a:r>
            <a:r>
              <a:rPr lang="ru-RU" sz="2700" dirty="0">
                <a:solidFill>
                  <a:schemeClr val="tx1"/>
                </a:solidFill>
              </a:rPr>
              <a:t> і </a:t>
            </a:r>
            <a:r>
              <a:rPr lang="ru-RU" sz="2700" dirty="0" err="1">
                <a:solidFill>
                  <a:schemeClr val="tx1"/>
                </a:solidFill>
              </a:rPr>
              <a:t>всім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своїм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дітям</a:t>
            </a:r>
            <a:r>
              <a:rPr lang="ru-RU" sz="2700" dirty="0">
                <a:solidFill>
                  <a:schemeClr val="tx1"/>
                </a:solidFill>
              </a:rPr>
              <a:t> (</a:t>
            </a:r>
            <a:r>
              <a:rPr lang="ru-RU" sz="2700" dirty="0" err="1">
                <a:solidFill>
                  <a:schemeClr val="tx1"/>
                </a:solidFill>
              </a:rPr>
              <a:t>яких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було</a:t>
            </a:r>
            <a:r>
              <a:rPr lang="ru-RU" sz="2700" dirty="0">
                <a:solidFill>
                  <a:schemeClr val="tx1"/>
                </a:solidFill>
              </a:rPr>
              <a:t> 14) </a:t>
            </a:r>
            <a:r>
              <a:rPr lang="ru-RU" sz="2700" dirty="0" err="1">
                <a:solidFill>
                  <a:schemeClr val="tx1"/>
                </a:solidFill>
              </a:rPr>
              <a:t>теж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намагалася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прищепити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любов</a:t>
            </a:r>
            <a:r>
              <a:rPr lang="ru-RU" sz="2700" dirty="0">
                <a:solidFill>
                  <a:schemeClr val="tx1"/>
                </a:solidFill>
              </a:rPr>
              <a:t> до </a:t>
            </a:r>
            <a:r>
              <a:rPr lang="ru-RU" sz="2700" dirty="0" err="1">
                <a:solidFill>
                  <a:schemeClr val="tx1"/>
                </a:solidFill>
              </a:rPr>
              <a:t>російської</a:t>
            </a:r>
            <a:r>
              <a:rPr lang="ru-RU" sz="2700" dirty="0">
                <a:solidFill>
                  <a:schemeClr val="tx1"/>
                </a:solidFill>
              </a:rPr>
              <a:t> </a:t>
            </a:r>
            <a:r>
              <a:rPr lang="ru-RU" sz="2700" dirty="0" err="1">
                <a:solidFill>
                  <a:schemeClr val="tx1"/>
                </a:solidFill>
              </a:rPr>
              <a:t>мови</a:t>
            </a:r>
            <a:r>
              <a:rPr lang="ru-RU" sz="2700" dirty="0">
                <a:solidFill>
                  <a:schemeClr val="tx1"/>
                </a:solidFill>
              </a:rPr>
              <a:t> та </a:t>
            </a:r>
            <a:r>
              <a:rPr lang="ru-RU" sz="2700" dirty="0" err="1">
                <a:solidFill>
                  <a:schemeClr val="tx1"/>
                </a:solidFill>
              </a:rPr>
              <a:t>літератури</a:t>
            </a:r>
            <a:r>
              <a:rPr lang="ru-RU" sz="2700" dirty="0">
                <a:solidFill>
                  <a:schemeClr val="tx1"/>
                </a:solidFill>
              </a:rPr>
              <a:t>.</a:t>
            </a:r>
            <a:endParaRPr lang="ru-RU" sz="27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0683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228680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889843"/>
            <a:ext cx="388843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Титульний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аркуш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Віршів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 з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дарчим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написом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дружині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192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84784"/>
            <a:ext cx="8136903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поезії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1860-х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років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сформувалося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таке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поняття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як «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Некрасовська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школа».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була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група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поетів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протиставляли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себе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поетів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«чистого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мистецтва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» як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поети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реального та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громадянського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спрямування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-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Дмитро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Мінаєв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Микола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Добролюбов,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Іван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Нікітін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Василь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Курочкін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інші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Проте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зазвичай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школою Некрасова </a:t>
            </a:r>
            <a:r>
              <a:rPr lang="ru-RU" dirty="0" err="1" smtClean="0">
                <a:solidFill>
                  <a:srgbClr val="000000"/>
                </a:solidFill>
                <a:latin typeface="Arial"/>
              </a:rPr>
              <a:t>приділяли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/>
              </a:rPr>
              <a:t>увагу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/>
              </a:rPr>
              <a:t>поетів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1850-70-х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років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ідеологічно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найбільш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художньо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були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йому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близькі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й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відчували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собі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прямий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Більшість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з них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формувалося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навколо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нечисленних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демократичних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видань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: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некрасовської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«Современника», «Русского слова», «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Іскри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». Сама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некрасовська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поезія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характеризувалася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народністю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 Некрасов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був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поетом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писав про народ, але й казав 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Некрасовська</a:t>
            </a:r>
            <a:r>
              <a:rPr lang="ru-RU" dirty="0"/>
              <a:t> школа</a:t>
            </a:r>
          </a:p>
        </p:txBody>
      </p:sp>
    </p:spTree>
    <p:extLst>
      <p:ext uri="{BB962C8B-B14F-4D97-AF65-F5344CB8AC3E}">
        <p14:creationId xmlns:p14="http://schemas.microsoft.com/office/powerpoint/2010/main" xmlns="" val="3268764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84168" y="2924944"/>
            <a:ext cx="2777893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/>
              <a:t>Кабінет </a:t>
            </a:r>
          </a:p>
          <a:p>
            <a:pPr marL="0" indent="0">
              <a:buNone/>
            </a:pPr>
            <a:r>
              <a:rPr lang="uk-UA" sz="2000" dirty="0" smtClean="0"/>
              <a:t>М.О.Некрасова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5431019" cy="5736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54715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511256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27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грудня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1877 року поет помер. В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морозний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день 30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грудня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1877 року Петербург ховав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свого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співця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. Похорон Некрасова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перетворилися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революційну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демонстрацію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Тисячі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людей заполонили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вулиці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Петербурга. Всю дорогу молодь несла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труну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на руках. На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могилі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було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сказано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багато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теплих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відчутих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слів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658607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77568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87523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Батько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Олексій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Сергійович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4027075" cy="525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40152" y="548680"/>
            <a:ext cx="2880320" cy="557748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Маленький </a:t>
            </a:r>
            <a:r>
              <a:rPr lang="ru-RU" sz="3600" dirty="0" err="1">
                <a:solidFill>
                  <a:schemeClr val="tx1"/>
                </a:solidFill>
              </a:rPr>
              <a:t>Микола</a:t>
            </a:r>
            <a:r>
              <a:rPr lang="ru-RU" sz="3600" dirty="0">
                <a:solidFill>
                  <a:schemeClr val="tx1"/>
                </a:solidFill>
              </a:rPr>
              <a:t> з </a:t>
            </a:r>
            <a:r>
              <a:rPr lang="ru-RU" sz="3600" dirty="0" err="1">
                <a:solidFill>
                  <a:schemeClr val="tx1"/>
                </a:solidFill>
              </a:rPr>
              <a:t>матір'ю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3600" dirty="0" err="1">
                <a:solidFill>
                  <a:schemeClr val="tx1"/>
                </a:solidFill>
              </a:rPr>
              <a:t>Оленою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3600" dirty="0" err="1">
                <a:solidFill>
                  <a:schemeClr val="tx1"/>
                </a:solidFill>
              </a:rPr>
              <a:t>Андріївною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3600" dirty="0" err="1">
                <a:solidFill>
                  <a:schemeClr val="tx1"/>
                </a:solidFill>
              </a:rPr>
              <a:t>Некрасової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764704"/>
            <a:ext cx="540060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65227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Дім</a:t>
            </a:r>
            <a:r>
              <a:rPr lang="ru-RU" dirty="0"/>
              <a:t>, де </a:t>
            </a:r>
            <a:r>
              <a:rPr lang="ru-RU" dirty="0" err="1"/>
              <a:t>народився</a:t>
            </a:r>
            <a:r>
              <a:rPr lang="ru-RU" dirty="0"/>
              <a:t> Н. А. Некрасов. </a:t>
            </a:r>
            <a:r>
              <a:rPr lang="ru-RU" dirty="0" err="1"/>
              <a:t>Немирів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607" y="1844824"/>
            <a:ext cx="7554416" cy="474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1578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Дитячі</a:t>
            </a:r>
            <a:r>
              <a:rPr lang="ru-RU" sz="2400" dirty="0"/>
              <a:t> роки </a:t>
            </a:r>
            <a:r>
              <a:rPr lang="ru-RU" sz="2400" dirty="0" err="1"/>
              <a:t>Миколи</a:t>
            </a:r>
            <a:r>
              <a:rPr lang="ru-RU" sz="2400" dirty="0"/>
              <a:t> Некрасова </a:t>
            </a:r>
            <a:r>
              <a:rPr lang="ru-RU" sz="2400" dirty="0" err="1"/>
              <a:t>пройшли</a:t>
            </a:r>
            <a:r>
              <a:rPr lang="ru-RU" sz="2400" dirty="0"/>
              <a:t> в </a:t>
            </a:r>
            <a:r>
              <a:rPr lang="ru-RU" sz="2400" dirty="0" err="1"/>
              <a:t>Грєшневі</a:t>
            </a:r>
            <a:r>
              <a:rPr lang="ru-RU" sz="2400" dirty="0"/>
              <a:t>. У </a:t>
            </a:r>
            <a:r>
              <a:rPr lang="ru-RU" sz="2400" dirty="0" err="1"/>
              <a:t>віці</a:t>
            </a:r>
            <a:r>
              <a:rPr lang="ru-RU" sz="2400" dirty="0"/>
              <a:t> 7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майбутній</a:t>
            </a:r>
            <a:r>
              <a:rPr lang="ru-RU" sz="2400" dirty="0"/>
              <a:t> поет почав </a:t>
            </a:r>
            <a:r>
              <a:rPr lang="ru-RU" sz="2400" dirty="0" err="1"/>
              <a:t>складати</a:t>
            </a:r>
            <a:r>
              <a:rPr lang="ru-RU" sz="2400" dirty="0"/>
              <a:t> </a:t>
            </a:r>
            <a:r>
              <a:rPr lang="ru-RU" sz="2400" dirty="0" err="1"/>
              <a:t>вірші</a:t>
            </a:r>
            <a:r>
              <a:rPr lang="ru-RU" sz="2400" dirty="0"/>
              <a:t>, а </a:t>
            </a:r>
            <a:r>
              <a:rPr lang="ru-RU" sz="2400" dirty="0" err="1"/>
              <a:t>ще</a:t>
            </a:r>
            <a:r>
              <a:rPr lang="ru-RU" sz="2400" dirty="0"/>
              <a:t> через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 — </a:t>
            </a:r>
            <a:r>
              <a:rPr lang="ru-RU" sz="2400" dirty="0" err="1"/>
              <a:t>сатири</a:t>
            </a:r>
            <a:r>
              <a:rPr lang="ru-RU" sz="2400" dirty="0"/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07222" cy="4090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750" y="2132856"/>
            <a:ext cx="4235623" cy="345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3521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1832–1837 роки — </a:t>
            </a:r>
            <a:r>
              <a:rPr lang="ru-RU" sz="2400" dirty="0" err="1"/>
              <a:t>навчання</a:t>
            </a:r>
            <a:r>
              <a:rPr lang="ru-RU" sz="2400" dirty="0"/>
              <a:t> в </a:t>
            </a:r>
            <a:r>
              <a:rPr lang="ru-RU" sz="2400" dirty="0" err="1"/>
              <a:t>Ярославській</a:t>
            </a:r>
            <a:r>
              <a:rPr lang="ru-RU" sz="2400" dirty="0"/>
              <a:t> </a:t>
            </a:r>
            <a:r>
              <a:rPr lang="ru-RU" sz="2400" dirty="0" err="1"/>
              <a:t>гімназії</a:t>
            </a:r>
            <a:r>
              <a:rPr lang="ru-RU" sz="2400" dirty="0"/>
              <a:t>. </a:t>
            </a:r>
            <a:r>
              <a:rPr lang="ru-RU" sz="2400" dirty="0" err="1"/>
              <a:t>Навчався</a:t>
            </a:r>
            <a:r>
              <a:rPr lang="ru-RU" sz="2400" dirty="0"/>
              <a:t> Некрасов </a:t>
            </a:r>
            <a:r>
              <a:rPr lang="ru-RU" sz="2400" dirty="0" err="1"/>
              <a:t>посередньо</a:t>
            </a:r>
            <a:r>
              <a:rPr lang="ru-RU" sz="2400" dirty="0"/>
              <a:t>, </a:t>
            </a:r>
            <a:r>
              <a:rPr lang="ru-RU" sz="2400" dirty="0" err="1"/>
              <a:t>періодично</a:t>
            </a:r>
            <a:r>
              <a:rPr lang="ru-RU" sz="2400" dirty="0"/>
              <a:t> </a:t>
            </a:r>
            <a:r>
              <a:rPr lang="ru-RU" sz="2400" dirty="0" err="1"/>
              <a:t>конфліктував</a:t>
            </a:r>
            <a:r>
              <a:rPr lang="ru-RU" sz="2400" dirty="0"/>
              <a:t> з начальством через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сатиричні</a:t>
            </a:r>
            <a:r>
              <a:rPr lang="ru-RU" sz="2400" dirty="0"/>
              <a:t> </a:t>
            </a:r>
            <a:r>
              <a:rPr lang="ru-RU" sz="2400" dirty="0" err="1"/>
              <a:t>вірші</a:t>
            </a:r>
            <a:r>
              <a:rPr lang="ru-RU" sz="24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5541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934670"/>
            <a:ext cx="6684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Ярославська гімназія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225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80728"/>
            <a:ext cx="40289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У 1838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році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відбулася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перша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публікація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Некрасова —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вірш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«Думка» в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журналі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«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Син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батьківщини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».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Згодом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кілька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віршів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з'яввилися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в «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Бібліотеці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для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читання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»,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потім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— в «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Літературних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додатках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до „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Російського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інваліда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“».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Всі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труднощі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перших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років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життя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в Санкт-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Петербурзі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Микола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Олексійович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описав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згодом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у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романі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«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Життя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пригоди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Тихона </a:t>
            </a:r>
            <a:r>
              <a:rPr lang="ru-RU" sz="2400" dirty="0" err="1">
                <a:solidFill>
                  <a:prstClr val="black"/>
                </a:solidFill>
                <a:ea typeface="+mj-ea"/>
                <a:cs typeface="+mj-cs"/>
              </a:rPr>
              <a:t>Очеретяна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».</a:t>
            </a:r>
          </a:p>
          <a:p>
            <a:pPr lvl="0" algn="ctr">
              <a:spcBef>
                <a:spcPct val="0"/>
              </a:spcBef>
            </a:pPr>
            <a:endParaRPr lang="ru-RU" sz="24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593" y="192088"/>
            <a:ext cx="3240360" cy="503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5198113"/>
            <a:ext cx="54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Перші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статті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Перші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статті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Некрасова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були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опубліковані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Літературній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газеті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псевдонімом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Наум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Песоцький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51646"/>
            <a:ext cx="351790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33707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764704"/>
            <a:ext cx="4841704" cy="557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err="1"/>
              <a:t>Зустріч</a:t>
            </a:r>
            <a:r>
              <a:rPr lang="ru-RU" sz="3600" dirty="0"/>
              <a:t> з </a:t>
            </a:r>
            <a:r>
              <a:rPr lang="ru-RU" sz="3600" dirty="0" err="1"/>
              <a:t>В.Г.Белинским</a:t>
            </a:r>
            <a:r>
              <a:rPr lang="ru-RU" sz="3600" dirty="0"/>
              <a:t> </a:t>
            </a:r>
            <a:r>
              <a:rPr lang="ru-RU" sz="3600" dirty="0" smtClean="0"/>
              <a:t>в1841р. </a:t>
            </a:r>
            <a:r>
              <a:rPr lang="ru-RU" sz="3600" dirty="0" err="1"/>
              <a:t>визначила</a:t>
            </a:r>
            <a:r>
              <a:rPr lang="ru-RU" sz="3600" dirty="0"/>
              <a:t> </a:t>
            </a:r>
            <a:r>
              <a:rPr lang="ru-RU" sz="3600" dirty="0" err="1"/>
              <a:t>життєвий</a:t>
            </a:r>
            <a:r>
              <a:rPr lang="ru-RU" sz="3600" dirty="0"/>
              <a:t> і </a:t>
            </a:r>
            <a:r>
              <a:rPr lang="ru-RU" sz="3600" dirty="0" err="1"/>
              <a:t>творчий</a:t>
            </a:r>
            <a:r>
              <a:rPr lang="ru-RU" sz="3600" dirty="0"/>
              <a:t> шлях Некрасова. </a:t>
            </a:r>
            <a:r>
              <a:rPr lang="ru-RU" sz="3600" dirty="0" err="1"/>
              <a:t>Після</a:t>
            </a:r>
            <a:r>
              <a:rPr lang="ru-RU" sz="3600" dirty="0"/>
              <a:t> </a:t>
            </a:r>
            <a:r>
              <a:rPr lang="ru-RU" sz="3600" dirty="0" err="1"/>
              <a:t>прочитання</a:t>
            </a:r>
            <a:r>
              <a:rPr lang="ru-RU" sz="3600" dirty="0"/>
              <a:t> </a:t>
            </a:r>
            <a:r>
              <a:rPr lang="ru-RU" sz="3600" dirty="0" err="1"/>
              <a:t>вірша</a:t>
            </a:r>
            <a:r>
              <a:rPr lang="ru-RU" sz="3600" dirty="0"/>
              <a:t> «В </a:t>
            </a:r>
            <a:r>
              <a:rPr lang="ru-RU" sz="3600" dirty="0" err="1"/>
              <a:t>дорозі</a:t>
            </a:r>
            <a:r>
              <a:rPr lang="ru-RU" sz="3600" dirty="0"/>
              <a:t>» критик </a:t>
            </a:r>
            <a:r>
              <a:rPr lang="ru-RU" sz="3600" dirty="0" err="1"/>
              <a:t>вигукнув</a:t>
            </a:r>
            <a:r>
              <a:rPr lang="ru-RU" sz="3600" dirty="0"/>
              <a:t>: «Так </a:t>
            </a:r>
            <a:r>
              <a:rPr lang="ru-RU" sz="3600" dirty="0" err="1"/>
              <a:t>чи</a:t>
            </a:r>
            <a:r>
              <a:rPr lang="ru-RU" sz="3600" dirty="0"/>
              <a:t> </a:t>
            </a:r>
            <a:r>
              <a:rPr lang="ru-RU" sz="3600" dirty="0" err="1"/>
              <a:t>знаєте</a:t>
            </a:r>
            <a:r>
              <a:rPr lang="ru-RU" sz="3600" dirty="0"/>
              <a:t> </a:t>
            </a:r>
            <a:r>
              <a:rPr lang="ru-RU" sz="3600" dirty="0" err="1"/>
              <a:t>ви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ви</a:t>
            </a:r>
            <a:r>
              <a:rPr lang="ru-RU" sz="3600" dirty="0"/>
              <a:t> </a:t>
            </a:r>
            <a:r>
              <a:rPr lang="ru-RU" sz="3600" dirty="0" smtClean="0"/>
              <a:t>поет </a:t>
            </a:r>
            <a:r>
              <a:rPr lang="ru-RU" sz="3600" dirty="0" err="1"/>
              <a:t>справжній</a:t>
            </a:r>
            <a:r>
              <a:rPr lang="ru-RU" sz="3600" dirty="0"/>
              <a:t>!»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237" y="980728"/>
            <a:ext cx="3700463" cy="482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1807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89</TotalTime>
  <Words>815</Words>
  <Application>Microsoft Office PowerPoint</Application>
  <PresentationFormat>Экран (4:3)</PresentationFormat>
  <Paragraphs>33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Слайд 1</vt:lpstr>
      <vt:lpstr>Слайд 2</vt:lpstr>
      <vt:lpstr>Батько Олексій Сергійович </vt:lpstr>
      <vt:lpstr>Слайд 4</vt:lpstr>
      <vt:lpstr>Дім, де народився Н. А. Некрасов. Немирів.</vt:lpstr>
      <vt:lpstr>Дитячі роки Миколи Некрасова пройшли в Грєшневі. У віці 7 років майбутній поет почав складати вірші, а ще через кілька років — сатири.</vt:lpstr>
      <vt:lpstr>1832–1837 роки — навчання в Ярославській гімназії. Навчався Некрасов посередньо, періодично конфліктував з начальством через свої сатиричні вірші.</vt:lpstr>
      <vt:lpstr>Слайд 8</vt:lpstr>
      <vt:lpstr>Слайд 9</vt:lpstr>
      <vt:lpstr>Слайд 10</vt:lpstr>
      <vt:lpstr>Слайд 11</vt:lpstr>
      <vt:lpstr>Будинок Краєвського, в якому містилася редакція журналу «Вітчизняні записки», а також знаходилася квартира Некрасова</vt:lpstr>
      <vt:lpstr>Некрасов був великим любителем псового полювання</vt:lpstr>
      <vt:lpstr>Пам'ятник Некрасову з собакою і рушницею в Чудово, поруч з будинком-музеєм - колишнім мисливським будиночком М. О. Некрасова</vt:lpstr>
      <vt:lpstr>Будинок-музей М.  О. Некрасова в Чудово</vt:lpstr>
      <vt:lpstr>Могила улюбленого собаки Некрасова Кадо в Чудово</vt:lpstr>
      <vt:lpstr>Особисте життя</vt:lpstr>
      <vt:lpstr>Слайд 18</vt:lpstr>
      <vt:lpstr>Слайд 19</vt:lpstr>
      <vt:lpstr>Слайд 20</vt:lpstr>
      <vt:lpstr>Некрасовська школа</vt:lpstr>
      <vt:lpstr>Слайд 22</vt:lpstr>
      <vt:lpstr>27 грудня 1877 року поет помер. В морозний день 30 грудня 1877 року Петербург ховав свого співця. Похорон Некрасова перетворилися в революційну демонстрацію. Тисячі людей заполонили вулиці Петербурга. Всю дорогу молодь несла труну на руках. На могилі було сказано багато теплих відчутих слів.</vt:lpstr>
      <vt:lpstr>Слайд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home</cp:lastModifiedBy>
  <cp:revision>11</cp:revision>
  <dcterms:created xsi:type="dcterms:W3CDTF">2014-02-05T17:34:01Z</dcterms:created>
  <dcterms:modified xsi:type="dcterms:W3CDTF">2015-02-15T12:24:05Z</dcterms:modified>
</cp:coreProperties>
</file>