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61" r:id="rId3"/>
    <p:sldId id="262" r:id="rId4"/>
    <p:sldId id="257" r:id="rId5"/>
    <p:sldId id="263" r:id="rId6"/>
    <p:sldId id="258" r:id="rId7"/>
    <p:sldId id="260" r:id="rId8"/>
    <p:sldId id="259" r:id="rId9"/>
    <p:sldId id="264" r:id="rId10"/>
    <p:sldId id="265" r:id="rId11"/>
    <p:sldId id="266" r:id="rId12"/>
    <p:sldId id="267"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ru-RU" smtClean="0"/>
              <a:t>Образец заголовка</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C0549CD1-5241-44B9-A93B-450B91D3D053}" type="datetimeFigureOut">
              <a:rPr lang="ru-RU" smtClean="0"/>
              <a:pPr/>
              <a:t>30.10.2014</a:t>
            </a:fld>
            <a:endParaRPr lang="ru-RU"/>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ru-RU"/>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7B22C4AC-7BD1-4044-A274-A71E7E4FDF26}" type="slidenum">
              <a:rPr lang="ru-RU" smtClean="0"/>
              <a:pPr/>
              <a:t>‹#›</a:t>
            </a:fld>
            <a:endParaRPr lang="ru-RU"/>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C0549CD1-5241-44B9-A93B-450B91D3D053}" type="datetimeFigureOut">
              <a:rPr lang="ru-RU" smtClean="0"/>
              <a:pPr/>
              <a:t>30.10.2014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B22C4AC-7BD1-4044-A274-A71E7E4FDF2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ru-RU" smtClean="0"/>
              <a:t>Образец заголовка</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C0549CD1-5241-44B9-A93B-450B91D3D053}" type="datetimeFigureOut">
              <a:rPr lang="ru-RU" smtClean="0"/>
              <a:pPr/>
              <a:t>30.10.2014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B22C4AC-7BD1-4044-A274-A71E7E4FDF26}"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0549CD1-5241-44B9-A93B-450B91D3D053}" type="datetimeFigureOut">
              <a:rPr lang="ru-RU" smtClean="0"/>
              <a:pPr/>
              <a:t>30.10.2014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B22C4AC-7BD1-4044-A274-A71E7E4FDF26}"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0549CD1-5241-44B9-A93B-450B91D3D053}" type="datetimeFigureOut">
              <a:rPr lang="ru-RU" smtClean="0"/>
              <a:pPr/>
              <a:t>30.10.2014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B22C4AC-7BD1-4044-A274-A71E7E4FDF26}"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C0549CD1-5241-44B9-A93B-450B91D3D053}" type="datetimeFigureOut">
              <a:rPr lang="ru-RU" smtClean="0"/>
              <a:pPr/>
              <a:t>30.10.2014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B22C4AC-7BD1-4044-A274-A71E7E4FDF26}" type="slidenum">
              <a:rPr lang="ru-RU" smtClean="0"/>
              <a:pPr/>
              <a:t>‹#›</a:t>
            </a:fld>
            <a:endParaRPr lang="ru-RU"/>
          </a:p>
        </p:txBody>
      </p:sp>
      <p:sp>
        <p:nvSpPr>
          <p:cNvPr id="9" name="Content Placeholder 8"/>
          <p:cNvSpPr>
            <a:spLocks noGrp="1"/>
          </p:cNvSpPr>
          <p:nvPr>
            <p:ph sz="quarter" idx="13"/>
          </p:nvPr>
        </p:nvSpPr>
        <p:spPr>
          <a:xfrm>
            <a:off x="1042416" y="2313432"/>
            <a:ext cx="3419856" cy="349300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C0549CD1-5241-44B9-A93B-450B91D3D053}" type="datetimeFigureOut">
              <a:rPr lang="ru-RU" smtClean="0"/>
              <a:pPr/>
              <a:t>30.10.2014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B22C4AC-7BD1-4044-A274-A71E7E4FDF26}"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C0549CD1-5241-44B9-A93B-450B91D3D053}" type="datetimeFigureOut">
              <a:rPr lang="ru-RU" smtClean="0"/>
              <a:pPr/>
              <a:t>30.10.2014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B22C4AC-7BD1-4044-A274-A71E7E4FDF26}"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549CD1-5241-44B9-A93B-450B91D3D053}" type="datetimeFigureOut">
              <a:rPr lang="ru-RU" smtClean="0"/>
              <a:pPr/>
              <a:t>30.10.2014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7B22C4AC-7BD1-4044-A274-A71E7E4FDF26}"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0549CD1-5241-44B9-A93B-450B91D3D053}" type="datetimeFigureOut">
              <a:rPr lang="ru-RU" smtClean="0"/>
              <a:pPr/>
              <a:t>30.10.2014</a:t>
            </a:fld>
            <a:endParaRPr lang="ru-RU"/>
          </a:p>
        </p:txBody>
      </p:sp>
      <p:sp>
        <p:nvSpPr>
          <p:cNvPr id="7" name="Slide Number Placeholder 6"/>
          <p:cNvSpPr>
            <a:spLocks noGrp="1"/>
          </p:cNvSpPr>
          <p:nvPr>
            <p:ph type="sldNum" sz="quarter" idx="12"/>
          </p:nvPr>
        </p:nvSpPr>
        <p:spPr/>
        <p:txBody>
          <a:bodyPr/>
          <a:lstStyle/>
          <a:p>
            <a:fld id="{7B22C4AC-7BD1-4044-A274-A71E7E4FDF26}" type="slidenum">
              <a:rPr lang="ru-RU" smtClean="0"/>
              <a:pPr/>
              <a:t>‹#›</a:t>
            </a:fld>
            <a:endParaRPr lang="ru-RU"/>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ru-RU"/>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ru-RU" smtClean="0"/>
              <a:t>Образец заголовка</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ru-RU" smtClean="0"/>
              <a:t>Образец заголовка</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0549CD1-5241-44B9-A93B-450B91D3D053}" type="datetimeFigureOut">
              <a:rPr lang="ru-RU" smtClean="0"/>
              <a:pPr/>
              <a:t>30.10.2014</a:t>
            </a:fld>
            <a:endParaRPr lang="ru-RU"/>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ru-RU"/>
          </a:p>
        </p:txBody>
      </p:sp>
      <p:sp>
        <p:nvSpPr>
          <p:cNvPr id="7" name="Slide Number Placeholder 6"/>
          <p:cNvSpPr>
            <a:spLocks noGrp="1"/>
          </p:cNvSpPr>
          <p:nvPr>
            <p:ph type="sldNum" sz="quarter" idx="12"/>
          </p:nvPr>
        </p:nvSpPr>
        <p:spPr/>
        <p:txBody>
          <a:bodyPr/>
          <a:lstStyle/>
          <a:p>
            <a:fld id="{7B22C4AC-7BD1-4044-A274-A71E7E4FDF26}"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C0549CD1-5241-44B9-A93B-450B91D3D053}" type="datetimeFigureOut">
              <a:rPr lang="ru-RU" smtClean="0"/>
              <a:pPr/>
              <a:t>30.10.2014</a:t>
            </a:fld>
            <a:endParaRPr lang="ru-RU"/>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ru-RU"/>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7B22C4AC-7BD1-4044-A274-A71E7E4FDF26}"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 Id="rId5" Type="http://schemas.openxmlformats.org/officeDocument/2006/relationships/image" Target="../media/image9.jpeg"/><Relationship Id="rId4" Type="http://schemas.openxmlformats.org/officeDocument/2006/relationships/image" Target="../media/image8.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41710"/>
            <a:ext cx="7034902" cy="1015663"/>
          </a:xfrm>
          <a:prstGeom prst="rect">
            <a:avLst/>
          </a:prstGeom>
          <a:noFill/>
        </p:spPr>
        <p:txBody>
          <a:bodyPr wrap="square" rtlCol="0">
            <a:spAutoFit/>
          </a:bodyPr>
          <a:lstStyle/>
          <a:p>
            <a:r>
              <a:rPr lang="uk-UA" sz="6000" dirty="0" smtClean="0">
                <a:latin typeface="Times New Roman" pitchFamily="18" charset="0"/>
                <a:cs typeface="Times New Roman" pitchFamily="18" charset="0"/>
              </a:rPr>
              <a:t>Презентація на тему</a:t>
            </a:r>
            <a:endParaRPr lang="ru-RU" sz="6000" dirty="0">
              <a:latin typeface="Times New Roman" pitchFamily="18" charset="0"/>
              <a:cs typeface="Times New Roman" pitchFamily="18" charset="0"/>
            </a:endParaRPr>
          </a:p>
        </p:txBody>
      </p:sp>
      <p:sp>
        <p:nvSpPr>
          <p:cNvPr id="5" name="TextBox 4"/>
          <p:cNvSpPr txBox="1"/>
          <p:nvPr/>
        </p:nvSpPr>
        <p:spPr>
          <a:xfrm>
            <a:off x="1403648" y="1196752"/>
            <a:ext cx="6674862" cy="923330"/>
          </a:xfrm>
          <a:prstGeom prst="rect">
            <a:avLst/>
          </a:prstGeom>
          <a:noFill/>
        </p:spPr>
        <p:txBody>
          <a:bodyPr wrap="square" rtlCol="0">
            <a:spAutoFit/>
          </a:bodyPr>
          <a:lstStyle/>
          <a:p>
            <a:r>
              <a:rPr lang="uk-UA" sz="5400" dirty="0">
                <a:latin typeface="Times New Roman" pitchFamily="18" charset="0"/>
                <a:cs typeface="Times New Roman" pitchFamily="18" charset="0"/>
              </a:rPr>
              <a:t>Федір Достоєвський </a:t>
            </a:r>
            <a:endParaRPr lang="ru-RU" sz="5400" dirty="0">
              <a:latin typeface="Times New Roman" pitchFamily="18" charset="0"/>
              <a:cs typeface="Times New Roman" pitchFamily="18" charset="0"/>
            </a:endParaRPr>
          </a:p>
        </p:txBody>
      </p:sp>
      <p:sp>
        <p:nvSpPr>
          <p:cNvPr id="7" name="TextBox 6"/>
          <p:cNvSpPr txBox="1"/>
          <p:nvPr/>
        </p:nvSpPr>
        <p:spPr>
          <a:xfrm>
            <a:off x="5965344" y="4941168"/>
            <a:ext cx="2304256" cy="1200329"/>
          </a:xfrm>
          <a:prstGeom prst="rect">
            <a:avLst/>
          </a:prstGeom>
          <a:noFill/>
        </p:spPr>
        <p:txBody>
          <a:bodyPr wrap="square" rtlCol="0">
            <a:spAutoFit/>
          </a:bodyPr>
          <a:lstStyle/>
          <a:p>
            <a:pPr indent="442913"/>
            <a:r>
              <a:rPr lang="uk-UA" sz="2400" dirty="0" smtClean="0">
                <a:latin typeface="Times New Roman" pitchFamily="18" charset="0"/>
                <a:cs typeface="Times New Roman" pitchFamily="18" charset="0"/>
              </a:rPr>
              <a:t>Виконав </a:t>
            </a:r>
          </a:p>
          <a:p>
            <a:r>
              <a:rPr lang="uk-UA" sz="2400" dirty="0" smtClean="0">
                <a:latin typeface="Times New Roman" pitchFamily="18" charset="0"/>
                <a:cs typeface="Times New Roman" pitchFamily="18" charset="0"/>
              </a:rPr>
              <a:t>учень 10 класу</a:t>
            </a:r>
          </a:p>
          <a:p>
            <a:r>
              <a:rPr lang="uk-UA" sz="2400" dirty="0" smtClean="0">
                <a:latin typeface="Times New Roman" pitchFamily="18" charset="0"/>
                <a:cs typeface="Times New Roman" pitchFamily="18" charset="0"/>
              </a:rPr>
              <a:t>Драчук Микола</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2956711974"/>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1000" fill="hold"/>
                                        <p:tgtEl>
                                          <p:spTgt spid="5"/>
                                        </p:tgtEl>
                                        <p:attrNameLst>
                                          <p:attrName>ppt_w</p:attrName>
                                        </p:attrNameLst>
                                      </p:cBhvr>
                                      <p:tavLst>
                                        <p:tav tm="0">
                                          <p:val>
                                            <p:fltVal val="0"/>
                                          </p:val>
                                        </p:tav>
                                        <p:tav tm="100000">
                                          <p:val>
                                            <p:strVal val="#ppt_w"/>
                                          </p:val>
                                        </p:tav>
                                      </p:tavLst>
                                    </p:anim>
                                    <p:anim calcmode="lin" valueType="num">
                                      <p:cBhvr>
                                        <p:cTn id="14" dur="1000" fill="hold"/>
                                        <p:tgtEl>
                                          <p:spTgt spid="5"/>
                                        </p:tgtEl>
                                        <p:attrNameLst>
                                          <p:attrName>ppt_h</p:attrName>
                                        </p:attrNameLst>
                                      </p:cBhvr>
                                      <p:tavLst>
                                        <p:tav tm="0">
                                          <p:val>
                                            <p:fltVal val="0"/>
                                          </p:val>
                                        </p:tav>
                                        <p:tav tm="100000">
                                          <p:val>
                                            <p:strVal val="#ppt_h"/>
                                          </p:val>
                                        </p:tav>
                                      </p:tavLst>
                                    </p:anim>
                                    <p:anim calcmode="lin" valueType="num">
                                      <p:cBhvr>
                                        <p:cTn id="15" dur="1000" fill="hold"/>
                                        <p:tgtEl>
                                          <p:spTgt spid="5"/>
                                        </p:tgtEl>
                                        <p:attrNameLst>
                                          <p:attrName>style.rotation</p:attrName>
                                        </p:attrNameLst>
                                      </p:cBhvr>
                                      <p:tavLst>
                                        <p:tav tm="0">
                                          <p:val>
                                            <p:fltVal val="90"/>
                                          </p:val>
                                        </p:tav>
                                        <p:tav tm="100000">
                                          <p:val>
                                            <p:fltVal val="0"/>
                                          </p:val>
                                        </p:tav>
                                      </p:tavLst>
                                    </p:anim>
                                    <p:animEffect transition="in" filter="fade">
                                      <p:cBhvr>
                                        <p:cTn id="16" dur="1000"/>
                                        <p:tgtEl>
                                          <p:spTgt spid="5"/>
                                        </p:tgtEl>
                                      </p:cBhvr>
                                    </p:animEffect>
                                  </p:childTnLst>
                                </p:cTn>
                              </p:par>
                            </p:childTnLst>
                          </p:cTn>
                        </p:par>
                        <p:par>
                          <p:cTn id="17" fill="hold">
                            <p:stCondLst>
                              <p:cond delay="1000"/>
                            </p:stCondLst>
                            <p:childTnLst>
                              <p:par>
                                <p:cTn id="18" presetID="26" presetClass="entr" presetSubtype="0" fill="hold" grpId="0" nodeType="after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wipe(down)">
                                      <p:cBhvr>
                                        <p:cTn id="20" dur="580">
                                          <p:stCondLst>
                                            <p:cond delay="0"/>
                                          </p:stCondLst>
                                        </p:cTn>
                                        <p:tgtEl>
                                          <p:spTgt spid="7"/>
                                        </p:tgtEl>
                                      </p:cBhvr>
                                    </p:animEffect>
                                    <p:anim calcmode="lin" valueType="num">
                                      <p:cBhvr>
                                        <p:cTn id="21"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22"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23"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24"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25"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26" dur="26">
                                          <p:stCondLst>
                                            <p:cond delay="650"/>
                                          </p:stCondLst>
                                        </p:cTn>
                                        <p:tgtEl>
                                          <p:spTgt spid="7"/>
                                        </p:tgtEl>
                                      </p:cBhvr>
                                      <p:to x="100000" y="60000"/>
                                    </p:animScale>
                                    <p:animScale>
                                      <p:cBhvr>
                                        <p:cTn id="27" dur="166" decel="50000">
                                          <p:stCondLst>
                                            <p:cond delay="676"/>
                                          </p:stCondLst>
                                        </p:cTn>
                                        <p:tgtEl>
                                          <p:spTgt spid="7"/>
                                        </p:tgtEl>
                                      </p:cBhvr>
                                      <p:to x="100000" y="100000"/>
                                    </p:animScale>
                                    <p:animScale>
                                      <p:cBhvr>
                                        <p:cTn id="28" dur="26">
                                          <p:stCondLst>
                                            <p:cond delay="1312"/>
                                          </p:stCondLst>
                                        </p:cTn>
                                        <p:tgtEl>
                                          <p:spTgt spid="7"/>
                                        </p:tgtEl>
                                      </p:cBhvr>
                                      <p:to x="100000" y="80000"/>
                                    </p:animScale>
                                    <p:animScale>
                                      <p:cBhvr>
                                        <p:cTn id="29" dur="166" decel="50000">
                                          <p:stCondLst>
                                            <p:cond delay="1338"/>
                                          </p:stCondLst>
                                        </p:cTn>
                                        <p:tgtEl>
                                          <p:spTgt spid="7"/>
                                        </p:tgtEl>
                                      </p:cBhvr>
                                      <p:to x="100000" y="100000"/>
                                    </p:animScale>
                                    <p:animScale>
                                      <p:cBhvr>
                                        <p:cTn id="30" dur="26">
                                          <p:stCondLst>
                                            <p:cond delay="1642"/>
                                          </p:stCondLst>
                                        </p:cTn>
                                        <p:tgtEl>
                                          <p:spTgt spid="7"/>
                                        </p:tgtEl>
                                      </p:cBhvr>
                                      <p:to x="100000" y="90000"/>
                                    </p:animScale>
                                    <p:animScale>
                                      <p:cBhvr>
                                        <p:cTn id="31" dur="166" decel="50000">
                                          <p:stCondLst>
                                            <p:cond delay="1668"/>
                                          </p:stCondLst>
                                        </p:cTn>
                                        <p:tgtEl>
                                          <p:spTgt spid="7"/>
                                        </p:tgtEl>
                                      </p:cBhvr>
                                      <p:to x="100000" y="100000"/>
                                    </p:animScale>
                                    <p:animScale>
                                      <p:cBhvr>
                                        <p:cTn id="32" dur="26">
                                          <p:stCondLst>
                                            <p:cond delay="1808"/>
                                          </p:stCondLst>
                                        </p:cTn>
                                        <p:tgtEl>
                                          <p:spTgt spid="7"/>
                                        </p:tgtEl>
                                      </p:cBhvr>
                                      <p:to x="100000" y="95000"/>
                                    </p:animScale>
                                    <p:animScale>
                                      <p:cBhvr>
                                        <p:cTn id="33" dur="166" decel="50000">
                                          <p:stCondLst>
                                            <p:cond delay="1834"/>
                                          </p:stCondLst>
                                        </p:cTn>
                                        <p:tgtEl>
                                          <p:spTgt spid="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4968552" cy="7294305"/>
          </a:xfrm>
          <a:prstGeom prst="rect">
            <a:avLst/>
          </a:prstGeom>
          <a:solidFill>
            <a:schemeClr val="accent2"/>
          </a:solidFill>
        </p:spPr>
        <p:txBody>
          <a:bodyPr wrap="square" rtlCol="0">
            <a:spAutoFit/>
          </a:bodyPr>
          <a:lstStyle/>
          <a:p>
            <a:r>
              <a:rPr lang="uk-UA" dirty="0">
                <a:latin typeface="Times New Roman" pitchFamily="18" charset="0"/>
                <a:cs typeface="Times New Roman" pitchFamily="18" charset="0"/>
              </a:rPr>
              <a:t>У 1867 році Достоєвський одружився зі своєю стенографісткою Анною </a:t>
            </a:r>
            <a:r>
              <a:rPr lang="uk-UA" dirty="0" err="1">
                <a:latin typeface="Times New Roman" pitchFamily="18" charset="0"/>
                <a:cs typeface="Times New Roman" pitchFamily="18" charset="0"/>
              </a:rPr>
              <a:t>Сніткіною</a:t>
            </a:r>
            <a:r>
              <a:rPr lang="uk-UA" dirty="0">
                <a:latin typeface="Times New Roman" pitchFamily="18" charset="0"/>
                <a:cs typeface="Times New Roman" pitchFamily="18" charset="0"/>
              </a:rPr>
              <a:t>, яка стала для нього по-справжньому близьким і відданим другом. У тому ж році, щоб позбавитися кредиторів, сім'я Достоєвських надовго виїхала до Західної Європи, живучи в Німеччині, Швейцарії, Італії. Лише наприкінці 1871 року, після того, як письменникові вдалося частково сплатити борги, він зміг повернутися до Петербурга.</a:t>
            </a:r>
            <a:endParaRPr lang="ru-RU" dirty="0">
              <a:latin typeface="Times New Roman" pitchFamily="18" charset="0"/>
              <a:cs typeface="Times New Roman" pitchFamily="18" charset="0"/>
            </a:endParaRPr>
          </a:p>
          <a:p>
            <a:r>
              <a:rPr lang="uk-UA" dirty="0">
                <a:latin typeface="Times New Roman" pitchFamily="18" charset="0"/>
                <a:cs typeface="Times New Roman" pitchFamily="18" charset="0"/>
              </a:rPr>
              <a:t>Останній роман Достоєвського «Брати Карамазови», над яким письменник працював останні два роки свого життя, став своєрідним підсумком його творчості, де з граничною повнотою та яскравістю окреслене все коло морально-етичних, філософських і соціальних питань, які хвилювали письменника.</a:t>
            </a:r>
            <a:endParaRPr lang="ru-RU" dirty="0">
              <a:latin typeface="Times New Roman" pitchFamily="18" charset="0"/>
              <a:cs typeface="Times New Roman" pitchFamily="18" charset="0"/>
            </a:endParaRPr>
          </a:p>
          <a:p>
            <a:r>
              <a:rPr lang="uk-UA" dirty="0">
                <a:latin typeface="Times New Roman" pitchFamily="18" charset="0"/>
                <a:cs typeface="Times New Roman" pitchFamily="18" charset="0"/>
              </a:rPr>
              <a:t>Історію сім'ї Карамазових Достоєвський наче співвідносить зі сучасною йому історією світу, повсюди бачачи хаос, деградацію, цілковиту втрату моральних норм і духовних цінностей.</a:t>
            </a:r>
            <a:endParaRPr lang="ru-RU" dirty="0">
              <a:latin typeface="Times New Roman" pitchFamily="18" charset="0"/>
              <a:cs typeface="Times New Roman" pitchFamily="18" charset="0"/>
            </a:endParaRPr>
          </a:p>
          <a:p>
            <a:r>
              <a:rPr lang="uk-UA" dirty="0">
                <a:latin typeface="Times New Roman" pitchFamily="18" charset="0"/>
                <a:cs typeface="Times New Roman" pitchFamily="18" charset="0"/>
              </a:rPr>
              <a:t>Федір Достоєвський помер 28 січня 1881 року від прогресуючої хвороби легень через кілька місяців після свого полум'яного виступу в пам'ять О. Пушкіна.</a:t>
            </a:r>
            <a:endParaRPr lang="ru-RU" dirty="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pic>
        <p:nvPicPr>
          <p:cNvPr id="3" name="Рисунок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994581" y="672014"/>
            <a:ext cx="3631774" cy="5133249"/>
          </a:xfrm>
          <a:prstGeom prst="rect">
            <a:avLst/>
          </a:prstGeom>
        </p:spPr>
      </p:pic>
    </p:spTree>
    <p:extLst>
      <p:ext uri="{BB962C8B-B14F-4D97-AF65-F5344CB8AC3E}">
        <p14:creationId xmlns:p14="http://schemas.microsoft.com/office/powerpoint/2010/main" xmlns="" val="907053091"/>
      </p:ext>
    </p:extLst>
  </p:cSld>
  <p:clrMapOvr>
    <a:masterClrMapping/>
  </p:clrMapOvr>
  <mc:AlternateContent xmlns:mc="http://schemas.openxmlformats.org/markup-compatibility/2006">
    <mc:Choice xmlns:p14="http://schemas.microsoft.com/office/powerpoint/2010/main" xmlns=""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6" descr="гостиная(Москва)"/>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a:xfrm>
            <a:off x="1115616" y="692695"/>
            <a:ext cx="6335712" cy="540067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pic>
        <p:nvPicPr>
          <p:cNvPr id="3" name="Picture 17" descr="детская (Москва)"/>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a:xfrm>
            <a:off x="1132955" y="656701"/>
            <a:ext cx="6318373" cy="5805488"/>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pic>
        <p:nvPicPr>
          <p:cNvPr id="4" name="Picture 5" descr="кабинет(Питер)"/>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a:xfrm>
            <a:off x="2555776" y="838322"/>
            <a:ext cx="5834062" cy="558958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pic>
        <p:nvPicPr>
          <p:cNvPr id="5" name="Picture 5" descr="чсы(Питер)"/>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a:xfrm>
            <a:off x="827584" y="638159"/>
            <a:ext cx="6192837" cy="5472112"/>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spTree>
    <p:extLst>
      <p:ext uri="{BB962C8B-B14F-4D97-AF65-F5344CB8AC3E}">
        <p14:creationId xmlns:p14="http://schemas.microsoft.com/office/powerpoint/2010/main" xmlns="" val="2350511394"/>
      </p:ext>
    </p:extLst>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xit" presetSubtype="1" fill="hold" nodeType="clickEffect">
                                  <p:stCondLst>
                                    <p:cond delay="0"/>
                                  </p:stCondLst>
                                  <p:childTnLst>
                                    <p:animEffect transition="out" filter="wheel(1)">
                                      <p:cBhvr>
                                        <p:cTn id="6" dur="2000"/>
                                        <p:tgtEl>
                                          <p:spTgt spid="2"/>
                                        </p:tgtEl>
                                      </p:cBhvr>
                                    </p:animEffect>
                                    <p:set>
                                      <p:cBhvr>
                                        <p:cTn id="7" dur="1" fill="hold">
                                          <p:stCondLst>
                                            <p:cond delay="1999"/>
                                          </p:stCondLst>
                                        </p:cTn>
                                        <p:tgtEl>
                                          <p:spTgt spid="2"/>
                                        </p:tgtEl>
                                        <p:attrNameLst>
                                          <p:attrName>style.visibility</p:attrName>
                                        </p:attrNameLst>
                                      </p:cBhvr>
                                      <p:to>
                                        <p:strVal val="hidden"/>
                                      </p:to>
                                    </p:set>
                                  </p:childTnLst>
                                </p:cTn>
                              </p:par>
                            </p:childTnLst>
                          </p:cTn>
                        </p:par>
                        <p:par>
                          <p:cTn id="8" fill="hold">
                            <p:stCondLst>
                              <p:cond delay="2000"/>
                            </p:stCondLst>
                            <p:childTnLst>
                              <p:par>
                                <p:cTn id="9" presetID="35"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2000"/>
                                        <p:tgtEl>
                                          <p:spTgt spid="3"/>
                                        </p:tgtEl>
                                      </p:cBhvr>
                                    </p:animEffect>
                                    <p:anim calcmode="lin" valueType="num">
                                      <p:cBhvr>
                                        <p:cTn id="12" dur="2000" fill="hold"/>
                                        <p:tgtEl>
                                          <p:spTgt spid="3"/>
                                        </p:tgtEl>
                                        <p:attrNameLst>
                                          <p:attrName>style.rotation</p:attrName>
                                        </p:attrNameLst>
                                      </p:cBhvr>
                                      <p:tavLst>
                                        <p:tav tm="0">
                                          <p:val>
                                            <p:fltVal val="720"/>
                                          </p:val>
                                        </p:tav>
                                        <p:tav tm="100000">
                                          <p:val>
                                            <p:fltVal val="0"/>
                                          </p:val>
                                        </p:tav>
                                      </p:tavLst>
                                    </p:anim>
                                    <p:anim calcmode="lin" valueType="num">
                                      <p:cBhvr>
                                        <p:cTn id="13" dur="2000" fill="hold"/>
                                        <p:tgtEl>
                                          <p:spTgt spid="3"/>
                                        </p:tgtEl>
                                        <p:attrNameLst>
                                          <p:attrName>ppt_h</p:attrName>
                                        </p:attrNameLst>
                                      </p:cBhvr>
                                      <p:tavLst>
                                        <p:tav tm="0">
                                          <p:val>
                                            <p:fltVal val="0"/>
                                          </p:val>
                                        </p:tav>
                                        <p:tav tm="100000">
                                          <p:val>
                                            <p:strVal val="#ppt_h"/>
                                          </p:val>
                                        </p:tav>
                                      </p:tavLst>
                                    </p:anim>
                                    <p:anim calcmode="lin" valueType="num">
                                      <p:cBhvr>
                                        <p:cTn id="14" dur="2000" fill="hold"/>
                                        <p:tgtEl>
                                          <p:spTgt spid="3"/>
                                        </p:tgtEl>
                                        <p:attrNameLst>
                                          <p:attrName>ppt_w</p:attrName>
                                        </p:attrNameLst>
                                      </p:cBhvr>
                                      <p:tavLst>
                                        <p:tav tm="0">
                                          <p:val>
                                            <p:fltVal val="0"/>
                                          </p:val>
                                        </p:tav>
                                        <p:tav tm="100000">
                                          <p:val>
                                            <p:strVal val="#ppt_w"/>
                                          </p:val>
                                        </p:tav>
                                      </p:tavLst>
                                    </p:anim>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nodeType="clickEffect">
                                  <p:stCondLst>
                                    <p:cond delay="0"/>
                                  </p:stCondLst>
                                  <p:childTnLst>
                                    <p:anim calcmode="lin" valueType="num">
                                      <p:cBhvr additive="base">
                                        <p:cTn id="18" dur="500"/>
                                        <p:tgtEl>
                                          <p:spTgt spid="3"/>
                                        </p:tgtEl>
                                        <p:attrNameLst>
                                          <p:attrName>ppt_x</p:attrName>
                                        </p:attrNameLst>
                                      </p:cBhvr>
                                      <p:tavLst>
                                        <p:tav tm="0">
                                          <p:val>
                                            <p:strVal val="ppt_x"/>
                                          </p:val>
                                        </p:tav>
                                        <p:tav tm="100000">
                                          <p:val>
                                            <p:strVal val="ppt_x"/>
                                          </p:val>
                                        </p:tav>
                                      </p:tavLst>
                                    </p:anim>
                                    <p:anim calcmode="lin" valueType="num">
                                      <p:cBhvr additive="base">
                                        <p:cTn id="19" dur="500"/>
                                        <p:tgtEl>
                                          <p:spTgt spid="3"/>
                                        </p:tgtEl>
                                        <p:attrNameLst>
                                          <p:attrName>ppt_y</p:attrName>
                                        </p:attrNameLst>
                                      </p:cBhvr>
                                      <p:tavLst>
                                        <p:tav tm="0">
                                          <p:val>
                                            <p:strVal val="ppt_y"/>
                                          </p:val>
                                        </p:tav>
                                        <p:tav tm="100000">
                                          <p:val>
                                            <p:strVal val="1+ppt_h/2"/>
                                          </p:val>
                                        </p:tav>
                                      </p:tavLst>
                                    </p:anim>
                                    <p:set>
                                      <p:cBhvr>
                                        <p:cTn id="20" dur="1" fill="hold">
                                          <p:stCondLst>
                                            <p:cond delay="499"/>
                                          </p:stCondLst>
                                        </p:cTn>
                                        <p:tgtEl>
                                          <p:spTgt spid="3"/>
                                        </p:tgtEl>
                                        <p:attrNameLst>
                                          <p:attrName>style.visibility</p:attrName>
                                        </p:attrNameLst>
                                      </p:cBhvr>
                                      <p:to>
                                        <p:strVal val="hidden"/>
                                      </p:to>
                                    </p:set>
                                  </p:childTnLst>
                                </p:cTn>
                              </p:par>
                            </p:childTnLst>
                          </p:cTn>
                        </p:par>
                        <p:par>
                          <p:cTn id="21" fill="hold">
                            <p:stCondLst>
                              <p:cond delay="500"/>
                            </p:stCondLst>
                            <p:childTnLst>
                              <p:par>
                                <p:cTn id="22" presetID="45" presetClass="entr" presetSubtype="0" fill="hold" nodeType="after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fade">
                                      <p:cBhvr>
                                        <p:cTn id="24" dur="2000"/>
                                        <p:tgtEl>
                                          <p:spTgt spid="4"/>
                                        </p:tgtEl>
                                      </p:cBhvr>
                                    </p:animEffect>
                                    <p:anim calcmode="lin" valueType="num">
                                      <p:cBhvr>
                                        <p:cTn id="25" dur="2000" fill="hold"/>
                                        <p:tgtEl>
                                          <p:spTgt spid="4"/>
                                        </p:tgtEl>
                                        <p:attrNameLst>
                                          <p:attrName>ppt_w</p:attrName>
                                        </p:attrNameLst>
                                      </p:cBhvr>
                                      <p:tavLst>
                                        <p:tav tm="0" fmla="#ppt_w*sin(2.5*pi*$)">
                                          <p:val>
                                            <p:fltVal val="0"/>
                                          </p:val>
                                        </p:tav>
                                        <p:tav tm="100000">
                                          <p:val>
                                            <p:fltVal val="1"/>
                                          </p:val>
                                        </p:tav>
                                      </p:tavLst>
                                    </p:anim>
                                    <p:anim calcmode="lin" valueType="num">
                                      <p:cBhvr>
                                        <p:cTn id="26"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5" presetClass="exit" presetSubtype="0" fill="hold" nodeType="clickEffect">
                                  <p:stCondLst>
                                    <p:cond delay="0"/>
                                  </p:stCondLst>
                                  <p:childTnLst>
                                    <p:anim calcmode="lin" valueType="num">
                                      <p:cBhvr>
                                        <p:cTn id="30" dur="1000"/>
                                        <p:tgtEl>
                                          <p:spTgt spid="4"/>
                                        </p:tgtEl>
                                        <p:attrNameLst>
                                          <p:attrName>ppt_w</p:attrName>
                                        </p:attrNameLst>
                                      </p:cBhvr>
                                      <p:tavLst>
                                        <p:tav tm="0">
                                          <p:val>
                                            <p:strVal val="ppt_w"/>
                                          </p:val>
                                        </p:tav>
                                        <p:tav tm="100000">
                                          <p:val>
                                            <p:fltVal val="0"/>
                                          </p:val>
                                        </p:tav>
                                      </p:tavLst>
                                    </p:anim>
                                    <p:anim calcmode="lin" valueType="num">
                                      <p:cBhvr>
                                        <p:cTn id="31" dur="1000"/>
                                        <p:tgtEl>
                                          <p:spTgt spid="4"/>
                                        </p:tgtEl>
                                        <p:attrNameLst>
                                          <p:attrName>ppt_h</p:attrName>
                                        </p:attrNameLst>
                                      </p:cBhvr>
                                      <p:tavLst>
                                        <p:tav tm="0">
                                          <p:val>
                                            <p:strVal val="ppt_h"/>
                                          </p:val>
                                        </p:tav>
                                        <p:tav tm="100000">
                                          <p:val>
                                            <p:fltVal val="0"/>
                                          </p:val>
                                        </p:tav>
                                      </p:tavLst>
                                    </p:anim>
                                    <p:anim calcmode="lin" valueType="num">
                                      <p:cBhvr>
                                        <p:cTn id="32" dur="1000"/>
                                        <p:tgtEl>
                                          <p:spTgt spid="4"/>
                                        </p:tgtEl>
                                        <p:attrNameLst>
                                          <p:attrName>ppt_x</p:attrName>
                                        </p:attrNameLst>
                                      </p:cBhvr>
                                      <p:tavLst>
                                        <p:tav tm="0">
                                          <p:val>
                                            <p:strVal val="ppt_x"/>
                                          </p:val>
                                        </p:tav>
                                        <p:tav tm="5000">
                                          <p:val>
                                            <p:strVal val="ppt_x+-0.0500*(ppt_x*0.9511+(1-ppt_y)*0.3090)"/>
                                          </p:val>
                                        </p:tav>
                                        <p:tav tm="10000">
                                          <p:val>
                                            <p:strVal val="ppt_x+-0.1000*(ppt_x*0.8090+(1-ppt_y)*0.5878)"/>
                                          </p:val>
                                        </p:tav>
                                        <p:tav tm="15000">
                                          <p:val>
                                            <p:strVal val="ppt_x+-0.1500*(ppt_x*0.5878+(1-ppt_y)*0.8090)"/>
                                          </p:val>
                                        </p:tav>
                                        <p:tav tm="20000">
                                          <p:val>
                                            <p:strVal val="ppt_x+-0.2000*(ppt_x*0.3090+(1-ppt_y)*0.9511)"/>
                                          </p:val>
                                        </p:tav>
                                        <p:tav tm="25000">
                                          <p:val>
                                            <p:strVal val="ppt_x+-0.2500*(ppt_x*-0.0000+(1-ppt_y)*1.0000)"/>
                                          </p:val>
                                        </p:tav>
                                        <p:tav tm="30000">
                                          <p:val>
                                            <p:strVal val="ppt_x+-0.3000*(ppt_x*-0.3090+(1-ppt_y)*0.9511)"/>
                                          </p:val>
                                        </p:tav>
                                        <p:tav tm="35000">
                                          <p:val>
                                            <p:strVal val="ppt_x+-0.3500*(ppt_x*-0.5878+(1-ppt_y)*0.8090)"/>
                                          </p:val>
                                        </p:tav>
                                        <p:tav tm="40000">
                                          <p:val>
                                            <p:strVal val="ppt_x+-0.4000*(ppt_x*-0.8090+(1-ppt_y)*0.5878)"/>
                                          </p:val>
                                        </p:tav>
                                        <p:tav tm="45000">
                                          <p:val>
                                            <p:strVal val="ppt_x+-0.4500*(ppt_x*-0.9511+(1-ppt_y)*0.3090)"/>
                                          </p:val>
                                        </p:tav>
                                        <p:tav tm="50000">
                                          <p:val>
                                            <p:strVal val="ppt_x+-0.5000*(ppt_x*-1.0000+(1-ppt_y)*-0.0000)"/>
                                          </p:val>
                                        </p:tav>
                                        <p:tav tm="55000">
                                          <p:val>
                                            <p:strVal val="ppt_x+-0.5500*(ppt_x*-0.9511+(1-ppt_y)*-0.3090)"/>
                                          </p:val>
                                        </p:tav>
                                        <p:tav tm="60000">
                                          <p:val>
                                            <p:strVal val="ppt_x+-0.6000*(ppt_x*-0.8090+(1-ppt_y)*-0.5878)"/>
                                          </p:val>
                                        </p:tav>
                                        <p:tav tm="65000">
                                          <p:val>
                                            <p:strVal val="ppt_x+-0.6500*(ppt_x*-0.5878+(1-ppt_y)*-0.8090)"/>
                                          </p:val>
                                        </p:tav>
                                        <p:tav tm="70000">
                                          <p:val>
                                            <p:strVal val="ppt_x+-0.7000*(ppt_x*-0.3090+(1-ppt_y)*-0.9511)"/>
                                          </p:val>
                                        </p:tav>
                                        <p:tav tm="75000">
                                          <p:val>
                                            <p:strVal val="ppt_x+-0.7500*(ppt_x*0.0000+(1-ppt_y)*-1.0000)"/>
                                          </p:val>
                                        </p:tav>
                                        <p:tav tm="80000">
                                          <p:val>
                                            <p:strVal val="ppt_x+-0.8000*(ppt_x*0.3090+(1-ppt_y)*-0.9511)"/>
                                          </p:val>
                                        </p:tav>
                                        <p:tav tm="85000">
                                          <p:val>
                                            <p:strVal val="ppt_x+-0.8500*(ppt_x*0.5878+(1-ppt_y)*-0.8090)"/>
                                          </p:val>
                                        </p:tav>
                                        <p:tav tm="90000">
                                          <p:val>
                                            <p:strVal val="ppt_x+-0.9000*(ppt_x*0.8090+(1-ppt_y)*-0.5878)"/>
                                          </p:val>
                                        </p:tav>
                                        <p:tav tm="95000">
                                          <p:val>
                                            <p:strVal val="ppt_x+-0.9500*(ppt_x*0.9511+(1-ppt_y)*-0.3090)"/>
                                          </p:val>
                                        </p:tav>
                                        <p:tav tm="100000">
                                          <p:val>
                                            <p:strVal val="ppt_x+-1.0000*(ppt_x*1.0000+(1-ppt_y)*0.0000)"/>
                                          </p:val>
                                        </p:tav>
                                      </p:tavLst>
                                    </p:anim>
                                    <p:anim calcmode="lin" valueType="num">
                                      <p:cBhvr>
                                        <p:cTn id="33" dur="1000"/>
                                        <p:tgtEl>
                                          <p:spTgt spid="4"/>
                                        </p:tgtEl>
                                        <p:attrNameLst>
                                          <p:attrName>ppt_y</p:attrName>
                                        </p:attrNameLst>
                                      </p:cBhvr>
                                      <p:tavLst>
                                        <p:tav tm="0">
                                          <p:val>
                                            <p:strVal val="ppt_y"/>
                                          </p:val>
                                        </p:tav>
                                        <p:tav tm="5000">
                                          <p:val>
                                            <p:strVal val="ppt_y+-0.0500*(ppt_x*0.3090-(1-ppt_y)*0.9511)"/>
                                          </p:val>
                                        </p:tav>
                                        <p:tav tm="10000">
                                          <p:val>
                                            <p:strVal val="ppt_y+-0.1000*(ppt_x*0.5878-(1-ppt_y)*0.8090)"/>
                                          </p:val>
                                        </p:tav>
                                        <p:tav tm="15000">
                                          <p:val>
                                            <p:strVal val="ppt_y+-0.1500*(ppt_x*0.8090-(1-ppt_y)*0.5878)"/>
                                          </p:val>
                                        </p:tav>
                                        <p:tav tm="20000">
                                          <p:val>
                                            <p:strVal val="ppt_y+-0.2000*(ppt_x*0.9511-(1-ppt_y)*0.3090)"/>
                                          </p:val>
                                        </p:tav>
                                        <p:tav tm="25000">
                                          <p:val>
                                            <p:strVal val="ppt_y+-0.2500*(ppt_x*1.0000-(1-ppt_y)*-0.0000)"/>
                                          </p:val>
                                        </p:tav>
                                        <p:tav tm="30000">
                                          <p:val>
                                            <p:strVal val="ppt_y+-0.3000*(ppt_x*0.9511-(1-ppt_y)*-0.3090)"/>
                                          </p:val>
                                        </p:tav>
                                        <p:tav tm="35000">
                                          <p:val>
                                            <p:strVal val="ppt_y+-0.3500*(ppt_x*0.8090-(1-ppt_y)*-0.5878)"/>
                                          </p:val>
                                        </p:tav>
                                        <p:tav tm="40000">
                                          <p:val>
                                            <p:strVal val="ppt_y+-0.4000*(ppt_x*0.5878-(1-ppt_y)*-0.8090)"/>
                                          </p:val>
                                        </p:tav>
                                        <p:tav tm="45000">
                                          <p:val>
                                            <p:strVal val="ppt_y+-0.4500*(ppt_x*0.3090-(1-ppt_y)*-0.9511)"/>
                                          </p:val>
                                        </p:tav>
                                        <p:tav tm="50000">
                                          <p:val>
                                            <p:strVal val="ppt_y+-0.5000*(ppt_x*-0.0000-(1-ppt_y)*-1.0000)"/>
                                          </p:val>
                                        </p:tav>
                                        <p:tav tm="55000">
                                          <p:val>
                                            <p:strVal val="ppt_y+-0.5500*(ppt_x*-0.3090-(1-ppt_y)*-0.9511)"/>
                                          </p:val>
                                        </p:tav>
                                        <p:tav tm="60000">
                                          <p:val>
                                            <p:strVal val="ppt_y+-0.6000*(ppt_x*-0.5878-(1-ppt_y)*-0.8090)"/>
                                          </p:val>
                                        </p:tav>
                                        <p:tav tm="65000">
                                          <p:val>
                                            <p:strVal val="ppt_y+-0.6500*(ppt_x*-0.8090-(1-ppt_y)*-0.5878)"/>
                                          </p:val>
                                        </p:tav>
                                        <p:tav tm="70000">
                                          <p:val>
                                            <p:strVal val="ppt_y+-0.7000*(ppt_x*-0.9511-(1-ppt_y)*-0.3090)"/>
                                          </p:val>
                                        </p:tav>
                                        <p:tav tm="75000">
                                          <p:val>
                                            <p:strVal val="ppt_y+-0.7500*(ppt_x*-1.0000-(1-ppt_y)*0.0000)"/>
                                          </p:val>
                                        </p:tav>
                                        <p:tav tm="80000">
                                          <p:val>
                                            <p:strVal val="ppt_y+-0.8000*(ppt_x*-0.9511-(1-ppt_y)*0.3090)"/>
                                          </p:val>
                                        </p:tav>
                                        <p:tav tm="85000">
                                          <p:val>
                                            <p:strVal val="ppt_y+-0.8500*(ppt_x*-0.8090-(1-ppt_y)*0.5878)"/>
                                          </p:val>
                                        </p:tav>
                                        <p:tav tm="90000">
                                          <p:val>
                                            <p:strVal val="ppt_y+-0.9000*(ppt_x*-0.5878-(1-ppt_y)*0.8090)"/>
                                          </p:val>
                                        </p:tav>
                                        <p:tav tm="95000">
                                          <p:val>
                                            <p:strVal val="ppt_y+-0.9500*(ppt_x*-0.3090-(1-ppt_y)*0.9511)"/>
                                          </p:val>
                                        </p:tav>
                                        <p:tav tm="100000">
                                          <p:val>
                                            <p:strVal val="ppt_y+-1.0000*(ppt_x*0.0000-(1-ppt_y)*1.0000)"/>
                                          </p:val>
                                        </p:tav>
                                      </p:tavLst>
                                    </p:anim>
                                    <p:set>
                                      <p:cBhvr>
                                        <p:cTn id="34" dur="1" fill="hold">
                                          <p:stCondLst>
                                            <p:cond delay="999"/>
                                          </p:stCondLst>
                                        </p:cTn>
                                        <p:tgtEl>
                                          <p:spTgt spid="4"/>
                                        </p:tgtEl>
                                        <p:attrNameLst>
                                          <p:attrName>style.visibility</p:attrName>
                                        </p:attrNameLst>
                                      </p:cBhvr>
                                      <p:to>
                                        <p:strVal val="hidden"/>
                                      </p:to>
                                    </p:set>
                                  </p:childTnLst>
                                </p:cTn>
                              </p:par>
                            </p:childTnLst>
                          </p:cTn>
                        </p:par>
                        <p:par>
                          <p:cTn id="35" fill="hold">
                            <p:stCondLst>
                              <p:cond delay="1000"/>
                            </p:stCondLst>
                            <p:childTnLst>
                              <p:par>
                                <p:cTn id="36" presetID="14" presetClass="entr" presetSubtype="10" fill="hold" nodeType="afterEffect">
                                  <p:stCondLst>
                                    <p:cond delay="0"/>
                                  </p:stCondLst>
                                  <p:childTnLst>
                                    <p:set>
                                      <p:cBhvr>
                                        <p:cTn id="37" dur="1" fill="hold">
                                          <p:stCondLst>
                                            <p:cond delay="0"/>
                                          </p:stCondLst>
                                        </p:cTn>
                                        <p:tgtEl>
                                          <p:spTgt spid="5"/>
                                        </p:tgtEl>
                                        <p:attrNameLst>
                                          <p:attrName>style.visibility</p:attrName>
                                        </p:attrNameLst>
                                      </p:cBhvr>
                                      <p:to>
                                        <p:strVal val="visible"/>
                                      </p:to>
                                    </p:set>
                                    <p:animEffect transition="in" filter="randombar(horizontal)">
                                      <p:cBhvr>
                                        <p:cTn id="3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43608" y="1340768"/>
            <a:ext cx="6984776" cy="4031873"/>
          </a:xfrm>
          <a:prstGeom prst="rect">
            <a:avLst/>
          </a:prstGeom>
          <a:noFill/>
        </p:spPr>
        <p:txBody>
          <a:bodyPr wrap="square" rtlCol="0">
            <a:spAutoFit/>
          </a:bodyPr>
          <a:lstStyle/>
          <a:p>
            <a:pPr>
              <a:buFont typeface="Wingdings" pitchFamily="2" charset="2"/>
              <a:buNone/>
            </a:pPr>
            <a:r>
              <a:rPr lang="en-US" sz="3200" b="1" i="1" dirty="0">
                <a:latin typeface="Times New Roman" pitchFamily="18" charset="0"/>
                <a:cs typeface="Times New Roman" pitchFamily="18" charset="0"/>
              </a:rPr>
              <a:t>“”</a:t>
            </a:r>
            <a:r>
              <a:rPr lang="ru-RU" sz="3200" b="1" i="1" dirty="0">
                <a:latin typeface="Times New Roman" pitchFamily="18" charset="0"/>
                <a:cs typeface="Times New Roman" pitchFamily="18" charset="0"/>
              </a:rPr>
              <a:t>Человек есть тайна. Ее надо разгадать… и ежели будешь разгадывать всю жизнь</a:t>
            </a:r>
            <a:r>
              <a:rPr lang="en-US" sz="3200" b="1" i="1" dirty="0">
                <a:latin typeface="Times New Roman" pitchFamily="18" charset="0"/>
                <a:cs typeface="Times New Roman" pitchFamily="18" charset="0"/>
              </a:rPr>
              <a:t>,</a:t>
            </a:r>
            <a:r>
              <a:rPr lang="ru-RU" sz="3200" b="1" i="1" dirty="0">
                <a:latin typeface="Times New Roman" pitchFamily="18" charset="0"/>
                <a:cs typeface="Times New Roman" pitchFamily="18" charset="0"/>
              </a:rPr>
              <a:t> то не говори</a:t>
            </a:r>
            <a:r>
              <a:rPr lang="en-US" sz="3200" b="1" i="1" dirty="0">
                <a:latin typeface="Times New Roman" pitchFamily="18" charset="0"/>
                <a:cs typeface="Times New Roman" pitchFamily="18" charset="0"/>
              </a:rPr>
              <a:t>,</a:t>
            </a:r>
            <a:r>
              <a:rPr lang="ru-RU" sz="3200" b="1" i="1" dirty="0">
                <a:latin typeface="Times New Roman" pitchFamily="18" charset="0"/>
                <a:cs typeface="Times New Roman" pitchFamily="18" charset="0"/>
              </a:rPr>
              <a:t> что потерял время</a:t>
            </a:r>
            <a:r>
              <a:rPr lang="en-US" sz="3200" b="1" i="1" dirty="0">
                <a:latin typeface="Times New Roman" pitchFamily="18" charset="0"/>
                <a:cs typeface="Times New Roman" pitchFamily="18" charset="0"/>
              </a:rPr>
              <a:t>; </a:t>
            </a:r>
            <a:r>
              <a:rPr lang="ru-RU" sz="3200" b="1" i="1" dirty="0">
                <a:latin typeface="Times New Roman" pitchFamily="18" charset="0"/>
                <a:cs typeface="Times New Roman" pitchFamily="18" charset="0"/>
              </a:rPr>
              <a:t>я занимаюсь этой тайной</a:t>
            </a:r>
            <a:r>
              <a:rPr lang="en-US" sz="3200" b="1" i="1" dirty="0">
                <a:latin typeface="Times New Roman" pitchFamily="18" charset="0"/>
                <a:cs typeface="Times New Roman" pitchFamily="18" charset="0"/>
              </a:rPr>
              <a:t>,</a:t>
            </a:r>
            <a:r>
              <a:rPr lang="ru-RU" sz="3200" b="1" i="1" dirty="0">
                <a:latin typeface="Times New Roman" pitchFamily="18" charset="0"/>
                <a:cs typeface="Times New Roman" pitchFamily="18" charset="0"/>
              </a:rPr>
              <a:t> ибо хочу быть человеком</a:t>
            </a:r>
            <a:r>
              <a:rPr lang="en-US" sz="3200" b="1" i="1" dirty="0">
                <a:latin typeface="Times New Roman" pitchFamily="18" charset="0"/>
                <a:cs typeface="Times New Roman" pitchFamily="18" charset="0"/>
              </a:rPr>
              <a:t>.”</a:t>
            </a:r>
            <a:endParaRPr lang="ru-RU" sz="3200" b="1" i="1" dirty="0">
              <a:latin typeface="Times New Roman" pitchFamily="18" charset="0"/>
              <a:cs typeface="Times New Roman" pitchFamily="18" charset="0"/>
            </a:endParaRPr>
          </a:p>
          <a:p>
            <a:pPr>
              <a:buFont typeface="Wingdings" pitchFamily="2" charset="2"/>
              <a:buNone/>
            </a:pPr>
            <a:r>
              <a:rPr lang="ru-RU" sz="3200" b="1" i="1" dirty="0">
                <a:latin typeface="Times New Roman" pitchFamily="18" charset="0"/>
                <a:cs typeface="Times New Roman" pitchFamily="18" charset="0"/>
              </a:rPr>
              <a:t>                                    </a:t>
            </a:r>
            <a:r>
              <a:rPr lang="ru-RU" sz="3200" b="1" i="1" dirty="0" smtClean="0">
                <a:latin typeface="Times New Roman" pitchFamily="18" charset="0"/>
                <a:cs typeface="Times New Roman" pitchFamily="18" charset="0"/>
              </a:rPr>
              <a:t> </a:t>
            </a:r>
            <a:r>
              <a:rPr lang="ru-RU" sz="3200" b="1" i="1" dirty="0" err="1">
                <a:latin typeface="Times New Roman" pitchFamily="18" charset="0"/>
                <a:cs typeface="Times New Roman" pitchFamily="18" charset="0"/>
              </a:rPr>
              <a:t>Ф.Достоевский</a:t>
            </a:r>
            <a:endParaRPr lang="ru-RU" sz="3200" b="1" i="1" dirty="0">
              <a:latin typeface="Times New Roman" pitchFamily="18" charset="0"/>
              <a:cs typeface="Times New Roman" pitchFamily="18" charset="0"/>
            </a:endParaRPr>
          </a:p>
          <a:p>
            <a:endParaRPr lang="ru-RU" sz="3200" dirty="0">
              <a:latin typeface="Times New Roman" pitchFamily="18" charset="0"/>
              <a:cs typeface="Times New Roman" pitchFamily="18" charset="0"/>
            </a:endParaRPr>
          </a:p>
        </p:txBody>
      </p:sp>
    </p:spTree>
    <p:extLst>
      <p:ext uri="{BB962C8B-B14F-4D97-AF65-F5344CB8AC3E}">
        <p14:creationId xmlns:p14="http://schemas.microsoft.com/office/powerpoint/2010/main" xmlns="" val="1512493618"/>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467544" y="1052736"/>
            <a:ext cx="8229600" cy="4525962"/>
          </a:xfrm>
          <a:prstGeom prst="rect">
            <a:avLst/>
          </a:prstGeom>
        </p:spPr>
        <p:txBody>
          <a:bodyPr/>
          <a:lst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a:lstStyle>
          <a:p>
            <a:pPr>
              <a:buNone/>
            </a:pPr>
            <a:r>
              <a:rPr lang="ru-RU" sz="4400" b="1" i="1" dirty="0" smtClean="0">
                <a:solidFill>
                  <a:schemeClr val="tx1"/>
                </a:solidFill>
                <a:latin typeface="Times New Roman" pitchFamily="18" charset="0"/>
                <a:cs typeface="Times New Roman" pitchFamily="18" charset="0"/>
              </a:rPr>
              <a:t>       Гениальность Достоевского   неоспорима</a:t>
            </a:r>
            <a:r>
              <a:rPr lang="en-US" sz="4400" b="1" i="1" dirty="0" smtClean="0">
                <a:solidFill>
                  <a:schemeClr val="tx1"/>
                </a:solidFill>
                <a:latin typeface="Times New Roman" pitchFamily="18" charset="0"/>
                <a:cs typeface="Times New Roman" pitchFamily="18" charset="0"/>
              </a:rPr>
              <a:t>,</a:t>
            </a:r>
            <a:r>
              <a:rPr lang="ru-RU" sz="4400" b="1" i="1" dirty="0" smtClean="0">
                <a:solidFill>
                  <a:schemeClr val="tx1"/>
                </a:solidFill>
                <a:latin typeface="Times New Roman" pitchFamily="18" charset="0"/>
                <a:cs typeface="Times New Roman" pitchFamily="18" charset="0"/>
              </a:rPr>
              <a:t> по силе изобразительности его талант равен</a:t>
            </a:r>
            <a:r>
              <a:rPr lang="en-US" sz="4400" b="1" i="1" dirty="0" smtClean="0">
                <a:solidFill>
                  <a:schemeClr val="tx1"/>
                </a:solidFill>
                <a:latin typeface="Times New Roman" pitchFamily="18" charset="0"/>
                <a:cs typeface="Times New Roman" pitchFamily="18" charset="0"/>
              </a:rPr>
              <a:t>,</a:t>
            </a:r>
            <a:r>
              <a:rPr lang="ru-RU" sz="4400" b="1" i="1" dirty="0" smtClean="0">
                <a:solidFill>
                  <a:schemeClr val="tx1"/>
                </a:solidFill>
                <a:latin typeface="Times New Roman" pitchFamily="18" charset="0"/>
                <a:cs typeface="Times New Roman" pitchFamily="18" charset="0"/>
              </a:rPr>
              <a:t> быть может</a:t>
            </a:r>
            <a:r>
              <a:rPr lang="en-US" sz="4400" b="1" i="1" dirty="0" smtClean="0">
                <a:solidFill>
                  <a:schemeClr val="tx1"/>
                </a:solidFill>
                <a:latin typeface="Times New Roman" pitchFamily="18" charset="0"/>
                <a:cs typeface="Times New Roman" pitchFamily="18" charset="0"/>
              </a:rPr>
              <a:t>,</a:t>
            </a:r>
            <a:r>
              <a:rPr lang="ru-RU" sz="4400" b="1" i="1" dirty="0" smtClean="0">
                <a:solidFill>
                  <a:schemeClr val="tx1"/>
                </a:solidFill>
                <a:latin typeface="Times New Roman" pitchFamily="18" charset="0"/>
                <a:cs typeface="Times New Roman" pitchFamily="18" charset="0"/>
              </a:rPr>
              <a:t> только Шекспиру</a:t>
            </a:r>
            <a:endParaRPr lang="en-US" sz="4400" b="1" i="1" dirty="0" smtClean="0">
              <a:solidFill>
                <a:schemeClr val="tx1"/>
              </a:solidFill>
              <a:latin typeface="Times New Roman" pitchFamily="18" charset="0"/>
              <a:cs typeface="Times New Roman" pitchFamily="18" charset="0"/>
            </a:endParaRPr>
          </a:p>
          <a:p>
            <a:pPr indent="4052888">
              <a:buNone/>
            </a:pPr>
            <a:r>
              <a:rPr lang="ru-RU" sz="4400" b="1" i="1" dirty="0" err="1" smtClean="0">
                <a:solidFill>
                  <a:schemeClr val="tx1"/>
                </a:solidFill>
                <a:latin typeface="Times New Roman" pitchFamily="18" charset="0"/>
                <a:cs typeface="Times New Roman" pitchFamily="18" charset="0"/>
              </a:rPr>
              <a:t>М.Горький</a:t>
            </a:r>
            <a:endParaRPr lang="ru-RU" sz="4400" b="1" i="1" dirty="0">
              <a:solidFill>
                <a:schemeClr val="tx1"/>
              </a:solidFill>
              <a:latin typeface="Times New Roman" pitchFamily="18" charset="0"/>
              <a:cs typeface="Times New Roman" pitchFamily="18" charset="0"/>
            </a:endParaRPr>
          </a:p>
          <a:p>
            <a:pPr>
              <a:buFont typeface="Wingdings" pitchFamily="2" charset="2"/>
              <a:buNone/>
            </a:pPr>
            <a:endParaRPr lang="ru-RU" sz="4400" b="1" i="1" dirty="0" smtClean="0">
              <a:solidFill>
                <a:schemeClr val="tx1"/>
              </a:solidFill>
              <a:latin typeface="Times New Roman" pitchFamily="18" charset="0"/>
              <a:cs typeface="Times New Roman" pitchFamily="18" charset="0"/>
            </a:endParaRPr>
          </a:p>
          <a:p>
            <a:pPr>
              <a:buNone/>
            </a:pPr>
            <a:r>
              <a:rPr lang="ru-RU" sz="4400" b="1" i="1" dirty="0" smtClean="0">
                <a:solidFill>
                  <a:schemeClr val="tx1"/>
                </a:solidFill>
                <a:latin typeface="Times New Roman" pitchFamily="18" charset="0"/>
                <a:cs typeface="Times New Roman" pitchFamily="18" charset="0"/>
              </a:rPr>
              <a:t>                                           </a:t>
            </a:r>
            <a:endParaRPr lang="ru-RU" sz="4400" b="1" i="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139624970"/>
      </p:ext>
    </p:extLst>
  </p:cSld>
  <p:clrMapOvr>
    <a:masterClrMapping/>
  </p:clrMapOvr>
  <p:transition spd="slow">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908720"/>
            <a:ext cx="8208912" cy="5078313"/>
          </a:xfrm>
          <a:prstGeom prst="rect">
            <a:avLst/>
          </a:prstGeom>
        </p:spPr>
        <p:txBody>
          <a:bodyPr wrap="square">
            <a:spAutoFit/>
          </a:bodyPr>
          <a:lstStyle/>
          <a:p>
            <a:pPr>
              <a:buFont typeface="Wingdings" pitchFamily="2" charset="2"/>
              <a:buNone/>
            </a:pPr>
            <a:r>
              <a:rPr lang="ru-RU" sz="3600" b="1" i="1" dirty="0">
                <a:latin typeface="Times New Roman" pitchFamily="18" charset="0"/>
                <a:cs typeface="Times New Roman" pitchFamily="18" charset="0"/>
              </a:rPr>
              <a:t> Вы говорите</a:t>
            </a:r>
            <a:r>
              <a:rPr lang="en-US" sz="3600" b="1" i="1" dirty="0">
                <a:latin typeface="Times New Roman" pitchFamily="18" charset="0"/>
                <a:cs typeface="Times New Roman" pitchFamily="18" charset="0"/>
              </a:rPr>
              <a:t>,</a:t>
            </a:r>
            <a:r>
              <a:rPr lang="ru-RU" sz="3600" b="1" i="1" dirty="0">
                <a:latin typeface="Times New Roman" pitchFamily="18" charset="0"/>
                <a:cs typeface="Times New Roman" pitchFamily="18" charset="0"/>
              </a:rPr>
              <a:t> что Достоевский описывал себя в своих героях</a:t>
            </a:r>
            <a:r>
              <a:rPr lang="en-US" sz="3600" b="1" i="1" dirty="0">
                <a:latin typeface="Times New Roman" pitchFamily="18" charset="0"/>
                <a:cs typeface="Times New Roman" pitchFamily="18" charset="0"/>
              </a:rPr>
              <a:t>, </a:t>
            </a:r>
            <a:r>
              <a:rPr lang="ru-RU" sz="3600" b="1" i="1" dirty="0">
                <a:latin typeface="Times New Roman" pitchFamily="18" charset="0"/>
                <a:cs typeface="Times New Roman" pitchFamily="18" charset="0"/>
              </a:rPr>
              <a:t>воображая</a:t>
            </a:r>
            <a:r>
              <a:rPr lang="en-US" sz="3600" b="1" i="1" dirty="0">
                <a:latin typeface="Times New Roman" pitchFamily="18" charset="0"/>
                <a:cs typeface="Times New Roman" pitchFamily="18" charset="0"/>
              </a:rPr>
              <a:t>, </a:t>
            </a:r>
            <a:r>
              <a:rPr lang="ru-RU" sz="3600" b="1" i="1" dirty="0">
                <a:latin typeface="Times New Roman" pitchFamily="18" charset="0"/>
                <a:cs typeface="Times New Roman" pitchFamily="18" charset="0"/>
              </a:rPr>
              <a:t>что все люди такие. И что же!  Результат тот</a:t>
            </a:r>
            <a:r>
              <a:rPr lang="en-US" sz="3600" b="1" i="1" dirty="0">
                <a:latin typeface="Times New Roman" pitchFamily="18" charset="0"/>
                <a:cs typeface="Times New Roman" pitchFamily="18" charset="0"/>
              </a:rPr>
              <a:t>,</a:t>
            </a:r>
            <a:r>
              <a:rPr lang="ru-RU" sz="3600" b="1" i="1" dirty="0">
                <a:latin typeface="Times New Roman" pitchFamily="18" charset="0"/>
                <a:cs typeface="Times New Roman" pitchFamily="18" charset="0"/>
              </a:rPr>
              <a:t> что даже в этих исключительных лицах не только мы</a:t>
            </a:r>
            <a:r>
              <a:rPr lang="en-US" sz="3600" b="1" i="1" dirty="0">
                <a:latin typeface="Times New Roman" pitchFamily="18" charset="0"/>
                <a:cs typeface="Times New Roman" pitchFamily="18" charset="0"/>
              </a:rPr>
              <a:t>,</a:t>
            </a:r>
            <a:r>
              <a:rPr lang="ru-RU" sz="3600" b="1" i="1" dirty="0">
                <a:latin typeface="Times New Roman" pitchFamily="18" charset="0"/>
                <a:cs typeface="Times New Roman" pitchFamily="18" charset="0"/>
              </a:rPr>
              <a:t> родственные ему люди</a:t>
            </a:r>
            <a:r>
              <a:rPr lang="en-US" sz="3600" b="1" i="1" dirty="0">
                <a:latin typeface="Times New Roman" pitchFamily="18" charset="0"/>
                <a:cs typeface="Times New Roman" pitchFamily="18" charset="0"/>
              </a:rPr>
              <a:t>,</a:t>
            </a:r>
            <a:r>
              <a:rPr lang="ru-RU" sz="3600" b="1" i="1" dirty="0">
                <a:latin typeface="Times New Roman" pitchFamily="18" charset="0"/>
                <a:cs typeface="Times New Roman" pitchFamily="18" charset="0"/>
              </a:rPr>
              <a:t> но иностранцы узнают себя</a:t>
            </a:r>
            <a:r>
              <a:rPr lang="en-US" sz="3600" b="1" i="1" dirty="0">
                <a:latin typeface="Times New Roman" pitchFamily="18" charset="0"/>
                <a:cs typeface="Times New Roman" pitchFamily="18" charset="0"/>
              </a:rPr>
              <a:t>,</a:t>
            </a:r>
            <a:r>
              <a:rPr lang="ru-RU" sz="3600" b="1" i="1" dirty="0">
                <a:latin typeface="Times New Roman" pitchFamily="18" charset="0"/>
                <a:cs typeface="Times New Roman" pitchFamily="18" charset="0"/>
              </a:rPr>
              <a:t> свою душу.</a:t>
            </a:r>
            <a:r>
              <a:rPr lang="en-US" sz="3600" b="1" i="1" dirty="0">
                <a:latin typeface="Times New Roman" pitchFamily="18" charset="0"/>
                <a:cs typeface="Times New Roman" pitchFamily="18" charset="0"/>
              </a:rPr>
              <a:t> </a:t>
            </a:r>
            <a:endParaRPr lang="en-US" sz="3600" b="1" i="1" dirty="0" smtClean="0">
              <a:latin typeface="Times New Roman" pitchFamily="18" charset="0"/>
              <a:cs typeface="Times New Roman" pitchFamily="18" charset="0"/>
            </a:endParaRPr>
          </a:p>
          <a:p>
            <a:pPr>
              <a:buFont typeface="Wingdings" pitchFamily="2" charset="2"/>
              <a:buNone/>
            </a:pPr>
            <a:endParaRPr lang="ru-RU" sz="3600" b="1" i="1" dirty="0">
              <a:latin typeface="Times New Roman" pitchFamily="18" charset="0"/>
              <a:cs typeface="Times New Roman" pitchFamily="18" charset="0"/>
            </a:endParaRPr>
          </a:p>
          <a:p>
            <a:pPr>
              <a:buFont typeface="Wingdings" pitchFamily="2" charset="2"/>
              <a:buNone/>
            </a:pPr>
            <a:r>
              <a:rPr lang="ru-RU" sz="3600" b="1" i="1" dirty="0">
                <a:latin typeface="Times New Roman" pitchFamily="18" charset="0"/>
                <a:cs typeface="Times New Roman" pitchFamily="18" charset="0"/>
              </a:rPr>
              <a:t>                                               </a:t>
            </a:r>
            <a:r>
              <a:rPr lang="ru-RU" sz="3600" b="1" i="1" dirty="0" err="1">
                <a:latin typeface="Times New Roman" pitchFamily="18" charset="0"/>
                <a:cs typeface="Times New Roman" pitchFamily="18" charset="0"/>
              </a:rPr>
              <a:t>Л.Толстой</a:t>
            </a:r>
            <a:endParaRPr lang="ru-RU"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2467732009"/>
      </p:ext>
    </p:extLst>
  </p:cSld>
  <p:clrMapOvr>
    <a:masterClrMapping/>
  </p:clrMapOvr>
  <p:transition spd="slow">
    <p:cover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1112" y="836712"/>
            <a:ext cx="8357352" cy="5016758"/>
          </a:xfrm>
          <a:prstGeom prst="rect">
            <a:avLst/>
          </a:prstGeom>
          <a:noFill/>
        </p:spPr>
        <p:txBody>
          <a:bodyPr wrap="square" rtlCol="0">
            <a:spAutoFit/>
          </a:bodyPr>
          <a:lstStyle/>
          <a:p>
            <a:r>
              <a:rPr lang="uk-UA" sz="2000" dirty="0">
                <a:latin typeface="Times New Roman" pitchFamily="18" charset="0"/>
                <a:cs typeface="Times New Roman" pitchFamily="18" charset="0"/>
              </a:rPr>
              <a:t>Федір Достоєвський народився 30 жовтня(11 листопада)1821 року в багатодітній сім'ї лікаря московської Маріїнської лікарні для бідних. Батько письменника походив зі старовинного литовського роду і був сином священика, матір — із заможної купецької сім'ї. Перші 16 років життя Достоєвський провів у скромній казенній квартирі при лікарні. Атмосфера в домі була досить важкою. Ще в ранньому віці майбутній письменник відчув деспотичний характер батька і пізніше не любив згадувати про нього. В одній з чорнових нотаток до роману «Підліток» Достоєвський писав: «Є діти, які з дитинства вже замислюються над своєю сім'єю, з дитинства ображені неблаговидністю батьків своїх...» Це письменник сказав про себе самого.</a:t>
            </a:r>
            <a:endParaRPr lang="ru-RU" sz="2000" dirty="0">
              <a:latin typeface="Times New Roman" pitchFamily="18" charset="0"/>
              <a:cs typeface="Times New Roman" pitchFamily="18" charset="0"/>
            </a:endParaRPr>
          </a:p>
          <a:p>
            <a:r>
              <a:rPr lang="uk-UA" sz="2000" dirty="0">
                <a:latin typeface="Times New Roman" pitchFamily="18" charset="0"/>
                <a:cs typeface="Times New Roman" pitchFamily="18" charset="0"/>
              </a:rPr>
              <a:t>Дитинство письменника багато в чому скрашувала дружба зі старшим братом Михайлом. Їх об'єднували спільні зацікавлення, обидва вони рано прилучилися до літератури і часто обмінювалися враженнями від прочитаного. Почуття дружби та прихильності брати зберегли на все життя.</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xmlns="" val="907950138"/>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15462" y="332656"/>
            <a:ext cx="6128746" cy="6175289"/>
          </a:xfrm>
          <a:prstGeom prst="rect">
            <a:avLst/>
          </a:prstGeom>
        </p:spPr>
      </p:pic>
      <p:sp>
        <p:nvSpPr>
          <p:cNvPr id="3" name="TextBox 2"/>
          <p:cNvSpPr txBox="1"/>
          <p:nvPr/>
        </p:nvSpPr>
        <p:spPr>
          <a:xfrm>
            <a:off x="6660232" y="2636912"/>
            <a:ext cx="1872208" cy="954107"/>
          </a:xfrm>
          <a:prstGeom prst="rect">
            <a:avLst/>
          </a:prstGeom>
          <a:noFill/>
        </p:spPr>
        <p:txBody>
          <a:bodyPr wrap="square" rtlCol="0">
            <a:spAutoFit/>
          </a:bodyPr>
          <a:lstStyle/>
          <a:p>
            <a:r>
              <a:rPr lang="uk-UA" sz="2800" dirty="0" smtClean="0">
                <a:latin typeface="Times New Roman" pitchFamily="18" charset="0"/>
                <a:cs typeface="Times New Roman" pitchFamily="18" charset="0"/>
              </a:rPr>
              <a:t>Брат</a:t>
            </a:r>
          </a:p>
          <a:p>
            <a:r>
              <a:rPr lang="uk-UA" sz="2800" dirty="0" smtClean="0">
                <a:latin typeface="Times New Roman" pitchFamily="18" charset="0"/>
                <a:cs typeface="Times New Roman" pitchFamily="18" charset="0"/>
              </a:rPr>
              <a:t>Михайло</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xmlns="" val="228299205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67544" y="332655"/>
            <a:ext cx="4824536" cy="6249399"/>
          </a:xfrm>
          <a:prstGeom prst="rect">
            <a:avLst/>
          </a:prstGeom>
        </p:spPr>
      </p:pic>
      <p:sp>
        <p:nvSpPr>
          <p:cNvPr id="3" name="TextBox 2"/>
          <p:cNvSpPr txBox="1"/>
          <p:nvPr/>
        </p:nvSpPr>
        <p:spPr>
          <a:xfrm>
            <a:off x="5579275" y="4077072"/>
            <a:ext cx="2808312" cy="1077218"/>
          </a:xfrm>
          <a:prstGeom prst="rect">
            <a:avLst/>
          </a:prstGeom>
          <a:noFill/>
        </p:spPr>
        <p:txBody>
          <a:bodyPr wrap="square" rtlCol="0">
            <a:spAutoFit/>
          </a:bodyPr>
          <a:lstStyle/>
          <a:p>
            <a:r>
              <a:rPr lang="uk-UA" sz="3200" dirty="0" smtClean="0">
                <a:latin typeface="Times New Roman" pitchFamily="18" charset="0"/>
                <a:cs typeface="Times New Roman" pitchFamily="18" charset="0"/>
              </a:rPr>
              <a:t>Портрет Достоєвського</a:t>
            </a:r>
            <a:endParaRPr lang="ru-RU" sz="3200" dirty="0">
              <a:latin typeface="Times New Roman" pitchFamily="18" charset="0"/>
              <a:cs typeface="Times New Roman" pitchFamily="18" charset="0"/>
            </a:endParaRPr>
          </a:p>
        </p:txBody>
      </p:sp>
    </p:spTree>
    <p:extLst>
      <p:ext uri="{BB962C8B-B14F-4D97-AF65-F5344CB8AC3E}">
        <p14:creationId xmlns:p14="http://schemas.microsoft.com/office/powerpoint/2010/main" xmlns="" val="3423028721"/>
      </p:ext>
    </p:extLst>
  </p:cSld>
  <p:clrMapOvr>
    <a:masterClrMapping/>
  </p:clrMapOvr>
  <mc:AlternateContent xmlns:mc="http://schemas.openxmlformats.org/markup-compatibility/2006">
    <mc:Choice xmlns:p14="http://schemas.microsoft.com/office/powerpoint/2010/main" xmlns="" Requires="p14">
      <p:transition spd="slow" p14:dur="1600">
        <p14:prism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054" y="260648"/>
            <a:ext cx="9136227" cy="6463308"/>
          </a:xfrm>
          <a:prstGeom prst="rect">
            <a:avLst/>
          </a:prstGeom>
          <a:solidFill>
            <a:schemeClr val="accent2"/>
          </a:solidFill>
        </p:spPr>
        <p:txBody>
          <a:bodyPr wrap="square" rtlCol="0">
            <a:spAutoFit/>
          </a:bodyPr>
          <a:lstStyle/>
          <a:p>
            <a:r>
              <a:rPr lang="uk-UA" dirty="0">
                <a:latin typeface="Times New Roman" pitchFamily="18" charset="0"/>
                <a:cs typeface="Times New Roman" pitchFamily="18" charset="0"/>
              </a:rPr>
              <a:t>Початковим навчанням Достоєвського займалися спочатку батьки та платні вчителі. У 1833 році він разом із братом Михайлом продовжив освіту у приватних пансіонах. Незабаром після смерті матері, навесні 1837 року, батько відвіз двох найстарших синів Михайла та Федора в Петербург для підготовки до вступу в Головне інженерне училище, куди майбутній письменник був зарахований у січні наступного року. Роки, проведені в училищі, були для Достоєвського роками напруженого внутрішнього життя.</a:t>
            </a:r>
            <a:endParaRPr lang="ru-RU" dirty="0">
              <a:latin typeface="Times New Roman" pitchFamily="18" charset="0"/>
              <a:cs typeface="Times New Roman" pitchFamily="18" charset="0"/>
            </a:endParaRPr>
          </a:p>
          <a:p>
            <a:r>
              <a:rPr lang="uk-UA" dirty="0">
                <a:latin typeface="Times New Roman" pitchFamily="18" charset="0"/>
                <a:cs typeface="Times New Roman" pitchFamily="18" charset="0"/>
              </a:rPr>
              <a:t>Окрім вивчення спеціальних предметів, він із захопленням займався словесністю, історією та малюванням, але особливу увагу приділяв читанню. В одному із листів до брата Достоєвський писав, що протягом одного літа ним були прочитані «весь Гофман, російський і німецький, майже весь Бальзак.., «Фауст» Гете та його дрібні вірші... також Віктор Гюго». У ці роки він відкрив для себе Гоголя. Саме Гоголю Достоєвський зобов'язаний тій гострій увазі, з якою він почав приглядатися до навколишнього життя, бачачи його повсякденний трагізм. На період навчання в інженерному училищі припадають і перші літературні спроби Достоєвського. Відомо, що він у цей час написав історичні трагедії «Борис Годунов» і «Марія Стюарт», які не збереглися.</a:t>
            </a:r>
            <a:endParaRPr lang="ru-RU" dirty="0">
              <a:latin typeface="Times New Roman" pitchFamily="18" charset="0"/>
              <a:cs typeface="Times New Roman" pitchFamily="18" charset="0"/>
            </a:endParaRPr>
          </a:p>
          <a:p>
            <a:r>
              <a:rPr lang="uk-UA" dirty="0">
                <a:latin typeface="Times New Roman" pitchFamily="18" charset="0"/>
                <a:cs typeface="Times New Roman" pitchFamily="18" charset="0"/>
              </a:rPr>
              <a:t>У 1839 році несподівано помирає батько,— за офіційною версією, від апоплексії. Проте, як стверджували, його вбили власні селяни-кріпаки. У цьому був переконаний і Федір Достоєвський. Саме тоді, за свідченням сучасників, з ним трапився перший приступ важкої хвороби — епілепсії. У 1843 році Достоєвський закінчив училище і був зарахований на службу в Інженерний департамент, але через рік вийшов у відставку в чині поручника. Тоді ж за невелику одноразову суму відмовляється від спадкових прав на тульські маєтки, вирішивши розпочати нове життя — </a:t>
            </a:r>
            <a:r>
              <a:rPr lang="uk-UA" dirty="0" err="1" smtClean="0">
                <a:latin typeface="Times New Roman" pitchFamily="18" charset="0"/>
                <a:cs typeface="Times New Roman" pitchFamily="18" charset="0"/>
              </a:rPr>
              <a:t>життя</a:t>
            </a:r>
            <a:r>
              <a:rPr lang="uk-UA" dirty="0" smtClean="0">
                <a:latin typeface="Times New Roman" pitchFamily="18" charset="0"/>
                <a:cs typeface="Times New Roman" pitchFamily="18" charset="0"/>
              </a:rPr>
              <a:t> професійного </a:t>
            </a:r>
            <a:r>
              <a:rPr lang="uk-UA" dirty="0">
                <a:latin typeface="Times New Roman" pitchFamily="18" charset="0"/>
                <a:cs typeface="Times New Roman" pitchFamily="18" charset="0"/>
              </a:rPr>
              <a:t>письменника.</a:t>
            </a:r>
            <a:endParaRPr lang="ru-RU" dirty="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xmlns="" val="2264597104"/>
      </p:ext>
    </p:extLst>
  </p:cSld>
  <p:clrMapOvr>
    <a:masterClrMapping/>
  </p:clrMapOvr>
  <mc:AlternateContent xmlns:mc="http://schemas.openxmlformats.org/markup-compatibility/2006">
    <mc:Choice xmlns:p14="http://schemas.microsoft.com/office/powerpoint/2010/main" xmlns="" Requires="p14">
      <p:transition spd="slow" p14:dur="4000">
        <p14:vortex dir="u"/>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80538" y="270573"/>
            <a:ext cx="5243590" cy="6463308"/>
          </a:xfrm>
          <a:prstGeom prst="rect">
            <a:avLst/>
          </a:prstGeom>
          <a:noFill/>
        </p:spPr>
        <p:txBody>
          <a:bodyPr wrap="square" rtlCol="0">
            <a:spAutoFit/>
          </a:bodyPr>
          <a:lstStyle/>
          <a:p>
            <a:r>
              <a:rPr lang="uk-UA" dirty="0">
                <a:latin typeface="Times New Roman" pitchFamily="18" charset="0"/>
                <a:cs typeface="Times New Roman" pitchFamily="18" charset="0"/>
              </a:rPr>
              <a:t>Живучи в Петербурзі, Достоєвський уважно вглядається в навколишню дійсність столиці миколаївської імперії, з усіма її контрастами та суперечностями. Майже рік письменник працював над своїм першим романом «Бідні люди», опублікованому в «Петербурзькому збірнику» (1846). Його поява принесла Достоєвському славу продовжувача традицій Гоголя. У центрі цього роману в листах — історія </a:t>
            </a:r>
            <a:r>
              <a:rPr lang="uk-UA" dirty="0" smtClean="0">
                <a:latin typeface="Times New Roman" pitchFamily="18" charset="0"/>
                <a:cs typeface="Times New Roman" pitchFamily="18" charset="0"/>
              </a:rPr>
              <a:t>чистого,піднесеного </a:t>
            </a:r>
            <a:r>
              <a:rPr lang="uk-UA" dirty="0">
                <a:latin typeface="Times New Roman" pitchFamily="18" charset="0"/>
                <a:cs typeface="Times New Roman" pitchFamily="18" charset="0"/>
              </a:rPr>
              <a:t>кохання чиновника Макара </a:t>
            </a:r>
            <a:r>
              <a:rPr lang="uk-UA" dirty="0" err="1">
                <a:latin typeface="Times New Roman" pitchFamily="18" charset="0"/>
                <a:cs typeface="Times New Roman" pitchFamily="18" charset="0"/>
              </a:rPr>
              <a:t>Дєвушкіна</a:t>
            </a:r>
            <a:r>
              <a:rPr lang="uk-UA" dirty="0">
                <a:latin typeface="Times New Roman" pitchFamily="18" charset="0"/>
                <a:cs typeface="Times New Roman" pitchFamily="18" charset="0"/>
              </a:rPr>
              <a:t> та </a:t>
            </a:r>
            <a:r>
              <a:rPr lang="uk-UA" dirty="0" err="1">
                <a:latin typeface="Times New Roman" pitchFamily="18" charset="0"/>
                <a:cs typeface="Times New Roman" pitchFamily="18" charset="0"/>
              </a:rPr>
              <a:t>Вареньки</a:t>
            </a:r>
            <a:r>
              <a:rPr lang="uk-UA" dirty="0">
                <a:latin typeface="Times New Roman" pitchFamily="18" charset="0"/>
                <a:cs typeface="Times New Roman" pitchFamily="18" charset="0"/>
              </a:rPr>
              <a:t> </a:t>
            </a:r>
            <a:r>
              <a:rPr lang="uk-UA" dirty="0" err="1">
                <a:latin typeface="Times New Roman" pitchFamily="18" charset="0"/>
                <a:cs typeface="Times New Roman" pitchFamily="18" charset="0"/>
              </a:rPr>
              <a:t>Доброселової</a:t>
            </a:r>
            <a:r>
              <a:rPr lang="uk-UA" dirty="0">
                <a:latin typeface="Times New Roman" pitchFamily="18" charset="0"/>
                <a:cs typeface="Times New Roman" pitchFamily="18" charset="0"/>
              </a:rPr>
              <a:t>, розкрита з надзвичайною теплотою та ліризмом. Роман «Бідні люди» відкривав цілий цикл творів Достоєвського, присвячених життю різних верств населення Петербурга: «Двійник» (1846), «Хазяйка» (1847), «</a:t>
            </a:r>
            <a:r>
              <a:rPr lang="uk-UA" dirty="0" err="1">
                <a:latin typeface="Times New Roman" pitchFamily="18" charset="0"/>
                <a:cs typeface="Times New Roman" pitchFamily="18" charset="0"/>
              </a:rPr>
              <a:t>Неточка</a:t>
            </a:r>
            <a:r>
              <a:rPr lang="uk-UA" dirty="0">
                <a:latin typeface="Times New Roman" pitchFamily="18" charset="0"/>
                <a:cs typeface="Times New Roman" pitchFamily="18" charset="0"/>
              </a:rPr>
              <a:t> </a:t>
            </a:r>
            <a:r>
              <a:rPr lang="uk-UA" dirty="0" err="1">
                <a:latin typeface="Times New Roman" pitchFamily="18" charset="0"/>
                <a:cs typeface="Times New Roman" pitchFamily="18" charset="0"/>
              </a:rPr>
              <a:t>Незванова</a:t>
            </a:r>
            <a:r>
              <a:rPr lang="uk-UA" dirty="0">
                <a:latin typeface="Times New Roman" pitchFamily="18" charset="0"/>
                <a:cs typeface="Times New Roman" pitchFamily="18" charset="0"/>
              </a:rPr>
              <a:t>»(1849).</a:t>
            </a:r>
            <a:endParaRPr lang="ru-RU" dirty="0">
              <a:latin typeface="Times New Roman" pitchFamily="18" charset="0"/>
              <a:cs typeface="Times New Roman" pitchFamily="18" charset="0"/>
            </a:endParaRPr>
          </a:p>
          <a:p>
            <a:r>
              <a:rPr lang="uk-UA" dirty="0" smtClean="0">
                <a:latin typeface="Times New Roman" pitchFamily="18" charset="0"/>
                <a:cs typeface="Times New Roman" pitchFamily="18" charset="0"/>
              </a:rPr>
              <a:t>«</a:t>
            </a:r>
            <a:r>
              <a:rPr lang="uk-UA" dirty="0">
                <a:latin typeface="Times New Roman" pitchFamily="18" charset="0"/>
                <a:cs typeface="Times New Roman" pitchFamily="18" charset="0"/>
              </a:rPr>
              <a:t>У творах Достоєвського, — писав відомий російський Добролюбов про творчість письменника 40-х років, — ми зауважуємо одну спільну рису: це — біль за людину, яка не може, або, врешті, навіть не має права бути людиною справжньою, повною, самостійною людиною...»</a:t>
            </a:r>
            <a:endParaRPr lang="ru-RU" dirty="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883324" y="1052736"/>
            <a:ext cx="2682651" cy="4104456"/>
          </a:xfrm>
          <a:prstGeom prst="rect">
            <a:avLst/>
          </a:prstGeom>
        </p:spPr>
      </p:pic>
    </p:spTree>
    <p:extLst>
      <p:ext uri="{BB962C8B-B14F-4D97-AF65-F5344CB8AC3E}">
        <p14:creationId xmlns:p14="http://schemas.microsoft.com/office/powerpoint/2010/main" xmlns="" val="4033900578"/>
      </p:ext>
    </p:extLst>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764704"/>
            <a:ext cx="8208912" cy="5632311"/>
          </a:xfrm>
          <a:prstGeom prst="rect">
            <a:avLst/>
          </a:prstGeom>
          <a:noFill/>
        </p:spPr>
        <p:txBody>
          <a:bodyPr wrap="square" rtlCol="0">
            <a:spAutoFit/>
          </a:bodyPr>
          <a:lstStyle/>
          <a:p>
            <a:r>
              <a:rPr lang="uk-UA" dirty="0">
                <a:latin typeface="Times New Roman" pitchFamily="18" charset="0"/>
                <a:cs typeface="Times New Roman" pitchFamily="18" charset="0"/>
              </a:rPr>
              <a:t>У 1859 році Достоєвському дозволили піти у відставку та повернутися в Петербург, де він спробував продовжити літературну кар'єру. За час перебування в Сибіру він одружився із вдовою відставного чиновника Марією Ісаєвою, але цей шлюб виявився нещасливим: вона померла від туберкульозу в 1864 році.</a:t>
            </a:r>
            <a:endParaRPr lang="ru-RU" dirty="0">
              <a:latin typeface="Times New Roman" pitchFamily="18" charset="0"/>
              <a:cs typeface="Times New Roman" pitchFamily="18" charset="0"/>
            </a:endParaRPr>
          </a:p>
          <a:p>
            <a:r>
              <a:rPr lang="uk-UA" dirty="0">
                <a:latin typeface="Times New Roman" pitchFamily="18" charset="0"/>
                <a:cs typeface="Times New Roman" pitchFamily="18" charset="0"/>
              </a:rPr>
              <a:t>Першим твором, опублікованим Достоєвським після повернення із Сибіру, був роман «Зневажені та скривджені» (1861). Розробка теми «Зневажених та скривджених» була продовжена і чи не з найбільшою художньою силою втілена в романі «Злочин і кара» (1866) — в одному із найскладніших і </a:t>
            </a:r>
            <a:r>
              <a:rPr lang="uk-UA" dirty="0" err="1">
                <a:latin typeface="Times New Roman" pitchFamily="18" charset="0"/>
                <a:cs typeface="Times New Roman" pitchFamily="18" charset="0"/>
              </a:rPr>
              <a:t>найдовершеніших</a:t>
            </a:r>
            <a:r>
              <a:rPr lang="uk-UA" dirty="0">
                <a:latin typeface="Times New Roman" pitchFamily="18" charset="0"/>
                <a:cs typeface="Times New Roman" pitchFamily="18" charset="0"/>
              </a:rPr>
              <a:t> творів Достоєвського, навколо якого і по сьогодні тривають суперечки. Як відзначав письменник, його новий роман -— це «психологічний звіт одного злочину», який вчинив бідний студент Родіон </a:t>
            </a:r>
            <a:r>
              <a:rPr lang="uk-UA" dirty="0" err="1">
                <a:latin typeface="Times New Roman" pitchFamily="18" charset="0"/>
                <a:cs typeface="Times New Roman" pitchFamily="18" charset="0"/>
              </a:rPr>
              <a:t>Раскольников</a:t>
            </a:r>
            <a:r>
              <a:rPr lang="uk-UA" dirty="0">
                <a:latin typeface="Times New Roman" pitchFamily="18" charset="0"/>
                <a:cs typeface="Times New Roman" pitchFamily="18" charset="0"/>
              </a:rPr>
              <a:t>, убивши стару лихварку та її сестру. Це вбивство — не звичайний кримінальний злочин заради збагачення і навіть не заради того, щоб допомогти своїм рідним: матері та сестрі. Родіон </a:t>
            </a:r>
            <a:r>
              <a:rPr lang="uk-UA" dirty="0" err="1">
                <a:latin typeface="Times New Roman" pitchFamily="18" charset="0"/>
                <a:cs typeface="Times New Roman" pitchFamily="18" charset="0"/>
              </a:rPr>
              <a:t>Раскольников</a:t>
            </a:r>
            <a:r>
              <a:rPr lang="uk-UA" dirty="0">
                <a:latin typeface="Times New Roman" pitchFamily="18" charset="0"/>
                <a:cs typeface="Times New Roman" pitchFamily="18" charset="0"/>
              </a:rPr>
              <a:t> учинив його після тривалих і болісних роздумів про свою долю, про долю всіх «зневажених та скривджених», про соціальні та моральні закони, за якими живе людство. Спираючись на історичні приклади (Магомет, Наполеон тощо), головний герой дійшов висновку, що всі люди поділяються на незвичайних, яким заради високих цілей «все дозволено», і звичайних, які повинні терпіти та підкорятися.</a:t>
            </a:r>
            <a:endParaRPr lang="ru-RU" dirty="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xmlns="" val="688613474"/>
      </p:ext>
    </p:extLst>
  </p:cSld>
  <p:clrMapOvr>
    <a:masterClrMapping/>
  </p:clrMapOvr>
  <mc:AlternateContent xmlns:mc="http://schemas.openxmlformats.org/markup-compatibility/2006">
    <mc:Choice xmlns:p14="http://schemas.microsoft.com/office/powerpoint/2010/main" xmlns="" Requires="p14">
      <p:transition spd="slow" p14:dur="3000">
        <p14:shred/>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стин">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Остин">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Остин">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72</TotalTime>
  <Words>1134</Words>
  <Application>Microsoft Office PowerPoint</Application>
  <PresentationFormat>Экран (4:3)</PresentationFormat>
  <Paragraphs>30</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Остин</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Коля</dc:creator>
  <cp:lastModifiedBy>1</cp:lastModifiedBy>
  <cp:revision>9</cp:revision>
  <dcterms:created xsi:type="dcterms:W3CDTF">2012-11-14T19:39:56Z</dcterms:created>
  <dcterms:modified xsi:type="dcterms:W3CDTF">2014-10-30T06:40:37Z</dcterms:modified>
</cp:coreProperties>
</file>