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2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3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B5EF-DA8F-4D17-B61A-D66025018488}" type="datetimeFigureOut">
              <a:rPr lang="uk-UA" smtClean="0"/>
              <a:t>28.04.2015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B537-B226-4195-8E88-3EC6B508FA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98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пап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B537-B226-4195-8E88-3EC6B508FAE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Олександр Блок Дмитро </a:t>
            </a:r>
            <a:r>
              <a:rPr lang="uk-UA" dirty="0" err="1" smtClean="0"/>
              <a:t>Мережовський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B537-B226-4195-8E88-3EC6B508FAE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61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B537-B226-4195-8E88-3EC6B508FAEC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15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B537-B226-4195-8E88-3EC6B508FAE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5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8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7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80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9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5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00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1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5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4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26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152650"/>
          </a:xfrm>
        </p:spPr>
        <p:txBody>
          <a:bodyPr/>
          <a:lstStyle/>
          <a:p>
            <a:r>
              <a:rPr lang="uk-UA" sz="4000" dirty="0">
                <a:effectLst/>
              </a:rPr>
              <a:t>Срібна доба російської поезії</a:t>
            </a:r>
            <a:br>
              <a:rPr lang="uk-UA" sz="4000" dirty="0">
                <a:effectLst/>
              </a:rPr>
            </a:b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-819472"/>
            <a:ext cx="6172200" cy="6858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50938"/>
              </p:ext>
            </p:extLst>
          </p:nvPr>
        </p:nvGraphicFramePr>
        <p:xfrm>
          <a:off x="5436096" y="5661248"/>
          <a:ext cx="273630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04"/>
              </a:tblGrid>
              <a:tr h="139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1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179512"/>
            <a:ext cx="7543800" cy="914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-3915816"/>
            <a:ext cx="6096000" cy="3657599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Акмеї­сти виступили за відображення земного, конкретного, предметного і ясного світу, з його формами, обрисами, барвами й пахощами, за ясність і конкретність слова. Звідси в акмеїстів підкреслена увага до предметних, зримих деталей, що не лише акцентують абстрагований зміст образу, а й наочно окреслюють його матеріальні, зримі ознаки, які часто в акмеїстів свідомо висуваються в центр сприйняття і поетизуються. Уже в 1933 році О. </a:t>
            </a:r>
            <a:r>
              <a:rPr lang="uk-UA" sz="2000" dirty="0" err="1"/>
              <a:t>Мандельштам</a:t>
            </a:r>
            <a:r>
              <a:rPr lang="uk-UA" sz="2000" dirty="0"/>
              <a:t> визначав акмеїзм як «тугу за світовою культурою». І дійс­но, поезія акмеїстів сповнена різноманітними культурними асоціаціями, перегуком з культурними епохами минулого. Поети течії торкаються у своїх творах античності й середньовіччя (О. </a:t>
            </a:r>
            <a:r>
              <a:rPr lang="uk-UA" sz="2000" dirty="0" err="1"/>
              <a:t>Мандельштам</a:t>
            </a:r>
            <a:r>
              <a:rPr lang="uk-UA" sz="2000" dirty="0"/>
              <a:t>), світу слов'янської міфології (С. Городецький) та української культури й побуту (В. Нарбут), екзотики Китаю та Африки (М. </a:t>
            </a:r>
            <a:r>
              <a:rPr lang="uk-UA" sz="2000" dirty="0" err="1"/>
              <a:t>Гумільов</a:t>
            </a:r>
            <a:r>
              <a:rPr lang="uk-UA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3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Представники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3"/>
            <a:ext cx="2267743" cy="3064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2245360" cy="3042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2175688" cy="30429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4005064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Микола </a:t>
            </a:r>
            <a:r>
              <a:rPr lang="uk-UA" dirty="0" err="1"/>
              <a:t>Гумільов</a:t>
            </a:r>
            <a:r>
              <a:rPr lang="uk-UA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598" y="4005064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Анна Ахматова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005064"/>
            <a:ext cx="217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Осип </a:t>
            </a:r>
            <a:r>
              <a:rPr lang="uk-UA" dirty="0" err="1"/>
              <a:t>Мандельштам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Гумільов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протиставив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поезію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мужності</a:t>
            </a:r>
            <a:r>
              <a:rPr lang="ru-RU" dirty="0">
                <a:latin typeface="Arial" panose="020B0604020202020204" pitchFamily="34" charset="0"/>
              </a:rPr>
              <a:t>». При </a:t>
            </a:r>
            <a:r>
              <a:rPr lang="ru-RU" dirty="0" err="1">
                <a:latin typeface="Arial" panose="020B0604020202020204" pitchFamily="34" charset="0"/>
              </a:rPr>
              <a:t>цьому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поетизація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сильноїособистості</a:t>
            </a:r>
            <a:r>
              <a:rPr lang="ru-RU" dirty="0">
                <a:latin typeface="Arial" panose="020B0604020202020204" pitchFamily="34" charset="0"/>
              </a:rPr>
              <a:t>», на </a:t>
            </a:r>
            <a:r>
              <a:rPr lang="ru-RU" dirty="0" err="1">
                <a:latin typeface="Arial" panose="020B0604020202020204" pitchFamily="34" charset="0"/>
              </a:rPr>
              <a:t>Грунті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якої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виникали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художні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образи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різноманітних</a:t>
            </a:r>
            <a:r>
              <a:rPr lang="ru-RU" dirty="0">
                <a:latin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</a:rPr>
              <a:t>надлюдей</a:t>
            </a:r>
            <a:r>
              <a:rPr lang="ru-RU" dirty="0">
                <a:latin typeface="Arial" panose="020B0604020202020204" pitchFamily="34" charset="0"/>
              </a:rPr>
              <a:t>» (</a:t>
            </a:r>
            <a:r>
              <a:rPr lang="ru-RU" dirty="0" err="1">
                <a:latin typeface="Arial" panose="020B0604020202020204" pitchFamily="34" charset="0"/>
              </a:rPr>
              <a:t>владик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лицарів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капітанів</a:t>
            </a:r>
            <a:r>
              <a:rPr lang="ru-RU" dirty="0">
                <a:latin typeface="Arial" panose="020B0604020202020204" pitchFamily="34" charset="0"/>
              </a:rPr>
              <a:t>), </a:t>
            </a:r>
            <a:r>
              <a:rPr lang="ru-RU" dirty="0" err="1">
                <a:latin typeface="Arial" panose="020B0604020202020204" pitchFamily="34" charset="0"/>
              </a:rPr>
              <a:t>урівноважувалася</a:t>
            </a:r>
            <a:r>
              <a:rPr lang="ru-RU" dirty="0">
                <a:latin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віршах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відкриттям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іншої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іпостасі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чоловічої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вдачі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притаманні</a:t>
            </a:r>
            <a:r>
              <a:rPr lang="ru-RU" dirty="0">
                <a:latin typeface="Arial" panose="020B0604020202020204" pitchFamily="34" charset="0"/>
              </a:rPr>
              <a:t> культурна </a:t>
            </a:r>
            <a:r>
              <a:rPr lang="ru-RU" dirty="0" err="1">
                <a:latin typeface="Arial" panose="020B0604020202020204" pitchFamily="34" charset="0"/>
              </a:rPr>
              <a:t>рафінованість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почуття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самотності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душевний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надлам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Утім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обом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цим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іпостасям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чоловічого</a:t>
            </a:r>
            <a:r>
              <a:rPr lang="ru-RU" dirty="0">
                <a:latin typeface="Arial" panose="020B0604020202020204" pitchFamily="34" charset="0"/>
              </a:rPr>
              <a:t> «я» </a:t>
            </a:r>
            <a:r>
              <a:rPr lang="ru-RU" dirty="0" err="1">
                <a:latin typeface="Arial" panose="020B0604020202020204" pitchFamily="34" charset="0"/>
              </a:rPr>
              <a:t>властивий</a:t>
            </a:r>
            <a:r>
              <a:rPr lang="ru-RU" dirty="0">
                <a:latin typeface="Arial" panose="020B0604020202020204" pitchFamily="34" charset="0"/>
              </a:rPr>
              <a:t> потяг до романтики та </a:t>
            </a:r>
            <a:r>
              <a:rPr lang="ru-RU" dirty="0" err="1">
                <a:latin typeface="Arial" panose="020B0604020202020204" pitchFamily="34" charset="0"/>
              </a:rPr>
              <a:t>героїки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Цей</a:t>
            </a:r>
            <a:r>
              <a:rPr lang="ru-RU" dirty="0">
                <a:latin typeface="Arial" panose="020B0604020202020204" pitchFamily="34" charset="0"/>
              </a:rPr>
              <a:t> потяг не </a:t>
            </a:r>
            <a:r>
              <a:rPr lang="ru-RU" dirty="0" err="1">
                <a:latin typeface="Arial" panose="020B0604020202020204" pitchFamily="34" charset="0"/>
              </a:rPr>
              <a:t>був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поетичною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вигадкою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Саме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жага</a:t>
            </a:r>
            <a:r>
              <a:rPr lang="ru-RU" dirty="0">
                <a:latin typeface="Arial" panose="020B0604020202020204" pitchFamily="34" charset="0"/>
              </a:rPr>
              <a:t> подвигу та </a:t>
            </a:r>
            <a:r>
              <a:rPr lang="ru-RU" dirty="0" err="1">
                <a:latin typeface="Arial" panose="020B0604020202020204" pitchFamily="34" charset="0"/>
              </a:rPr>
              <a:t>романтичних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пригод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спонукала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поета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здійснювати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небезпечні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подорожі</a:t>
            </a:r>
            <a:r>
              <a:rPr lang="ru-RU" dirty="0">
                <a:latin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</a:rPr>
              <a:t>екзотичних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країн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виявляти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надзвичайну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хоробрість</a:t>
            </a:r>
            <a:r>
              <a:rPr lang="ru-RU" dirty="0">
                <a:latin typeface="Arial" panose="020B0604020202020204" pitchFamily="34" charset="0"/>
              </a:rPr>
              <a:t> на фронтах </a:t>
            </a:r>
            <a:r>
              <a:rPr lang="ru-RU" dirty="0" err="1">
                <a:latin typeface="Arial" panose="020B0604020202020204" pitchFamily="34" charset="0"/>
              </a:rPr>
              <a:t>Першої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світової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війни</a:t>
            </a:r>
            <a:r>
              <a:rPr lang="ru-RU" dirty="0">
                <a:latin typeface="Arial" panose="020B0604020202020204" pitchFamily="34" charset="0"/>
              </a:rPr>
              <a:t> (за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двічі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нагороджений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Георгіївським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хрестом</a:t>
            </a:r>
            <a:r>
              <a:rPr lang="ru-RU" dirty="0">
                <a:latin typeface="Arial" panose="020B0604020202020204" pitchFamily="34" charset="0"/>
              </a:rPr>
              <a:t>). </a:t>
            </a:r>
            <a:r>
              <a:rPr lang="ru-RU" dirty="0" err="1">
                <a:latin typeface="Arial" panose="020B0604020202020204" pitchFamily="34" charset="0"/>
              </a:rPr>
              <a:t>Героїчним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був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фінал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цього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буремного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життя</a:t>
            </a:r>
            <a:r>
              <a:rPr lang="ru-RU" dirty="0">
                <a:latin typeface="Arial" panose="020B0604020202020204" pitchFamily="34" charset="0"/>
              </a:rPr>
              <a:t> - за </a:t>
            </a:r>
            <a:r>
              <a:rPr lang="ru-RU" dirty="0" err="1">
                <a:latin typeface="Arial" panose="020B0604020202020204" pitchFamily="34" charset="0"/>
              </a:rPr>
              <a:t>сфабрикованим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звинуваченням</a:t>
            </a:r>
            <a:r>
              <a:rPr lang="ru-RU" dirty="0">
                <a:latin typeface="Arial" panose="020B0604020202020204" pitchFamily="34" charset="0"/>
              </a:rPr>
              <a:t> М. </a:t>
            </a:r>
            <a:r>
              <a:rPr lang="ru-RU" dirty="0" err="1">
                <a:latin typeface="Arial" panose="020B0604020202020204" pitchFamily="34" charset="0"/>
              </a:rPr>
              <a:t>Гумільов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був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розстріляний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більшовиками</a:t>
            </a:r>
            <a:r>
              <a:rPr lang="ru-RU" dirty="0">
                <a:latin typeface="Arial" panose="020B0604020202020204" pitchFamily="34" charset="0"/>
              </a:rPr>
              <a:t> 1921 р.</a:t>
            </a:r>
            <a:endParaRPr lang="ru-RU" dirty="0"/>
          </a:p>
        </p:txBody>
      </p:sp>
      <p:pic>
        <p:nvPicPr>
          <p:cNvPr id="3074" name="Picture 2" descr="http://upload.wikimedia.org/wikipedia/commons/thumb/3/37/%D0%9B%D0%B5%D0%B2%D0%93%D1%83%D0%BC%D0%B8%D0%BB%D1%91%D0%B21934.jpg/220px-%D0%9B%D0%B5%D0%B2%D0%93%D1%83%D0%BC%D0%B8%D0%BB%D1%91%D0%B2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095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3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7372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Футуризм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uk-UA" u="sng" dirty="0">
                <a:effectLst/>
              </a:rPr>
              <a:t>Футуризм</a:t>
            </a:r>
            <a:r>
              <a:rPr lang="uk-UA" dirty="0">
                <a:effectLst/>
              </a:rPr>
              <a:t> (від лат. майбутнє) — авангардистська течія в літературі й мистецтві 10-30-х років </a:t>
            </a:r>
            <a:r>
              <a:rPr lang="en-US" dirty="0">
                <a:effectLst/>
              </a:rPr>
              <a:t>XX </a:t>
            </a:r>
            <a:r>
              <a:rPr lang="uk-UA" dirty="0">
                <a:effectLst/>
              </a:rPr>
              <a:t>століття. Батьківщиною футуризму була Італія. У 1909 році італійський поет </a:t>
            </a:r>
            <a:r>
              <a:rPr lang="uk-UA" dirty="0" err="1">
                <a:effectLst/>
              </a:rPr>
              <a:t>Філіппо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Томмазо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Марінетгі</a:t>
            </a:r>
            <a:r>
              <a:rPr lang="uk-UA" dirty="0">
                <a:effectLst/>
              </a:rPr>
              <a:t> друкує в паризькій газеті «Фі­гаро» перший маніфест футуризму</a:t>
            </a:r>
            <a:r>
              <a:rPr lang="uk-UA" dirty="0" smtClean="0">
                <a:effectLst/>
              </a:rPr>
              <a:t>.</a:t>
            </a:r>
          </a:p>
          <a:p>
            <a:r>
              <a:rPr lang="uk-UA" dirty="0">
                <a:effectLst/>
              </a:rPr>
              <a:t>На початку 1910-х років футуризм виникає і в Росії. Появу російського футури­зму — незалежно від італійського угруповання — знаменують «Пролог егофутуриз­му» (1911) І. </a:t>
            </a:r>
            <a:r>
              <a:rPr lang="uk-UA" dirty="0" err="1">
                <a:effectLst/>
              </a:rPr>
              <a:t>Сєвєряніна</a:t>
            </a:r>
            <a:r>
              <a:rPr lang="uk-UA" dirty="0">
                <a:effectLst/>
              </a:rPr>
              <a:t> та збірка «Ляпас громадському смакові» (1913) </a:t>
            </a:r>
            <a:r>
              <a:rPr lang="uk-UA" dirty="0" err="1">
                <a:effectLst/>
              </a:rPr>
              <a:t>поетів-кубофутуристів</a:t>
            </a:r>
            <a:r>
              <a:rPr lang="uk-UA" dirty="0">
                <a:effectLst/>
              </a:rPr>
              <a:t>. Народження футуризму в Росії зумовила криза російського символі­зму і водночас бажання молодих, радикально налаштованих поетів відмежуватися від акмеїзму (якщо перших вони зневажливо називали «</a:t>
            </a:r>
            <a:r>
              <a:rPr lang="uk-UA" dirty="0" err="1">
                <a:effectLst/>
              </a:rPr>
              <a:t>символятиною</a:t>
            </a:r>
            <a:r>
              <a:rPr lang="uk-UA" dirty="0">
                <a:effectLst/>
              </a:rPr>
              <a:t>», то других — «зграєю Адамів»). Російські футуристи, так само, як і італійські, знищують «кордони між мистецтвом і життям, між образом і побутом», вони орієнтуються на мову вулиці, на лубок, рекламу, міський фольклор і плакат.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55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928045"/>
            <a:ext cx="7543800" cy="914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>
            <a:normAutofit/>
          </a:bodyPr>
          <a:lstStyle/>
          <a:p>
            <a:r>
              <a:rPr lang="uk-UA" sz="1900" dirty="0">
                <a:effectLst/>
                <a:latin typeface="Calibri" panose="020F0502020204030204" pitchFamily="34" charset="0"/>
              </a:rPr>
              <a:t>Футуризм у Росії складався із чотирьох угруповань: «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Гілея</a:t>
            </a:r>
            <a:r>
              <a:rPr lang="uk-UA" sz="1900" dirty="0">
                <a:effectLst/>
                <a:latin typeface="Calibri" panose="020F0502020204030204" pitchFamily="34" charset="0"/>
              </a:rPr>
              <a:t>», або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кубофутуристи</a:t>
            </a:r>
            <a:r>
              <a:rPr lang="uk-UA" sz="1900" dirty="0">
                <a:effectLst/>
                <a:latin typeface="Calibri" panose="020F0502020204030204" pitchFamily="34" charset="0"/>
              </a:rPr>
              <a:t>, — В.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Хлєбников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Д. і М.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Бурлюки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В. Маяковський, В. Каменський, О.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Гуро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О. Кручених, Б. Лівшиць; «Асоціація егофутуристів» — І.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Сєвєрянін</a:t>
            </a:r>
            <a:r>
              <a:rPr lang="uk-UA" sz="1900" dirty="0">
                <a:effectLst/>
                <a:latin typeface="Calibri" panose="020F0502020204030204" pitchFamily="34" charset="0"/>
              </a:rPr>
              <a:t>, І.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Ігнатьєв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К.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Олімпов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В.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Гнєдов</a:t>
            </a:r>
            <a:r>
              <a:rPr lang="uk-UA" sz="1900" dirty="0">
                <a:effectLst/>
                <a:latin typeface="Calibri" panose="020F0502020204030204" pitchFamily="34" charset="0"/>
              </a:rPr>
              <a:t>; «Мезонін поезії» — В.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Шершеневич</a:t>
            </a:r>
            <a:r>
              <a:rPr lang="uk-UA" sz="1900" dirty="0">
                <a:effectLst/>
                <a:latin typeface="Calibri" panose="020F0502020204030204" pitchFamily="34" charset="0"/>
              </a:rPr>
              <a:t>, Р.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Івнєв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С. Третьяков, Б. Лавреньов; «Центрифуга» — С.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Бобров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Б. Пастернак, М. Асєєв,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Божидар</a:t>
            </a:r>
            <a:r>
              <a:rPr lang="uk-UA" sz="1900" dirty="0">
                <a:effectLst/>
                <a:latin typeface="Calibri" panose="020F0502020204030204" pitchFamily="34" charset="0"/>
              </a:rPr>
              <a:t>.</a:t>
            </a:r>
            <a:r>
              <a:rPr lang="uk-UA" sz="1900" dirty="0">
                <a:latin typeface="Calibri" panose="020F0502020204030204" pitchFamily="34" charset="0"/>
              </a:rPr>
              <a:t/>
            </a:r>
            <a:br>
              <a:rPr lang="uk-UA" sz="1900" dirty="0">
                <a:latin typeface="Calibri" panose="020F0502020204030204" pitchFamily="34" charset="0"/>
              </a:rPr>
            </a:br>
            <a:r>
              <a:rPr lang="uk-UA" sz="1900" dirty="0">
                <a:effectLst/>
                <a:latin typeface="Calibri" panose="020F0502020204030204" pitchFamily="34" charset="0"/>
              </a:rPr>
              <a:t>Обличчя російського футуризму визначали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поети-кубофутуристи—</a:t>
            </a:r>
            <a:r>
              <a:rPr lang="uk-UA" sz="1900" dirty="0">
                <a:effectLst/>
                <a:latin typeface="Calibri" panose="020F0502020204030204" pitchFamily="34" charset="0"/>
              </a:rPr>
              <a:t> найбільш радикальна й продуктивна група (назва запозичена від так званих художників-кубістів, що намагалися епатувати глядача, розкладаючи зображуване в найпростіші геометричні фігури — куби (звідки й назва), лінії, циліндри, прямокутники тощо. Са­ме діяльність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кубофутуристів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або «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будетлян</a:t>
            </a:r>
            <a:r>
              <a:rPr lang="uk-UA" sz="1900" dirty="0">
                <a:effectLst/>
                <a:latin typeface="Calibri" panose="020F0502020204030204" pitchFamily="34" charset="0"/>
              </a:rPr>
              <a:t>» («провісників майбутнього»), як нази­вав їх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Хлєбников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нерідко ототожнюється взагалі з футуристами в Росії. «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Будетляни</a:t>
            </a:r>
            <a:r>
              <a:rPr lang="uk-UA" sz="1900" dirty="0">
                <a:effectLst/>
                <a:latin typeface="Calibri" panose="020F0502020204030204" pitchFamily="34" charset="0"/>
              </a:rPr>
              <a:t>», як і митці групи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Марінетті</a:t>
            </a:r>
            <a:r>
              <a:rPr lang="uk-UA" sz="1900" dirty="0">
                <a:effectLst/>
                <a:latin typeface="Calibri" panose="020F0502020204030204" pitchFamily="34" charset="0"/>
              </a:rPr>
              <a:t>, оголошують війну традиції: у знаменитому маніфесті «Ляпас громадському смаку» вони вимагають «скинути Пушкіна, Достоєвського, Толстого... з пароплава сучасності». Пориваючи з минулим, яке уявляється їм тісним («Академія та Пушкін не зрозуміліші за ієрогліфи»),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кубофутуристи</a:t>
            </a:r>
            <a:r>
              <a:rPr lang="uk-UA" sz="1900" dirty="0">
                <a:effectLst/>
                <a:latin typeface="Calibri" panose="020F0502020204030204" pitchFamily="34" charset="0"/>
              </a:rPr>
              <a:t> оголошують себе «обличчям нашого Часу». Висувають вони й «нові принципи творчості». Так,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поети-кубофутуристи</a:t>
            </a:r>
            <a:r>
              <a:rPr lang="uk-UA" sz="1900" dirty="0">
                <a:effectLst/>
                <a:latin typeface="Calibri" panose="020F0502020204030204" pitchFamily="34" charset="0"/>
              </a:rPr>
              <a:t> відкидають правопис, пунктуацію, «розхитують» синтаксис. Вони розробляють нові типи рим (фонетична рима), опрацьовують нові ритми («Ми пере­стали шукати розміри в підручниках — кожний рух народжує новий вільний ритм по­етові»), експериментують у галузі віршової графіки (фігурні вірші, візуальна поезія, автографічна книга). Футуристи наголошують на «словотворчості і </a:t>
            </a:r>
            <a:r>
              <a:rPr lang="uk-UA" sz="1900" dirty="0" err="1">
                <a:effectLst/>
                <a:latin typeface="Calibri" panose="020F0502020204030204" pitchFamily="34" charset="0"/>
              </a:rPr>
              <a:t>словоноваціях</a:t>
            </a:r>
            <a:r>
              <a:rPr lang="uk-UA" sz="1900" dirty="0">
                <a:effectLst/>
                <a:latin typeface="Calibri" panose="020F0502020204030204" pitchFamily="34" charset="0"/>
              </a:rPr>
              <a:t>» без обмежень. Одним з головних принципів футуристів було «слово як таке».</a:t>
            </a:r>
            <a:endParaRPr lang="uk-UA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Представники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106116" cy="2933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67" y="871175"/>
            <a:ext cx="2038543" cy="2914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4"/>
            <a:ext cx="2365996" cy="29832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4100" y="3833780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Борис Пастернак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9274" y="3859119"/>
            <a:ext cx="213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Велимир</a:t>
            </a:r>
            <a:r>
              <a:rPr lang="uk-UA" dirty="0"/>
              <a:t> </a:t>
            </a:r>
            <a:r>
              <a:rPr lang="uk-UA" dirty="0" err="1"/>
              <a:t>Хлєбников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445" y="3859119"/>
            <a:ext cx="225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Володимир Маяковський</a:t>
            </a:r>
          </a:p>
        </p:txBody>
      </p:sp>
    </p:spTree>
    <p:extLst>
      <p:ext uri="{BB962C8B-B14F-4D97-AF65-F5344CB8AC3E}">
        <p14:creationId xmlns:p14="http://schemas.microsoft.com/office/powerpoint/2010/main" val="6682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2732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Борис Пастернак - один </a:t>
            </a:r>
            <a:r>
              <a:rPr lang="ru-RU" dirty="0" err="1">
                <a:latin typeface="georgia" panose="02040502050405020303" pitchFamily="18" charset="0"/>
              </a:rPr>
              <a:t>із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кращих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поетів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Росії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XX </a:t>
            </a:r>
            <a:r>
              <a:rPr lang="ru-RU" dirty="0" err="1">
                <a:latin typeface="georgia" panose="02040502050405020303" pitchFamily="18" charset="0"/>
              </a:rPr>
              <a:t>століття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Представник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поезії</a:t>
            </a:r>
            <a:r>
              <a:rPr lang="ru-RU" dirty="0">
                <a:latin typeface="georgia" panose="02040502050405020303" pitchFamily="18" charset="0"/>
              </a:rPr>
              <a:t> «</a:t>
            </a:r>
            <a:r>
              <a:rPr lang="ru-RU" dirty="0" err="1">
                <a:latin typeface="georgia" panose="02040502050405020303" pitchFamily="18" charset="0"/>
              </a:rPr>
              <a:t>срібного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віку</a:t>
            </a:r>
            <a:r>
              <a:rPr lang="ru-RU" dirty="0">
                <a:latin typeface="georgia" panose="02040502050405020303" pitchFamily="18" charset="0"/>
              </a:rPr>
              <a:t>»; член </a:t>
            </a:r>
            <a:r>
              <a:rPr lang="ru-RU" dirty="0" err="1">
                <a:latin typeface="georgia" panose="02040502050405020303" pitchFamily="18" charset="0"/>
              </a:rPr>
              <a:t>футуристичної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групи</a:t>
            </a:r>
            <a:r>
              <a:rPr lang="ru-RU" dirty="0">
                <a:latin typeface="georgia" panose="02040502050405020303" pitchFamily="18" charset="0"/>
              </a:rPr>
              <a:t> «Центрифуга»; </a:t>
            </a:r>
            <a:r>
              <a:rPr lang="ru-RU" dirty="0" err="1">
                <a:latin typeface="georgia" panose="02040502050405020303" pitchFamily="18" charset="0"/>
              </a:rPr>
              <a:t>найосвіченіший</a:t>
            </a:r>
            <a:r>
              <a:rPr lang="ru-RU" dirty="0">
                <a:latin typeface="georgia" panose="02040502050405020303" pitchFamily="18" charset="0"/>
              </a:rPr>
              <a:t> поет </a:t>
            </a:r>
            <a:r>
              <a:rPr lang="ru-RU" dirty="0" err="1">
                <a:latin typeface="georgia" panose="02040502050405020303" pitchFamily="18" charset="0"/>
              </a:rPr>
              <a:t>свого</a:t>
            </a:r>
            <a:r>
              <a:rPr lang="ru-RU" dirty="0">
                <a:latin typeface="georgia" panose="02040502050405020303" pitchFamily="18" charset="0"/>
              </a:rPr>
              <a:t> часу - знав </a:t>
            </a:r>
            <a:r>
              <a:rPr lang="ru-RU" dirty="0" err="1">
                <a:latin typeface="georgia" panose="02040502050405020303" pitchFamily="18" charset="0"/>
              </a:rPr>
              <a:t>чотири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мови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чудовий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піаніст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Неприборкане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шалене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захоплення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, хаос </a:t>
            </a:r>
            <a:r>
              <a:rPr lang="ru-RU" dirty="0" err="1">
                <a:latin typeface="georgia" panose="02040502050405020303" pitchFamily="18" charset="0"/>
              </a:rPr>
              <a:t>запахів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барв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звучань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>
                <a:latin typeface="georgia" panose="02040502050405020303" pitchFamily="18" charset="0"/>
              </a:rPr>
              <a:t>почуттів</a:t>
            </a:r>
            <a:r>
              <a:rPr lang="ru-RU" dirty="0">
                <a:latin typeface="georgia" panose="02040502050405020303" pitchFamily="18" charset="0"/>
              </a:rPr>
              <a:t> у перших </a:t>
            </a:r>
            <a:r>
              <a:rPr lang="ru-RU" dirty="0" err="1">
                <a:latin typeface="georgia" panose="02040502050405020303" pitchFamily="18" charset="0"/>
              </a:rPr>
              <a:t>віршах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поета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близькість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творчості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раннього</a:t>
            </a:r>
            <a:r>
              <a:rPr lang="ru-RU" dirty="0">
                <a:latin typeface="georgia" panose="02040502050405020303" pitchFamily="18" charset="0"/>
              </a:rPr>
              <a:t> Пастернака до </a:t>
            </a:r>
            <a:r>
              <a:rPr lang="ru-RU" dirty="0" err="1">
                <a:latin typeface="georgia" panose="02040502050405020303" pitchFamily="18" charset="0"/>
              </a:rPr>
              <a:t>нових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течій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поезії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перевантаженість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ранніх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віршів</a:t>
            </a:r>
            <a:r>
              <a:rPr lang="ru-RU" dirty="0">
                <a:latin typeface="georgia" panose="02040502050405020303" pitchFamily="18" charset="0"/>
              </a:rPr>
              <a:t> образами, метафорами; </a:t>
            </a:r>
            <a:r>
              <a:rPr lang="ru-RU" dirty="0" err="1">
                <a:latin typeface="georgia" panose="02040502050405020303" pitchFamily="18" charset="0"/>
              </a:rPr>
              <a:t>складність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сприймання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ранньої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лірики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поета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збірка</a:t>
            </a:r>
            <a:r>
              <a:rPr lang="ru-RU" dirty="0">
                <a:latin typeface="georgia" panose="02040502050405020303" pitchFamily="18" charset="0"/>
              </a:rPr>
              <a:t> «Сестра моя - жизнь». В той час, коли </a:t>
            </a:r>
            <a:r>
              <a:rPr lang="ru-RU" dirty="0" err="1">
                <a:latin typeface="georgia" panose="02040502050405020303" pitchFamily="18" charset="0"/>
              </a:rPr>
              <a:t>першочерговими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були</a:t>
            </a:r>
            <a:r>
              <a:rPr lang="ru-RU" dirty="0">
                <a:latin typeface="georgia" panose="02040502050405020303" pitchFamily="18" charset="0"/>
              </a:rPr>
              <a:t> теми </a:t>
            </a:r>
            <a:r>
              <a:rPr lang="ru-RU" dirty="0" err="1">
                <a:latin typeface="georgia" panose="02040502050405020303" pitchFamily="18" charset="0"/>
              </a:rPr>
              <a:t>будівництва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соціалізму</a:t>
            </a:r>
            <a:r>
              <a:rPr lang="ru-RU" dirty="0">
                <a:latin typeface="georgia" panose="02040502050405020303" pitchFamily="18" charset="0"/>
              </a:rPr>
              <a:t>, писав про природу, </a:t>
            </a:r>
            <a:r>
              <a:rPr lang="ru-RU" dirty="0" err="1">
                <a:latin typeface="georgia" panose="02040502050405020303" pitchFamily="18" charset="0"/>
              </a:rPr>
              <a:t>любов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поезію</a:t>
            </a:r>
            <a:r>
              <a:rPr lang="ru-RU" dirty="0">
                <a:latin typeface="georgia" panose="02040502050405020303" pitchFamily="18" charset="0"/>
              </a:rPr>
              <a:t>, диво </a:t>
            </a:r>
            <a:r>
              <a:rPr lang="ru-RU" dirty="0" err="1">
                <a:latin typeface="georgia" panose="02040502050405020303" pitchFamily="18" charset="0"/>
              </a:rPr>
              <a:t>людського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існування</a:t>
            </a:r>
            <a:r>
              <a:rPr lang="ru-RU" dirty="0"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Творчість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зрілого</a:t>
            </a:r>
            <a:r>
              <a:rPr lang="ru-RU" dirty="0">
                <a:latin typeface="georgia" panose="02040502050405020303" pitchFamily="18" charset="0"/>
              </a:rPr>
              <a:t> Б. Пастернака - </a:t>
            </a:r>
            <a:r>
              <a:rPr lang="ru-RU" dirty="0" err="1">
                <a:latin typeface="georgia" panose="02040502050405020303" pitchFamily="18" charset="0"/>
              </a:rPr>
              <a:t>Лаконічність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стрункість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віршів</a:t>
            </a:r>
            <a:r>
              <a:rPr lang="ru-RU" dirty="0">
                <a:latin typeface="georgia" panose="02040502050405020303" pitchFamily="18" charset="0"/>
              </a:rPr>
              <a:t>, сила і </a:t>
            </a:r>
            <a:r>
              <a:rPr lang="ru-RU" dirty="0" err="1">
                <a:latin typeface="georgia" panose="02040502050405020303" pitchFamily="18" charset="0"/>
              </a:rPr>
              <a:t>ясність</a:t>
            </a:r>
            <a:r>
              <a:rPr lang="ru-RU" dirty="0">
                <a:latin typeface="georgia" panose="02040502050405020303" pitchFamily="18" charset="0"/>
              </a:rPr>
              <a:t>; </a:t>
            </a:r>
            <a:r>
              <a:rPr lang="ru-RU" dirty="0" err="1">
                <a:latin typeface="georgia" panose="02040502050405020303" pitchFamily="18" charset="0"/>
              </a:rPr>
              <a:t>збірка</a:t>
            </a:r>
            <a:r>
              <a:rPr lang="ru-RU" dirty="0">
                <a:latin typeface="georgia" panose="02040502050405020303" pitchFamily="18" charset="0"/>
              </a:rPr>
              <a:t> «Второе рождение». </a:t>
            </a:r>
            <a:r>
              <a:rPr lang="ru-RU" dirty="0" err="1">
                <a:latin typeface="georgia" panose="02040502050405020303" pitchFamily="18" charset="0"/>
              </a:rPr>
              <a:t>Сприйняття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природи</a:t>
            </a:r>
            <a:r>
              <a:rPr lang="ru-RU" dirty="0">
                <a:latin typeface="georgia" panose="02040502050405020303" pitchFamily="18" charset="0"/>
              </a:rPr>
              <a:t> як </a:t>
            </a:r>
            <a:r>
              <a:rPr lang="ru-RU" dirty="0" err="1">
                <a:latin typeface="georgia" panose="02040502050405020303" pitchFamily="18" charset="0"/>
              </a:rPr>
              <a:t>подій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власного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життя</a:t>
            </a:r>
            <a:r>
              <a:rPr lang="ru-RU" dirty="0">
                <a:latin typeface="georgia" panose="02040502050405020303" pitchFamily="18" charset="0"/>
              </a:rPr>
              <a:t>; «Слова весна», «Стога»; </a:t>
            </a:r>
            <a:r>
              <a:rPr lang="ru-RU" dirty="0" err="1">
                <a:latin typeface="georgia" panose="02040502050405020303" pitchFamily="18" charset="0"/>
              </a:rPr>
              <a:t>олюднення</a:t>
            </a:r>
            <a:r>
              <a:rPr lang="ru-RU" dirty="0">
                <a:latin typeface="georgia" panose="02040502050405020303" pitchFamily="18" charset="0"/>
              </a:rPr>
              <a:t> пейзажу, </a:t>
            </a:r>
            <a:r>
              <a:rPr lang="ru-RU" dirty="0" err="1">
                <a:latin typeface="georgia" panose="02040502050405020303" pitchFamily="18" charset="0"/>
              </a:rPr>
              <a:t>вірш</a:t>
            </a:r>
            <a:r>
              <a:rPr lang="ru-RU" dirty="0">
                <a:latin typeface="georgia" panose="02040502050405020303" pitchFamily="18" charset="0"/>
              </a:rPr>
              <a:t> «Боли земли».)</a:t>
            </a:r>
            <a:endParaRPr lang="ru-RU" dirty="0"/>
          </a:p>
        </p:txBody>
      </p:sp>
      <p:pic>
        <p:nvPicPr>
          <p:cNvPr id="2050" name="Picture 2" descr="http://www.museum.ru/imgB.asp?11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5"/>
            <a:ext cx="2904257" cy="41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3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</a:rPr>
              <a:t>Імажиністи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вперше</a:t>
            </a:r>
            <a:r>
              <a:rPr lang="ru-RU" dirty="0">
                <a:latin typeface="Arial" panose="020B0604020202020204" pitchFamily="34" charset="0"/>
              </a:rPr>
              <a:t> заявили про себе 1919 року. </a:t>
            </a:r>
            <a:r>
              <a:rPr lang="ru-RU" dirty="0" err="1">
                <a:latin typeface="Arial" panose="020B0604020202020204" pitchFamily="34" charset="0"/>
              </a:rPr>
              <a:t>Появу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цієї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течії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російській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поезії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спричинив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модерністський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напрямок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імажизм</a:t>
            </a:r>
            <a:r>
              <a:rPr lang="ru-RU" dirty="0">
                <a:latin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</a:rPr>
              <a:t> франц. «образ»), </a:t>
            </a:r>
            <a:r>
              <a:rPr lang="ru-RU" dirty="0" err="1">
                <a:latin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виник</a:t>
            </a:r>
            <a:r>
              <a:rPr lang="ru-RU" dirty="0">
                <a:latin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</a:rPr>
              <a:t>Англії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напередодні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Першої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світової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війни</a:t>
            </a:r>
            <a:r>
              <a:rPr lang="ru-RU" dirty="0">
                <a:latin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</a:rPr>
              <a:t>проіснував</a:t>
            </a:r>
            <a:r>
              <a:rPr lang="ru-RU" dirty="0">
                <a:latin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</a:rPr>
              <a:t>середини</a:t>
            </a:r>
            <a:r>
              <a:rPr lang="ru-RU" dirty="0">
                <a:latin typeface="Arial" panose="020B0604020202020204" pitchFamily="34" charset="0"/>
              </a:rPr>
              <a:t> 20-х </a:t>
            </a:r>
            <a:r>
              <a:rPr lang="ru-RU" dirty="0" err="1">
                <a:latin typeface="Arial" panose="020B0604020202020204" pitchFamily="34" charset="0"/>
              </a:rPr>
              <a:t>років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XX </a:t>
            </a:r>
            <a:r>
              <a:rPr lang="ru-RU" dirty="0">
                <a:latin typeface="Arial" panose="020B0604020202020204" pitchFamily="34" charset="0"/>
              </a:rPr>
              <a:t>ст. </a:t>
            </a:r>
            <a:r>
              <a:rPr lang="ru-RU" dirty="0" err="1">
                <a:latin typeface="Arial" panose="020B0604020202020204" pitchFamily="34" charset="0"/>
              </a:rPr>
              <a:t>Імажисти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імажиністи</a:t>
            </a:r>
            <a:r>
              <a:rPr lang="ru-RU" dirty="0">
                <a:latin typeface="Arial" panose="020B0604020202020204" pitchFamily="34" charset="0"/>
              </a:rPr>
              <a:t> проголосили образ </a:t>
            </a:r>
            <a:r>
              <a:rPr lang="ru-RU" dirty="0" err="1">
                <a:latin typeface="Arial" panose="020B0604020202020204" pitchFamily="34" charset="0"/>
              </a:rPr>
              <a:t>самоціллю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творчості</a:t>
            </a:r>
            <a:r>
              <a:rPr lang="ru-RU" dirty="0">
                <a:latin typeface="Arial" panose="020B0604020202020204" pitchFamily="34" charset="0"/>
              </a:rPr>
              <a:t>. Вони до </a:t>
            </a:r>
            <a:r>
              <a:rPr lang="ru-RU" dirty="0" err="1">
                <a:latin typeface="Arial" panose="020B0604020202020204" pitchFamily="34" charset="0"/>
              </a:rPr>
              <a:t>певної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міри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нехтували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змістом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твору</a:t>
            </a:r>
            <a:r>
              <a:rPr lang="ru-RU" dirty="0">
                <a:latin typeface="Arial" panose="020B0604020202020204" pitchFamily="34" charset="0"/>
              </a:rPr>
              <a:t>. Не </a:t>
            </a:r>
            <a:r>
              <a:rPr lang="ru-RU" dirty="0" err="1">
                <a:latin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стверджувати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його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зовсім</a:t>
            </a:r>
            <a:r>
              <a:rPr lang="ru-RU" dirty="0">
                <a:latin typeface="Arial" panose="020B0604020202020204" pitchFamily="34" charset="0"/>
              </a:rPr>
              <a:t> нема, </a:t>
            </a:r>
            <a:r>
              <a:rPr lang="ru-RU" dirty="0" err="1">
                <a:latin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</a:rPr>
              <a:t> є, але часто </a:t>
            </a:r>
            <a:r>
              <a:rPr lang="ru-RU" dirty="0" err="1">
                <a:latin typeface="Arial" panose="020B0604020202020204" pitchFamily="34" charset="0"/>
              </a:rPr>
              <a:t>затьмарений</a:t>
            </a:r>
            <a:r>
              <a:rPr lang="ru-RU" dirty="0">
                <a:latin typeface="Arial" panose="020B0604020202020204" pitchFamily="34" charset="0"/>
              </a:rPr>
              <a:t> каскадом </a:t>
            </a:r>
            <a:r>
              <a:rPr lang="ru-RU" dirty="0" err="1">
                <a:latin typeface="Arial" panose="020B0604020202020204" pitchFamily="34" charset="0"/>
              </a:rPr>
              <a:t>дивовижних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художніх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засобів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</a:rPr>
              <a:t>Імажиністи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вважали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вірш</a:t>
            </a:r>
            <a:r>
              <a:rPr lang="ru-RU" dirty="0">
                <a:latin typeface="Arial" panose="020B0604020202020204" pitchFamily="34" charset="0"/>
              </a:rPr>
              <a:t> «каталогом </a:t>
            </a:r>
            <a:r>
              <a:rPr lang="ru-RU" dirty="0" err="1">
                <a:latin typeface="Arial" panose="020B0604020202020204" pitchFamily="34" charset="0"/>
              </a:rPr>
              <a:t>образів</a:t>
            </a:r>
            <a:r>
              <a:rPr lang="ru-RU" dirty="0">
                <a:latin typeface="Arial" panose="020B0604020202020204" pitchFamily="34" charset="0"/>
              </a:rPr>
              <a:t>», </a:t>
            </a:r>
            <a:r>
              <a:rPr lang="ru-RU" dirty="0" err="1">
                <a:latin typeface="Arial" panose="020B0604020202020204" pitchFamily="34" charset="0"/>
              </a:rPr>
              <a:t>вишуканим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сплетінням</a:t>
            </a:r>
            <a:r>
              <a:rPr lang="ru-RU" dirty="0">
                <a:latin typeface="Arial" panose="020B0604020202020204" pitchFamily="34" charset="0"/>
              </a:rPr>
              <a:t> метафор, </a:t>
            </a:r>
            <a:r>
              <a:rPr lang="ru-RU" dirty="0" err="1">
                <a:latin typeface="Arial" panose="020B0604020202020204" pitchFamily="34" charset="0"/>
              </a:rPr>
              <a:t>епітетів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порівнянь</a:t>
            </a:r>
            <a:r>
              <a:rPr lang="ru-RU" dirty="0">
                <a:latin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</a:rPr>
              <a:t>інших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тропів</a:t>
            </a:r>
            <a:r>
              <a:rPr lang="ru-RU" dirty="0">
                <a:latin typeface="Arial" panose="020B0604020202020204" pitchFamily="34" charset="0"/>
              </a:rPr>
              <a:t>. Теоретик </a:t>
            </a:r>
            <a:r>
              <a:rPr lang="ru-RU" dirty="0" err="1">
                <a:latin typeface="Arial" panose="020B0604020202020204" pitchFamily="34" charset="0"/>
              </a:rPr>
              <a:t>російського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імажинізму</a:t>
            </a:r>
            <a:r>
              <a:rPr lang="ru-RU" dirty="0">
                <a:latin typeface="Arial" panose="020B0604020202020204" pitchFamily="34" charset="0"/>
              </a:rPr>
              <a:t> В. </a:t>
            </a:r>
            <a:r>
              <a:rPr lang="ru-RU" dirty="0" err="1">
                <a:latin typeface="Arial" panose="020B0604020202020204" pitchFamily="34" charset="0"/>
              </a:rPr>
              <a:t>Шершеневич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стверджував</a:t>
            </a:r>
            <a:r>
              <a:rPr lang="ru-RU" dirty="0">
                <a:latin typeface="Arial" panose="020B0604020202020204" pitchFamily="34" charset="0"/>
              </a:rPr>
              <a:t>: «</a:t>
            </a:r>
            <a:r>
              <a:rPr lang="ru-RU" dirty="0" err="1">
                <a:latin typeface="Arial" panose="020B0604020202020204" pitchFamily="34" charset="0"/>
              </a:rPr>
              <a:t>Вірш</a:t>
            </a:r>
            <a:r>
              <a:rPr lang="ru-RU" dirty="0">
                <a:latin typeface="Arial" panose="020B0604020202020204" pitchFamily="34" charset="0"/>
              </a:rPr>
              <a:t> - не </a:t>
            </a:r>
            <a:r>
              <a:rPr lang="ru-RU" dirty="0" err="1">
                <a:latin typeface="Arial" panose="020B0604020202020204" pitchFamily="34" charset="0"/>
              </a:rPr>
              <a:t>організм</a:t>
            </a:r>
            <a:r>
              <a:rPr lang="ru-RU" dirty="0">
                <a:latin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</a:rPr>
              <a:t>хвиля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образів</a:t>
            </a:r>
            <a:r>
              <a:rPr lang="ru-RU" dirty="0">
                <a:latin typeface="Arial" panose="020B0604020202020204" pitchFamily="34" charset="0"/>
              </a:rPr>
              <a:t>, з </a:t>
            </a:r>
            <a:r>
              <a:rPr lang="ru-RU" dirty="0" err="1">
                <a:latin typeface="Arial" panose="020B0604020202020204" pitchFamily="34" charset="0"/>
              </a:rPr>
              <a:t>нього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витягнути</a:t>
            </a:r>
            <a:r>
              <a:rPr lang="ru-RU" dirty="0">
                <a:latin typeface="Arial" panose="020B0604020202020204" pitchFamily="34" charset="0"/>
              </a:rPr>
              <a:t> один образ, </a:t>
            </a:r>
            <a:r>
              <a:rPr lang="ru-RU" dirty="0" err="1">
                <a:latin typeface="Arial" panose="020B0604020202020204" pitchFamily="34" charset="0"/>
              </a:rPr>
              <a:t>вставити</a:t>
            </a:r>
            <a:r>
              <a:rPr lang="ru-RU" dirty="0">
                <a:latin typeface="Arial" panose="020B0604020202020204" pitchFamily="34" charset="0"/>
              </a:rPr>
              <a:t> десять». </a:t>
            </a:r>
            <a:r>
              <a:rPr lang="ru-RU" dirty="0" err="1">
                <a:latin typeface="Arial" panose="020B0604020202020204" pitchFamily="34" charset="0"/>
              </a:rPr>
              <a:t>Імажиністи</a:t>
            </a:r>
            <a:r>
              <a:rPr lang="ru-RU" dirty="0">
                <a:latin typeface="Arial" panose="020B0604020202020204" pitchFamily="34" charset="0"/>
              </a:rPr>
              <a:t> дозволяли </a:t>
            </a:r>
            <a:r>
              <a:rPr lang="ru-RU" dirty="0" err="1">
                <a:latin typeface="Arial" panose="020B0604020202020204" pitchFamily="34" charset="0"/>
              </a:rPr>
              <a:t>собі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порушувати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граматичні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норми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</a:rPr>
              <a:t>деформувати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розмір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метричними</a:t>
            </a:r>
            <a:r>
              <a:rPr lang="ru-RU" dirty="0">
                <a:latin typeface="Arial" panose="020B0604020202020204" pitchFamily="34" charset="0"/>
              </a:rPr>
              <a:t> перебоями, </a:t>
            </a:r>
            <a:r>
              <a:rPr lang="ru-RU" dirty="0" err="1">
                <a:latin typeface="Arial" panose="020B0604020202020204" pitchFamily="34" charset="0"/>
              </a:rPr>
              <a:t>відмовлялися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звиклих</a:t>
            </a:r>
            <a:r>
              <a:rPr lang="ru-RU" dirty="0">
                <a:latin typeface="Arial" panose="020B0604020202020204" pitchFamily="34" charset="0"/>
              </a:rPr>
              <a:t> строф, </a:t>
            </a:r>
            <a:r>
              <a:rPr lang="ru-RU" dirty="0" err="1">
                <a:latin typeface="Arial" panose="020B0604020202020204" pitchFamily="34" charset="0"/>
              </a:rPr>
              <a:t>зверталися</a:t>
            </a:r>
            <a:r>
              <a:rPr lang="ru-RU" dirty="0">
                <a:latin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</a:rPr>
              <a:t>вільного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</a:rPr>
              <a:t>вірша</a:t>
            </a:r>
            <a:r>
              <a:rPr lang="ru-RU" dirty="0">
                <a:latin typeface="Arial" panose="020B0604020202020204" pitchFamily="34" charset="0"/>
              </a:rPr>
              <a:t> - </a:t>
            </a:r>
            <a:r>
              <a:rPr lang="ru-RU" dirty="0" err="1">
                <a:latin typeface="Arial" panose="020B0604020202020204" pitchFamily="34" charset="0"/>
              </a:rPr>
              <a:t>верлібру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68238"/>
              </p:ext>
            </p:extLst>
          </p:nvPr>
        </p:nvGraphicFramePr>
        <p:xfrm>
          <a:off x="1560004" y="404664"/>
          <a:ext cx="609600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000" b="1" dirty="0" err="1" smtClean="0"/>
                        <a:t>Імпажинізм</a:t>
                      </a:r>
                      <a:endParaRPr lang="ru-RU" sz="3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52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0059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/>
              <a:t>Представники</a:t>
            </a:r>
            <a:endParaRPr lang="ru-RU" sz="3000" b="1" dirty="0"/>
          </a:p>
        </p:txBody>
      </p:sp>
      <p:pic>
        <p:nvPicPr>
          <p:cNvPr id="4098" name="Picture 2" descr="http://i.livelib.ru/auface/119665/l/ee63/Ryurik_Ivn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486" y="436510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Рюрік</a:t>
            </a:r>
            <a:r>
              <a:rPr lang="ru-RU" dirty="0" smtClean="0"/>
              <a:t> </a:t>
            </a:r>
            <a:r>
              <a:rPr lang="ru-RU" dirty="0" err="1" smtClean="0"/>
              <a:t>Івнев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4602" y="4398888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anose="020B0604030504040204" pitchFamily="34" charset="0"/>
              </a:rPr>
              <a:t>Вадим </a:t>
            </a:r>
            <a:r>
              <a:rPr lang="ru-RU" dirty="0" err="1">
                <a:latin typeface="verdana" panose="020B0604030504040204" pitchFamily="34" charset="0"/>
              </a:rPr>
              <a:t>Шершеневич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398888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</a:rPr>
              <a:t>Сергій</a:t>
            </a:r>
            <a:r>
              <a:rPr lang="ru-RU" dirty="0">
                <a:latin typeface="verdana" panose="020B0604030504040204" pitchFamily="34" charset="0"/>
              </a:rPr>
              <a:t> </a:t>
            </a:r>
            <a:r>
              <a:rPr lang="ru-RU" dirty="0" err="1">
                <a:latin typeface="verdana" panose="020B0604030504040204" pitchFamily="34" charset="0"/>
              </a:rPr>
              <a:t>Єсенін</a:t>
            </a:r>
            <a:endParaRPr lang="ru-RU" dirty="0"/>
          </a:p>
        </p:txBody>
      </p:sp>
      <p:pic>
        <p:nvPicPr>
          <p:cNvPr id="4100" name="Picture 4" descr="https://encrypted-tbn0.gstatic.com/images?q=tbn:ANd9GcTQyvu0JVEVpJbvfftNhF6uHd78GEqTpw7Ui0V_DGvUwU3xURvkictU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79" y="1117510"/>
            <a:ext cx="1872208" cy="29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isni.org.ua/files/066/016454_serhiy_yesye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00560"/>
            <a:ext cx="1671193" cy="27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0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864215"/>
            <a:ext cx="7543800" cy="914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44524" y="1268760"/>
            <a:ext cx="9144000" cy="6857999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Трагічно склалося життя митців, що прийшли в російську літературу «Срібної доби». Трагічною була доля самої російської культури: її дивовиж­ний злет був перерваний жовтневим переворотом, що призвів до встанов­лення тоталітаризму в країні. З встановленням більшовицької влади культурна політика у державі була спрямована на руйнацію духовної спадщини царської Росії та знищення творчої інтелігенції. Відтоді над країною почала опускатися «залізна завіса», що більш як на 2/3 століття відокремила російську культуру від світового культурного розвитку. За умов штучної ізо­ляції та постійних ідеологічних переслідувань література невідворот­но вироджувалася в офіційне «</a:t>
            </a:r>
            <a:r>
              <a:rPr lang="uk-UA" dirty="0" err="1">
                <a:effectLst/>
              </a:rPr>
              <a:t>соцреалістичне</a:t>
            </a:r>
            <a:r>
              <a:rPr lang="uk-UA" dirty="0">
                <a:effectLst/>
              </a:rPr>
              <a:t>» псевдомистецтво.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2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uk-UA" b="1" dirty="0">
                <a:effectLst/>
              </a:rPr>
              <a:t>Срібна доба</a:t>
            </a:r>
            <a:r>
              <a:rPr lang="uk-UA" dirty="0">
                <a:effectLst/>
              </a:rPr>
              <a:t> — термін, що вживається в літературознавстві для характеристики межі </a:t>
            </a:r>
            <a:r>
              <a:rPr lang="en-US" dirty="0">
                <a:effectLst/>
              </a:rPr>
              <a:t>XIX-XX </a:t>
            </a:r>
            <a:r>
              <a:rPr lang="uk-UA" dirty="0">
                <a:effectLst/>
              </a:rPr>
              <a:t>ст. у російській </a:t>
            </a:r>
            <a:r>
              <a:rPr lang="uk-UA" dirty="0" smtClean="0">
                <a:effectLst/>
              </a:rPr>
              <a:t>літературі</a:t>
            </a:r>
            <a:r>
              <a:rPr lang="uk-UA" dirty="0">
                <a:effectLst/>
              </a:rPr>
              <a:t>. Назва була обрана за аналогією із «золотою добою» російської літератури, яку ототожнювали з </a:t>
            </a:r>
            <a:r>
              <a:rPr lang="en-US" dirty="0">
                <a:effectLst/>
              </a:rPr>
              <a:t>XIX </a:t>
            </a:r>
            <a:r>
              <a:rPr lang="uk-UA" dirty="0">
                <a:effectLst/>
              </a:rPr>
              <a:t>сторіччям, коли працювала низка російських літераторів від Пушкіна і Баратинського до Чехова та Лева Толстого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09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073" y="620688"/>
            <a:ext cx="8388424" cy="626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74583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2000" dirty="0">
                <a:effectLst/>
              </a:rPr>
              <a:t>Ідейним підґрунтям розвитку нової російської поезії, став розквіт релігійно-філософської думки, який відбувається в Росії на межі ХІХ-ХХ ст. Нова філософія постає як критична реакція на позитивізм другої половини </a:t>
            </a:r>
            <a:r>
              <a:rPr lang="en-US" sz="2000" dirty="0">
                <a:effectLst/>
              </a:rPr>
              <a:t>XIX </a:t>
            </a:r>
            <a:r>
              <a:rPr lang="uk-UA" sz="2000" dirty="0">
                <a:effectLst/>
              </a:rPr>
              <a:t>ст. з його раціональним ставленням до життя як до факту буття виключно матеріального. Нова російська філософія, навпаки, була ідеалістичною, зверталася до ірраціональних сторін людського буття і намагалася синтезувати досвід науки, філософії та релігії. До основних її представників належать М. Федоров, М. Бердяєв, П. </a:t>
            </a:r>
            <a:r>
              <a:rPr lang="uk-UA" sz="2000" dirty="0" err="1">
                <a:effectLst/>
              </a:rPr>
              <a:t>Флоренський</a:t>
            </a:r>
            <a:r>
              <a:rPr lang="uk-UA" sz="2000" dirty="0">
                <a:effectLst/>
              </a:rPr>
              <a:t>, М. </a:t>
            </a:r>
            <a:r>
              <a:rPr lang="uk-UA" sz="2000" dirty="0" err="1">
                <a:effectLst/>
              </a:rPr>
              <a:t>Лосський</a:t>
            </a:r>
            <a:r>
              <a:rPr lang="uk-UA" sz="2000" dirty="0">
                <a:effectLst/>
              </a:rPr>
              <a:t>, С. Франк та інші, серед яких чи не найбільш безпосередній вплив на формування ідейної основи російського поетичного модернізму справив визначний російський мислитель і поет Володимир Сергійович Соловйов. Його філософські ідеї та художні образи стоять біля витоків російського поетичного символізму.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3267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224594" cy="6858000"/>
          </a:xfrm>
        </p:spPr>
        <p:txBody>
          <a:bodyPr>
            <a:normAutofit/>
          </a:bodyPr>
          <a:lstStyle/>
          <a:p>
            <a:r>
              <a:rPr lang="uk-UA" sz="2000" dirty="0">
                <a:effectLst/>
              </a:rPr>
              <a:t>Російська поезія «срібного століття» стала своєрідним підбиттям підсумків двохсотрічного розвитку нової російської поезії. Вона підхопила і продовжила кращі традиції попередніх історичних етапів розвитку російської поезії і водночас вдалася до суттєвої переоцінки цінностей художніх і культурологічних пріоритетів, які спря­мували її розвиток. 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>
                <a:effectLst/>
              </a:rPr>
              <a:t>В історії розвитку російської поезії «срібного віку» найбільш яскраво виявили себе три напрямки: </a:t>
            </a:r>
            <a:r>
              <a:rPr lang="uk-UA" sz="2000" u="sng" dirty="0">
                <a:effectLst/>
              </a:rPr>
              <a:t>символізм, акмеїзм, футуризм</a:t>
            </a:r>
            <a:r>
              <a:rPr lang="uk-UA" sz="2000" dirty="0">
                <a:effectLst/>
              </a:rPr>
              <a:t>. Окреме місце в російському по­етичному модернізмі початку </a:t>
            </a:r>
            <a:r>
              <a:rPr lang="en-US" sz="2000" dirty="0">
                <a:effectLst/>
              </a:rPr>
              <a:t>XX </a:t>
            </a:r>
            <a:r>
              <a:rPr lang="uk-UA" sz="2000" dirty="0">
                <a:effectLst/>
              </a:rPr>
              <a:t>ст. посідають так звані «нові селянські» поети (Сергій Єсенін), а та­кож поети, творчість яких чітко не співвідноситься з певним художнім напрямком (Марина </a:t>
            </a:r>
            <a:r>
              <a:rPr lang="uk-UA" sz="2000" dirty="0" err="1">
                <a:effectLst/>
              </a:rPr>
              <a:t>Цвєтаєва</a:t>
            </a:r>
            <a:r>
              <a:rPr lang="uk-UA" sz="2000" dirty="0">
                <a:effectLst/>
              </a:rPr>
              <a:t>).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8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14400"/>
          </a:xfrm>
        </p:spPr>
        <p:txBody>
          <a:bodyPr/>
          <a:lstStyle/>
          <a:p>
            <a:r>
              <a:rPr lang="uk-UA" i="1" dirty="0">
                <a:effectLst/>
              </a:rPr>
              <a:t>«СРІБНЕ СТОЛІТТЯ»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674681"/>
              </p:ext>
            </p:extLst>
          </p:nvPr>
        </p:nvGraphicFramePr>
        <p:xfrm>
          <a:off x="251520" y="1064273"/>
          <a:ext cx="840859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864"/>
                <a:gridCol w="2802864"/>
                <a:gridCol w="2802864"/>
              </a:tblGrid>
              <a:tr h="1245836">
                <a:tc>
                  <a:txBody>
                    <a:bodyPr/>
                    <a:lstStyle/>
                    <a:p>
                      <a:r>
                        <a:rPr lang="uk-UA" sz="4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Символізм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Акмеїзм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Футуризм</a:t>
                      </a:r>
                      <a:endParaRPr lang="uk-UA" sz="4000" dirty="0"/>
                    </a:p>
                  </a:txBody>
                  <a:tcPr/>
                </a:tc>
              </a:tr>
              <a:tr h="1390701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почуття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через знаки і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ясність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вершина,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сповнення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драматичної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суперечності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трагізм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епохи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майбутнє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заперечення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спадщини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попередніх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літературних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епох</a:t>
                      </a:r>
                      <a:endParaRPr lang="uk-UA" dirty="0"/>
                    </a:p>
                  </a:txBody>
                  <a:tcPr/>
                </a:tc>
              </a:tr>
              <a:tr h="2694483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Мережковський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Бальмонт, Брюсов,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Андрій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Федір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Сологуб,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Олександр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Блок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Зінаїда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Гіппіус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Микола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Гумільов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Анна Ахматова, Михайло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Кузмін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Йосип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Мандельштам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Сергій Городецький, Георгій Іванов, Михай­ло 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Зенкевич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Григорій Нарбут, Борис Садовський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Василь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Каменський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Володимир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Маяковський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Велємир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Хлєбніков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2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543800" cy="914400"/>
          </a:xfrm>
        </p:spPr>
        <p:txBody>
          <a:bodyPr/>
          <a:lstStyle/>
          <a:p>
            <a:r>
              <a:rPr lang="uk-UA" dirty="0" smtClean="0"/>
              <a:t>Символізм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01815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uk-UA" dirty="0">
                <a:effectLst/>
              </a:rPr>
              <a:t> </a:t>
            </a:r>
            <a:r>
              <a:rPr lang="uk-UA" dirty="0">
                <a:effectLst/>
                <a:latin typeface="Calibri" panose="020F0502020204030204" pitchFamily="34" charset="0"/>
              </a:rPr>
              <a:t>Символізм (</a:t>
            </a:r>
            <a:r>
              <a:rPr lang="uk-UA" dirty="0" err="1">
                <a:effectLst/>
                <a:latin typeface="Calibri" panose="020F0502020204030204" pitchFamily="34" charset="0"/>
              </a:rPr>
              <a:t>грецьк</a:t>
            </a:r>
            <a:r>
              <a:rPr lang="uk-UA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sumvol</a:t>
            </a:r>
            <a:r>
              <a:rPr lang="en-US" dirty="0">
                <a:effectLst/>
                <a:latin typeface="Calibri" panose="020F0502020204030204" pitchFamily="34" charset="0"/>
              </a:rPr>
              <a:t> — </a:t>
            </a:r>
            <a:r>
              <a:rPr lang="uk-UA" dirty="0">
                <a:effectLst/>
                <a:latin typeface="Calibri" panose="020F0502020204030204" pitchFamily="34" charset="0"/>
              </a:rPr>
              <a:t>умовний знак, прикмета) — літературний напрям кінця </a:t>
            </a:r>
            <a:r>
              <a:rPr lang="en-US" dirty="0">
                <a:effectLst/>
                <a:latin typeface="Calibri" panose="020F0502020204030204" pitchFamily="34" charset="0"/>
              </a:rPr>
              <a:t>XIX - </a:t>
            </a:r>
            <a:r>
              <a:rPr lang="uk-UA" dirty="0">
                <a:effectLst/>
                <a:latin typeface="Calibri" panose="020F0502020204030204" pitchFamily="34" charset="0"/>
              </a:rPr>
              <a:t>початку </a:t>
            </a:r>
            <a:r>
              <a:rPr lang="en-US" dirty="0">
                <a:effectLst/>
                <a:latin typeface="Calibri" panose="020F0502020204030204" pitchFamily="34" charset="0"/>
              </a:rPr>
              <a:t>XX </a:t>
            </a:r>
            <a:r>
              <a:rPr lang="uk-UA" dirty="0">
                <a:effectLst/>
                <a:latin typeface="Calibri" panose="020F0502020204030204" pitchFamily="34" charset="0"/>
              </a:rPr>
              <a:t>століття, основною рисою якого є те, що конкретний художній образ перетворюється на багатозначний символ. </a:t>
            </a:r>
          </a:p>
          <a:p>
            <a:pPr marL="18288" indent="0">
              <a:buNone/>
            </a:pPr>
            <a:r>
              <a:rPr lang="uk-UA" dirty="0" smtClean="0">
                <a:effectLst/>
                <a:latin typeface="Calibri" panose="020F0502020204030204" pitchFamily="34" charset="0"/>
              </a:rPr>
              <a:t>Точкою </a:t>
            </a:r>
            <a:r>
              <a:rPr lang="uk-UA" dirty="0">
                <a:effectLst/>
                <a:latin typeface="Calibri" panose="020F0502020204030204" pitchFamily="34" charset="0"/>
              </a:rPr>
              <a:t>відліку російського символізму стала діяльність двох літературних гур­тків, які виникли майже одночасно в Москві та Петербурзі на </a:t>
            </a:r>
            <a:r>
              <a:rPr lang="uk-UA" dirty="0" err="1">
                <a:effectLst/>
                <a:latin typeface="Calibri" panose="020F0502020204030204" pitchFamily="34" charset="0"/>
              </a:rPr>
              <a:t>грунті</a:t>
            </a:r>
            <a:r>
              <a:rPr lang="uk-UA" dirty="0">
                <a:effectLst/>
                <a:latin typeface="Calibri" panose="020F0502020204030204" pitchFamily="34" charset="0"/>
              </a:rPr>
              <a:t> загального заці­кавлення філософією </a:t>
            </a:r>
            <a:r>
              <a:rPr lang="uk-UA" dirty="0" err="1">
                <a:effectLst/>
                <a:latin typeface="Calibri" panose="020F0502020204030204" pitchFamily="34" charset="0"/>
              </a:rPr>
              <a:t>Шопенгауера</a:t>
            </a:r>
            <a:r>
              <a:rPr lang="uk-UA" dirty="0">
                <a:effectLst/>
                <a:latin typeface="Calibri" panose="020F0502020204030204" pitchFamily="34" charset="0"/>
              </a:rPr>
              <a:t>, Ніцше, а також творчістю європейських символі­стів. Наприкінці 90-х років </a:t>
            </a:r>
            <a:r>
              <a:rPr lang="en-US" dirty="0">
                <a:effectLst/>
                <a:latin typeface="Calibri" panose="020F0502020204030204" pitchFamily="34" charset="0"/>
              </a:rPr>
              <a:t>XIX </a:t>
            </a:r>
            <a:r>
              <a:rPr lang="uk-UA" dirty="0">
                <a:effectLst/>
                <a:latin typeface="Calibri" panose="020F0502020204030204" pitchFamily="34" charset="0"/>
              </a:rPr>
              <a:t>ст. обидві групи символістів об'єдналися, створивши таким чином єдиний літературний напрямок символізму. Тоді ж у Москві виникає і видавництво «Скорпіон» (1899-1916), навколо якого групуються російські символіс­ти. Російських символістів прийнято поділяти на старших та молодших (відповідно до часу їх вступу у літературу і деяку розбіжність у теоретичних позиціях). До старших символістів, які прийшли в літературу в 1890-ті рр., належать Дмитро </a:t>
            </a:r>
            <a:r>
              <a:rPr lang="uk-UA" dirty="0" err="1">
                <a:effectLst/>
                <a:latin typeface="Calibri" panose="020F0502020204030204" pitchFamily="34" charset="0"/>
              </a:rPr>
              <a:t>Мережковський</a:t>
            </a:r>
            <a:r>
              <a:rPr lang="uk-UA" dirty="0">
                <a:effectLst/>
                <a:latin typeface="Calibri" panose="020F0502020204030204" pitchFamily="34" charset="0"/>
              </a:rPr>
              <a:t> (їх головний ідеолог), Валерій Брюсов, Костянтин </a:t>
            </a:r>
            <a:r>
              <a:rPr lang="uk-UA" dirty="0" err="1">
                <a:effectLst/>
                <a:latin typeface="Calibri" panose="020F0502020204030204" pitchFamily="34" charset="0"/>
              </a:rPr>
              <a:t>Бальмонт</a:t>
            </a:r>
            <a:r>
              <a:rPr lang="uk-UA" dirty="0">
                <a:effectLst/>
                <a:latin typeface="Calibri" panose="020F0502020204030204" pitchFamily="34" charset="0"/>
              </a:rPr>
              <a:t>, Федір Сологуб та інші. Ідейне підґрунтя своїх поглядів старші символісти виводили переважно з настанов французького символізму, на який головним чином і орієнтувались, хоча повністю не відкидали і здобутків російської ідеалістичної думки. Молодші символісти, що всту­пали в літературу вже на початку </a:t>
            </a:r>
            <a:r>
              <a:rPr lang="en-US" dirty="0">
                <a:effectLst/>
                <a:latin typeface="Calibri" panose="020F0502020204030204" pitchFamily="34" charset="0"/>
              </a:rPr>
              <a:t>XX </a:t>
            </a:r>
            <a:r>
              <a:rPr lang="uk-UA" dirty="0">
                <a:effectLst/>
                <a:latin typeface="Calibri" panose="020F0502020204030204" pitchFamily="34" charset="0"/>
              </a:rPr>
              <a:t>ст. (Андрій </a:t>
            </a:r>
            <a:r>
              <a:rPr lang="uk-UA" dirty="0" err="1">
                <a:effectLst/>
                <a:latin typeface="Calibri" panose="020F0502020204030204" pitchFamily="34" charset="0"/>
              </a:rPr>
              <a:t>Бєлий</a:t>
            </a:r>
            <a:r>
              <a:rPr lang="uk-UA" dirty="0">
                <a:effectLst/>
                <a:latin typeface="Calibri" panose="020F0502020204030204" pitchFamily="34" charset="0"/>
              </a:rPr>
              <a:t>, Олександр Блок, В'ячеслав Іванов та інші), більше орієнтувалися на філософські пошуки власне російської ідеа­лістичної думки і традиції національної поезії, називаючи своїми предтечами поезію В. Жуковського, Ф. Тютчева та А. </a:t>
            </a:r>
            <a:r>
              <a:rPr lang="uk-UA" dirty="0" err="1">
                <a:effectLst/>
                <a:latin typeface="Calibri" panose="020F0502020204030204" pitchFamily="34" charset="0"/>
              </a:rPr>
              <a:t>Фета.</a:t>
            </a:r>
            <a:r>
              <a:rPr lang="uk-UA" dirty="0" err="1" smtClean="0">
                <a:effectLst/>
                <a:latin typeface="Calibri" panose="020F0502020204030204" pitchFamily="34" charset="0"/>
              </a:rPr>
              <a:t>алларме</a:t>
            </a:r>
            <a:r>
              <a:rPr lang="uk-UA" dirty="0">
                <a:effectLst/>
                <a:latin typeface="Calibri" panose="020F0502020204030204" pitchFamily="34" charset="0"/>
              </a:rPr>
              <a:t> </a:t>
            </a:r>
            <a:endParaRPr lang="uk-U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Представники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4" y="1820187"/>
            <a:ext cx="1943100" cy="2540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805264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Олександр Блок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64" y="1844824"/>
            <a:ext cx="2314575" cy="2515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5482098"/>
            <a:ext cx="2344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Дмитро </a:t>
            </a:r>
            <a:r>
              <a:rPr lang="uk-UA" dirty="0" err="1"/>
              <a:t>Мережовський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1466119" cy="25308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42342" y="5666764"/>
            <a:ext cx="1485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Костянтин </a:t>
            </a:r>
            <a:r>
              <a:rPr lang="uk-UA" dirty="0" err="1"/>
              <a:t>Бальмонт</a:t>
            </a:r>
            <a:r>
              <a:rPr lang="uk-UA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2160240" cy="25308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11543" y="580526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Валерій Брюсов</a:t>
            </a:r>
          </a:p>
        </p:txBody>
      </p:sp>
    </p:spTree>
    <p:extLst>
      <p:ext uri="{BB962C8B-B14F-4D97-AF65-F5344CB8AC3E}">
        <p14:creationId xmlns:p14="http://schemas.microsoft.com/office/powerpoint/2010/main" val="3421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750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georgia" panose="02040502050405020303" pitchFamily="18" charset="0"/>
              </a:rPr>
              <a:t>Талановитою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самобутньою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була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поетеса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Зінаїда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Гіппіус</a:t>
            </a:r>
            <a:r>
              <a:rPr lang="ru-RU" dirty="0">
                <a:latin typeface="georgia" panose="02040502050405020303" pitchFamily="18" charset="0"/>
              </a:rPr>
              <a:t> (1869—1945), яка </a:t>
            </a:r>
            <a:r>
              <a:rPr lang="ru-RU" dirty="0" err="1">
                <a:latin typeface="georgia" panose="02040502050405020303" pitchFamily="18" charset="0"/>
              </a:rPr>
              <a:t>оспівувала</a:t>
            </a:r>
            <a:r>
              <a:rPr lang="ru-RU" dirty="0">
                <a:latin typeface="georgia" panose="02040502050405020303" pitchFamily="18" charset="0"/>
              </a:rPr>
              <a:t> теми </a:t>
            </a:r>
            <a:r>
              <a:rPr lang="ru-RU" dirty="0" err="1">
                <a:latin typeface="georgia" panose="02040502050405020303" pitchFamily="18" charset="0"/>
              </a:rPr>
              <a:t>згасання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смерті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висловлювала</a:t>
            </a:r>
            <a:r>
              <a:rPr lang="ru-RU" dirty="0">
                <a:latin typeface="georgia" panose="02040502050405020303" pitchFamily="18" charset="0"/>
              </a:rPr>
              <a:t> потяг до </a:t>
            </a:r>
            <a:r>
              <a:rPr lang="ru-RU" dirty="0" err="1">
                <a:latin typeface="georgia" panose="02040502050405020303" pitchFamily="18" charset="0"/>
              </a:rPr>
              <a:t>небуденності</a:t>
            </a:r>
            <a:r>
              <a:rPr lang="ru-RU" dirty="0">
                <a:latin typeface="georgia" panose="02040502050405020303" pitchFamily="18" charset="0"/>
              </a:rPr>
              <a:t>, до того, “</a:t>
            </a:r>
            <a:r>
              <a:rPr lang="ru-RU" dirty="0" err="1">
                <a:latin typeface="georgia" panose="02040502050405020303" pitchFamily="18" charset="0"/>
              </a:rPr>
              <a:t>чого</a:t>
            </a:r>
            <a:r>
              <a:rPr lang="ru-RU" dirty="0">
                <a:latin typeface="georgia" panose="02040502050405020303" pitchFamily="18" charset="0"/>
              </a:rPr>
              <a:t> нема на </a:t>
            </a:r>
            <a:r>
              <a:rPr lang="ru-RU" dirty="0" err="1">
                <a:latin typeface="georgia" panose="02040502050405020303" pitchFamily="18" charset="0"/>
              </a:rPr>
              <a:t>світі</a:t>
            </a:r>
            <a:r>
              <a:rPr lang="ru-RU" dirty="0">
                <a:latin typeface="georgia" panose="02040502050405020303" pitchFamily="18" charset="0"/>
              </a:rPr>
              <a:t>”, до чуда. У </a:t>
            </a:r>
            <a:r>
              <a:rPr lang="ru-RU" dirty="0" err="1">
                <a:latin typeface="georgia" panose="02040502050405020303" pitchFamily="18" charset="0"/>
              </a:rPr>
              <a:t>її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віршах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знаходимо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нагромадження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однотипних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образів</a:t>
            </a:r>
            <a:r>
              <a:rPr lang="ru-RU" dirty="0">
                <a:latin typeface="georgia" panose="02040502050405020303" pitchFamily="18" charset="0"/>
              </a:rPr>
              <a:t>, повтори, </a:t>
            </a:r>
            <a:r>
              <a:rPr lang="ru-RU" dirty="0" err="1">
                <a:latin typeface="georgia" panose="02040502050405020303" pitchFamily="18" charset="0"/>
              </a:rPr>
              <a:t>чергування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різної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довжини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рядків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алогізми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суперечності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Окно мое высоко над землею,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Высоко над землею.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Я вижу только небо с вечерней зарею, —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С вечерней зарею.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И небо кажется пустым и бледным,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Таким пустым и бледным…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Оно не сжалится над сердцем бедным,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Над моим сердцем бедным.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Увы, в печали безумной я умираю,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Я умираю, Стремлюсь я к тому, чего не знаю,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Не знаю…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И это желание не знаю откуда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Пришло, откуда, Но сердце хочет и просит чуда,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Чуда!</a:t>
            </a:r>
            <a:endParaRPr lang="ru-RU" b="0" i="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http://upload.wikimedia.org/wikipedia/commons/thumb/0/08/Gippius_1910s.jpg/250px-Gippius_191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8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4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04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Акмеїзм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Акмеїзм</a:t>
            </a:r>
            <a:r>
              <a:rPr lang="uk-UA" dirty="0"/>
              <a:t> — модерністська течія в російській поезії 1910-х років, що об'єднала Миколу </a:t>
            </a:r>
            <a:r>
              <a:rPr lang="uk-UA" dirty="0" err="1"/>
              <a:t>Гумільова</a:t>
            </a:r>
            <a:r>
              <a:rPr lang="uk-UA" dirty="0"/>
              <a:t>, Анну Ахматову, Осипа </a:t>
            </a:r>
            <a:r>
              <a:rPr lang="uk-UA" dirty="0" err="1"/>
              <a:t>Мандельштама</a:t>
            </a:r>
            <a:r>
              <a:rPr lang="uk-UA" dirty="0"/>
              <a:t>, Сергія Городецького, Георгія Іванова, Михай­ла </a:t>
            </a:r>
            <a:r>
              <a:rPr lang="uk-UA" dirty="0" err="1"/>
              <a:t>Зенкевича</a:t>
            </a:r>
            <a:r>
              <a:rPr lang="uk-UA" dirty="0"/>
              <a:t>, Григорія Нарбута і «співчуваючих» Михайла </a:t>
            </a:r>
            <a:r>
              <a:rPr lang="uk-UA" dirty="0" err="1"/>
              <a:t>Кузміна</a:t>
            </a:r>
            <a:r>
              <a:rPr lang="uk-UA" dirty="0"/>
              <a:t>, Бориса Садовського та інших митців. Досить часто акмеїсти іменують свій напрям «</a:t>
            </a:r>
            <a:r>
              <a:rPr lang="uk-UA" dirty="0" err="1"/>
              <a:t>адамізмом</a:t>
            </a:r>
            <a:r>
              <a:rPr lang="uk-UA" dirty="0"/>
              <a:t>» (від першої людини, прабатька Адама, образ якого в даному разі асоціювався з виразом природного і безпосереднього «початкове» ясного погляду на життя — на противагу абстрагованому від реальності символізму. М. </a:t>
            </a:r>
            <a:r>
              <a:rPr lang="uk-UA" dirty="0" err="1"/>
              <a:t>Гумільов</a:t>
            </a:r>
            <a:r>
              <a:rPr lang="uk-UA" dirty="0"/>
              <a:t> визначав </a:t>
            </a:r>
            <a:r>
              <a:rPr lang="uk-UA" dirty="0" err="1"/>
              <a:t>адамізм</a:t>
            </a:r>
            <a:r>
              <a:rPr lang="uk-UA" dirty="0"/>
              <a:t> як «мужньо твердий і ясний погляд на життя». До течії застосовувався також термін М. </a:t>
            </a:r>
            <a:r>
              <a:rPr lang="uk-UA" dirty="0" err="1"/>
              <a:t>Кузміна</a:t>
            </a:r>
            <a:r>
              <a:rPr lang="uk-UA" dirty="0"/>
              <a:t> «</a:t>
            </a:r>
            <a:r>
              <a:rPr lang="uk-UA" dirty="0" err="1"/>
              <a:t>кларизм</a:t>
            </a:r>
            <a:r>
              <a:rPr lang="uk-UA" dirty="0"/>
              <a:t>», яким поет називає «прекрасну ясність» як одну з основних засад нової поезії.</a:t>
            </a:r>
            <a:br>
              <a:rPr lang="uk-UA" dirty="0"/>
            </a:br>
            <a:r>
              <a:rPr lang="uk-UA" dirty="0" smtClean="0"/>
              <a:t>2</a:t>
            </a:r>
            <a:r>
              <a:rPr lang="uk-UA" dirty="0"/>
              <a:t>. Спершу рух виник у вигляді вільної асоціації кількох поетів, що відмежувалися від символізму, точніше, від «Поетичної академії» В'ячеслава Іванова на знак протес­ту проти його нищівної критики </a:t>
            </a:r>
            <a:r>
              <a:rPr lang="uk-UA" dirty="0" err="1"/>
              <a:t>гумільовської</a:t>
            </a:r>
            <a:r>
              <a:rPr lang="uk-UA" dirty="0"/>
              <a:t> поеми «Блудний син» (1911 р.). Молоді поети створили спілку під назвою «Цех поетів» (існував у 1911-1914 роках, потім від­новив свою діяльність у 1920-1922 роках), що охопив широке поетичне коло (до «Це­ху поетів» входив і О. Блок</a:t>
            </a:r>
            <a:r>
              <a:rPr lang="uk-UA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515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879</Words>
  <Application>Microsoft Office PowerPoint</Application>
  <PresentationFormat>Экран (4:3)</PresentationFormat>
  <Paragraphs>56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verdana</vt:lpstr>
      <vt:lpstr>Wingdings 3</vt:lpstr>
      <vt:lpstr>Ион</vt:lpstr>
      <vt:lpstr>Срібна доба російської поезії </vt:lpstr>
      <vt:lpstr>Презентация PowerPoint</vt:lpstr>
      <vt:lpstr>Історична довідка</vt:lpstr>
      <vt:lpstr>Презентация PowerPoint</vt:lpstr>
      <vt:lpstr>«СРІБНЕ СТОЛІТТЯ»</vt:lpstr>
      <vt:lpstr>Символізм</vt:lpstr>
      <vt:lpstr>Представники</vt:lpstr>
      <vt:lpstr>Презентация PowerPoint</vt:lpstr>
      <vt:lpstr>Акмеїзм</vt:lpstr>
      <vt:lpstr>Презентация PowerPoint</vt:lpstr>
      <vt:lpstr>Представники</vt:lpstr>
      <vt:lpstr>Презентация PowerPoint</vt:lpstr>
      <vt:lpstr>Футуризм</vt:lpstr>
      <vt:lpstr>Презентация PowerPoint</vt:lpstr>
      <vt:lpstr>Представники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Лисянский</dc:creator>
  <cp:lastModifiedBy>Ксения Назаренко</cp:lastModifiedBy>
  <cp:revision>15</cp:revision>
  <dcterms:created xsi:type="dcterms:W3CDTF">2013-12-11T15:05:29Z</dcterms:created>
  <dcterms:modified xsi:type="dcterms:W3CDTF">2015-04-28T13:37:00Z</dcterms:modified>
</cp:coreProperties>
</file>