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EA1B-4D84-457D-B58A-4731F6696A43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25C-0A89-4D9A-ABB7-17EAB79A4D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EA1B-4D84-457D-B58A-4731F6696A43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25C-0A89-4D9A-ABB7-17EAB79A4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EA1B-4D84-457D-B58A-4731F6696A43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25C-0A89-4D9A-ABB7-17EAB79A4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EA1B-4D84-457D-B58A-4731F6696A43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25C-0A89-4D9A-ABB7-17EAB79A4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EA1B-4D84-457D-B58A-4731F6696A43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19D525C-0A89-4D9A-ABB7-17EAB79A4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EA1B-4D84-457D-B58A-4731F6696A43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25C-0A89-4D9A-ABB7-17EAB79A4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EA1B-4D84-457D-B58A-4731F6696A43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25C-0A89-4D9A-ABB7-17EAB79A4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EA1B-4D84-457D-B58A-4731F6696A43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25C-0A89-4D9A-ABB7-17EAB79A4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EA1B-4D84-457D-B58A-4731F6696A43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25C-0A89-4D9A-ABB7-17EAB79A4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EA1B-4D84-457D-B58A-4731F6696A43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25C-0A89-4D9A-ABB7-17EAB79A4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EA1B-4D84-457D-B58A-4731F6696A43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525C-0A89-4D9A-ABB7-17EAB79A4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9CEA1B-4D84-457D-B58A-4731F6696A43}" type="datetimeFigureOut">
              <a:rPr lang="ru-RU" smtClean="0"/>
              <a:pPr/>
              <a:t>14.08.2014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19D525C-0A89-4D9A-ABB7-17EAB79A4D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“Я світив вам                           у темряві …”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Генріх  Гейне – “ останній поет романтичної епохи ”</a:t>
            </a:r>
          </a:p>
          <a:p>
            <a:endParaRPr lang="uk-UA" dirty="0" smtClean="0">
              <a:latin typeface="Monotype Corsiva" pitchFamily="66" charset="0"/>
            </a:endParaRPr>
          </a:p>
          <a:p>
            <a:endParaRPr lang="uk-UA" dirty="0" smtClean="0">
              <a:latin typeface="Monotype Corsiva" pitchFamily="66" charset="0"/>
            </a:endParaRPr>
          </a:p>
          <a:p>
            <a:endParaRPr lang="uk-UA" dirty="0" smtClean="0">
              <a:latin typeface="Monotype Corsiva" pitchFamily="66" charset="0"/>
            </a:endParaRPr>
          </a:p>
          <a:p>
            <a:endParaRPr lang="uk-UA" dirty="0" smtClean="0"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bg1">
                    <a:lumMod val="75000"/>
                    <a:lumOff val="25000"/>
                  </a:schemeClr>
                </a:solidFill>
                <a:effectLst/>
              </a:rPr>
              <a:t>Париж, бульвар </a:t>
            </a:r>
            <a:r>
              <a:rPr lang="uk-UA" sz="2800" dirty="0" err="1" smtClean="0">
                <a:solidFill>
                  <a:schemeClr val="bg1">
                    <a:lumMod val="75000"/>
                    <a:lumOff val="25000"/>
                  </a:schemeClr>
                </a:solidFill>
                <a:effectLst/>
              </a:rPr>
              <a:t>Монмартр</a:t>
            </a:r>
            <a:endParaRPr lang="ru-RU" sz="2800" dirty="0">
              <a:solidFill>
                <a:schemeClr val="bg1">
                  <a:lumMod val="75000"/>
                  <a:lumOff val="25000"/>
                </a:schemeClr>
              </a:solidFill>
              <a:effectLst/>
            </a:endParaRPr>
          </a:p>
        </p:txBody>
      </p:sp>
      <p:pic>
        <p:nvPicPr>
          <p:cNvPr id="5" name="Рисунок 4" descr="париж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1345" b="1345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uk-UA" sz="1600" b="1" dirty="0" smtClean="0">
                <a:solidFill>
                  <a:schemeClr val="bg1"/>
                </a:solidFill>
              </a:rPr>
              <a:t>В 1831 році Гейне був змушений емігрувати з Німеччини. Він оселився в Парижі, де й прожив до самої смерті. 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>
                    <a:lumMod val="75000"/>
                    <a:lumOff val="25000"/>
                  </a:schemeClr>
                </a:solidFill>
                <a:effectLst/>
              </a:rPr>
              <a:t>Гейне та його дружина Матильда</a:t>
            </a:r>
            <a:endParaRPr lang="ru-RU" sz="2800" b="1" dirty="0">
              <a:solidFill>
                <a:schemeClr val="bg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Дружина великого поета була неосвіченою селянкою. Але вона дуже кохала свого чоловіка і віддано доглядала за ним до самої його смерті.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Гейне и Матильда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857620" y="500042"/>
            <a:ext cx="4857784" cy="544753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bg1"/>
                </a:solidFill>
                <a:effectLst/>
              </a:rPr>
              <a:t>Гейне у                  “ матрацовій могилі “</a:t>
            </a:r>
            <a:endParaRPr lang="ru-RU" sz="28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Останні вісім років життя Гейне провів прикутим до ліжка через тяжку хворобу. Але все одно продовжував писати. </a:t>
            </a:r>
            <a:endParaRPr lang="ru-RU" sz="2400" dirty="0"/>
          </a:p>
        </p:txBody>
      </p:sp>
      <p:pic>
        <p:nvPicPr>
          <p:cNvPr id="5" name="Содержимое 4" descr="Heinrich_Heine,_teckning_av_Charles_Gleyre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333875" y="1008856"/>
            <a:ext cx="3594100" cy="43815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bg1"/>
                </a:solidFill>
                <a:effectLst/>
              </a:rPr>
              <a:t>Могила Гейне в Парижі </a:t>
            </a:r>
            <a:endParaRPr lang="ru-RU" sz="28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Помер Генріх Гейне в Парижі 17 лютого 1856 року. Поховали його на кладовищі </a:t>
            </a:r>
            <a:r>
              <a:rPr lang="uk-UA" sz="2400" dirty="0" err="1" smtClean="0"/>
              <a:t>Монмартр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pic>
        <p:nvPicPr>
          <p:cNvPr id="5" name="Содержимое 4" descr="Das_Grab_Hein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14810" y="428604"/>
            <a:ext cx="4214842" cy="550072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FFC000"/>
                </a:solidFill>
                <a:effectLst/>
              </a:rPr>
              <a:t>Генріх Гейне “ Гімн “</a:t>
            </a:r>
            <a:endParaRPr lang="ru-RU" sz="3200" dirty="0">
              <a:solidFill>
                <a:srgbClr val="FFC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FFC000"/>
                </a:solidFill>
              </a:rPr>
              <a:t>Я – меч, я – полум’я.</a:t>
            </a:r>
          </a:p>
          <a:p>
            <a:r>
              <a:rPr lang="uk-UA" sz="2400" dirty="0" smtClean="0">
                <a:solidFill>
                  <a:srgbClr val="FFC000"/>
                </a:solidFill>
              </a:rPr>
              <a:t>Я </a:t>
            </a:r>
            <a:r>
              <a:rPr lang="uk-UA" sz="2400" dirty="0" err="1" smtClean="0">
                <a:solidFill>
                  <a:srgbClr val="FFC000"/>
                </a:solidFill>
              </a:rPr>
              <a:t>свтив</a:t>
            </a:r>
            <a:r>
              <a:rPr lang="uk-UA" sz="2400" dirty="0" smtClean="0">
                <a:solidFill>
                  <a:srgbClr val="FFC000"/>
                </a:solidFill>
              </a:rPr>
              <a:t> вам у темряві, і коли битва розпочалась, я бився попереду, в першім ряду.</a:t>
            </a:r>
          </a:p>
          <a:p>
            <a:r>
              <a:rPr lang="uk-UA" sz="2400" dirty="0" smtClean="0">
                <a:solidFill>
                  <a:srgbClr val="FFC000"/>
                </a:solidFill>
              </a:rPr>
              <a:t>Круг мене лежать трупи моїх друзів, але ми перемогли. Ми перемогли, але навколо скрізь лежать трупи моїх друзів. У радісних вигуках тріумфальної пісні похоронні хорали звучать. Та в нас нема часу ані для радості, ані для суму. Знову сурмлять сурми, провіщаючи нову боротьбу.</a:t>
            </a:r>
          </a:p>
          <a:p>
            <a:r>
              <a:rPr lang="uk-UA" sz="2400" dirty="0" smtClean="0">
                <a:solidFill>
                  <a:srgbClr val="FFC000"/>
                </a:solidFill>
              </a:rPr>
              <a:t>Я – меч, я – полум’я.  </a:t>
            </a:r>
          </a:p>
          <a:p>
            <a:r>
              <a:rPr lang="uk-UA" sz="2400" dirty="0" smtClean="0">
                <a:solidFill>
                  <a:srgbClr val="FFC000"/>
                </a:solidFill>
              </a:rPr>
              <a:t>                                                         </a:t>
            </a:r>
            <a:r>
              <a:rPr lang="uk-UA" sz="2400" dirty="0" smtClean="0"/>
              <a:t>Переклад  П. Тичини 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50"/>
                </a:solidFill>
                <a:effectLst/>
              </a:rPr>
              <a:t>Видатний німецький поет Генріх Гейне</a:t>
            </a:r>
            <a:endParaRPr lang="ru-RU" dirty="0">
              <a:solidFill>
                <a:srgbClr val="00B050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bg1"/>
                </a:solidFill>
              </a:rPr>
              <a:t>Народився 13 грудня 1797 року в місті Дюссельдорф в родині збіднілого комерсанта Самсона Гейне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text_0080-6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940300" y="357166"/>
            <a:ext cx="3489352" cy="471490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Дюссельдорф </a:t>
            </a:r>
            <a:endParaRPr lang="ru-RU" sz="28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Старовинне німецьке місто Дюссельдорф розташоване на зелених берегах величного Рейну, там, де в нього впадає річка </a:t>
            </a:r>
            <a:r>
              <a:rPr lang="uk-UA" sz="2400" b="1" dirty="0" err="1" smtClean="0">
                <a:solidFill>
                  <a:schemeClr val="bg1"/>
                </a:solidFill>
              </a:rPr>
              <a:t>Дюссель</a:t>
            </a:r>
            <a:r>
              <a:rPr lang="uk-UA" sz="2400" b="1" dirty="0" smtClean="0">
                <a:solidFill>
                  <a:schemeClr val="bg1"/>
                </a:solidFill>
              </a:rPr>
              <a:t>. Це батьківщина Генріха Гейне.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Düsseldorf_Marktplatz_1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5050" y="1282700"/>
            <a:ext cx="5111750" cy="383381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Музей Гейне в Дюссельдорфі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В</a:t>
            </a:r>
            <a:r>
              <a:rPr lang="uk-UA" sz="2000" b="1" dirty="0" smtClean="0">
                <a:solidFill>
                  <a:schemeClr val="bg1"/>
                </a:solidFill>
              </a:rPr>
              <a:t> </a:t>
            </a:r>
            <a:r>
              <a:rPr lang="uk-UA" sz="2400" b="1" dirty="0" smtClean="0">
                <a:solidFill>
                  <a:schemeClr val="bg1"/>
                </a:solidFill>
              </a:rPr>
              <a:t>цьому будинку            13 грудня 1797 року народився великий </a:t>
            </a:r>
            <a:r>
              <a:rPr lang="uk-UA" sz="2400" b="1" dirty="0" smtClean="0">
                <a:solidFill>
                  <a:schemeClr val="bg1"/>
                </a:solidFill>
              </a:rPr>
              <a:t>поет. 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Музей Гейне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643306" y="500042"/>
            <a:ext cx="5143535" cy="492943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err="1" smtClean="0">
                <a:solidFill>
                  <a:schemeClr val="accent4">
                    <a:lumMod val="75000"/>
                  </a:schemeClr>
                </a:solidFill>
                <a:effectLst/>
              </a:rPr>
              <a:t>Амалія</a:t>
            </a:r>
            <a:r>
              <a:rPr lang="uk-UA" sz="32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 Гейне</a:t>
            </a:r>
            <a:endParaRPr lang="ru-RU" sz="3200" b="1" dirty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Перше кохання Гейне – його двоюрідна сестра </a:t>
            </a:r>
            <a:r>
              <a:rPr lang="uk-UA" sz="2400" b="1" dirty="0" err="1" smtClean="0">
                <a:solidFill>
                  <a:schemeClr val="bg1"/>
                </a:solidFill>
              </a:rPr>
              <a:t>Амалія</a:t>
            </a:r>
            <a:r>
              <a:rPr lang="uk-UA" sz="2400" b="1" dirty="0" smtClean="0">
                <a:solidFill>
                  <a:schemeClr val="bg1"/>
                </a:solidFill>
              </a:rPr>
              <a:t>. Дівчина відкинула любов бідного родича. Страждання від нещасливого кохання – головна тема знаменитої збірки віршів –         “ Книга пісень ”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text_0080-6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929058" y="357166"/>
            <a:ext cx="4929222" cy="607223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І. Шишкін. “ На півночі дикій…”</a:t>
            </a:r>
            <a:endParaRPr lang="ru-RU" sz="2800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200" b="1" dirty="0" smtClean="0"/>
              <a:t>“ Книга пісень “ розпочинається циклом                            “ Страждання   юності “. Один з найвідоміших творів цього циклу – вірш    “ Сосна ” . За його мотивами російський художник  І. Шишкін написав картину “ На півночі дикій… “</a:t>
            </a:r>
            <a:endParaRPr lang="ru-RU" sz="2200" b="1" dirty="0"/>
          </a:p>
        </p:txBody>
      </p:sp>
      <p:pic>
        <p:nvPicPr>
          <p:cNvPr id="5" name="Содержимое 4" descr="Shishkin_na_severe_dikom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91513" y="273050"/>
            <a:ext cx="4078824" cy="585311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C00000"/>
                </a:solidFill>
                <a:effectLst/>
              </a:rPr>
              <a:t>Скеля </a:t>
            </a:r>
            <a:r>
              <a:rPr lang="uk-UA" sz="3200" dirty="0" err="1" smtClean="0">
                <a:solidFill>
                  <a:srgbClr val="C00000"/>
                </a:solidFill>
                <a:effectLst/>
              </a:rPr>
              <a:t>Лорелей</a:t>
            </a:r>
            <a:endParaRPr lang="ru-RU" sz="3200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Прогулюючись берегом Рейну, Гейне почув легенду про </a:t>
            </a:r>
            <a:r>
              <a:rPr lang="uk-UA" sz="2400" b="1" dirty="0" err="1" smtClean="0">
                <a:solidFill>
                  <a:schemeClr val="bg1"/>
                </a:solidFill>
              </a:rPr>
              <a:t>Лорелею</a:t>
            </a:r>
            <a:r>
              <a:rPr lang="uk-UA" sz="2400" b="1" dirty="0" smtClean="0">
                <a:solidFill>
                  <a:schemeClr val="bg1"/>
                </a:solidFill>
              </a:rPr>
              <a:t> – русалку, що жила в річці. Цю скелю німці так і називають – Скеля </a:t>
            </a:r>
            <a:r>
              <a:rPr lang="uk-UA" sz="2400" b="1" dirty="0" err="1" smtClean="0">
                <a:solidFill>
                  <a:schemeClr val="bg1"/>
                </a:solidFill>
              </a:rPr>
              <a:t>Лорелей</a:t>
            </a:r>
            <a:r>
              <a:rPr lang="uk-UA" sz="2400" b="1" dirty="0" smtClean="0">
                <a:solidFill>
                  <a:schemeClr val="bg1"/>
                </a:solidFill>
              </a:rPr>
              <a:t>.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Скала Лорелей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72000" y="428604"/>
            <a:ext cx="4357717" cy="578647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err="1" smtClean="0">
                <a:solidFill>
                  <a:schemeClr val="accent4">
                    <a:lumMod val="75000"/>
                  </a:schemeClr>
                </a:solidFill>
                <a:effectLst/>
              </a:rPr>
              <a:t>Лорелея</a:t>
            </a:r>
            <a:r>
              <a:rPr lang="uk-UA" sz="32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 </a:t>
            </a:r>
            <a:endParaRPr lang="ru-RU" sz="3200" b="1" dirty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Незнана красуня на кручі</a:t>
            </a:r>
            <a:endParaRPr lang="ru-RU" sz="2000" b="1" dirty="0" smtClean="0">
              <a:solidFill>
                <a:schemeClr val="bg1"/>
              </a:solidFill>
            </a:endParaRPr>
          </a:p>
          <a:p>
            <a:r>
              <a:rPr lang="uk-UA" sz="2000" b="1" dirty="0" smtClean="0">
                <a:solidFill>
                  <a:schemeClr val="bg1"/>
                </a:solidFill>
              </a:rPr>
              <a:t>Сидить у самоті.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>Упали на шати блискучі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>Коси її золоті.</a:t>
            </a:r>
          </a:p>
          <a:p>
            <a:endParaRPr lang="uk-UA" sz="2000" b="1" dirty="0" smtClean="0">
              <a:solidFill>
                <a:schemeClr val="bg1"/>
              </a:solidFill>
            </a:endParaRPr>
          </a:p>
          <a:p>
            <a:r>
              <a:rPr lang="uk-UA" sz="2000" b="1" dirty="0" smtClean="0">
                <a:solidFill>
                  <a:schemeClr val="bg1"/>
                </a:solidFill>
              </a:rPr>
              <a:t>Із золота гребінь має.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>І косу розчісує ним,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>І дикої пісні співає,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>Не співаної ніким.</a:t>
            </a:r>
          </a:p>
          <a:p>
            <a:endParaRPr lang="uk-UA" sz="2000" b="1" dirty="0" smtClean="0">
              <a:solidFill>
                <a:schemeClr val="bg1"/>
              </a:solidFill>
            </a:endParaRPr>
          </a:p>
          <a:p>
            <a:endParaRPr lang="uk-UA" sz="2000" b="1" dirty="0" smtClean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Лорелей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250612" y="273050"/>
            <a:ext cx="3760625" cy="585311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  <a:effectLst/>
              </a:rPr>
              <a:t>Статуя </a:t>
            </a:r>
            <a:r>
              <a:rPr lang="uk-UA" dirty="0" err="1" smtClean="0">
                <a:solidFill>
                  <a:srgbClr val="002060"/>
                </a:solidFill>
                <a:effectLst/>
              </a:rPr>
              <a:t>Лорелей</a:t>
            </a:r>
            <a:r>
              <a:rPr lang="uk-UA" dirty="0" smtClean="0">
                <a:solidFill>
                  <a:srgbClr val="002060"/>
                </a:solidFill>
                <a:effectLst/>
              </a:rPr>
              <a:t> у </a:t>
            </a:r>
            <a:r>
              <a:rPr lang="uk-UA" dirty="0" err="1" smtClean="0">
                <a:solidFill>
                  <a:srgbClr val="002060"/>
                </a:solidFill>
                <a:effectLst/>
              </a:rPr>
              <a:t>Бронксі</a:t>
            </a:r>
            <a:r>
              <a:rPr lang="uk-UA" dirty="0" smtClean="0">
                <a:solidFill>
                  <a:srgbClr val="002060"/>
                </a:solidFill>
                <a:effectLst/>
              </a:rPr>
              <a:t>,       Нью-Йорк</a:t>
            </a:r>
            <a:endParaRPr lang="ru-RU" dirty="0">
              <a:solidFill>
                <a:srgbClr val="002060"/>
              </a:solidFill>
              <a:effectLst/>
            </a:endParaRPr>
          </a:p>
        </p:txBody>
      </p:sp>
      <p:pic>
        <p:nvPicPr>
          <p:cNvPr id="4" name="Содержимое 3" descr="Статуя Лорелей у Бронксі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68158" y="1500174"/>
            <a:ext cx="3207683" cy="500066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124</TotalTime>
  <Words>422</Words>
  <Application>Microsoft Office PowerPoint</Application>
  <PresentationFormat>Экран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“Я світив вам                           у темряві …”</vt:lpstr>
      <vt:lpstr>Видатний німецький поет Генріх Гейне</vt:lpstr>
      <vt:lpstr>Дюссельдорф </vt:lpstr>
      <vt:lpstr>Музей Гейне в Дюссельдорфі</vt:lpstr>
      <vt:lpstr>Амалія Гейне</vt:lpstr>
      <vt:lpstr>І. Шишкін. “ На півночі дикій…”</vt:lpstr>
      <vt:lpstr>Скеля Лорелей</vt:lpstr>
      <vt:lpstr>Лорелея </vt:lpstr>
      <vt:lpstr>Статуя Лорелей у Бронксі,       Нью-Йорк</vt:lpstr>
      <vt:lpstr>Париж, бульвар Монмартр</vt:lpstr>
      <vt:lpstr>Гейне та його дружина Матильда</vt:lpstr>
      <vt:lpstr>Гейне у                  “ матрацовій могилі “</vt:lpstr>
      <vt:lpstr>Могила Гейне в Парижі </vt:lpstr>
      <vt:lpstr>Генріх Гейне “ Гімн “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“Я світив вам                           у темряві …”</dc:title>
  <dc:creator>елена</dc:creator>
  <cp:lastModifiedBy>елена</cp:lastModifiedBy>
  <cp:revision>19</cp:revision>
  <dcterms:created xsi:type="dcterms:W3CDTF">2014-08-11T15:43:41Z</dcterms:created>
  <dcterms:modified xsi:type="dcterms:W3CDTF">2014-08-14T15:45:14Z</dcterms:modified>
</cp:coreProperties>
</file>