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593" autoAdjust="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357222" y="928670"/>
            <a:ext cx="9678516" cy="46186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Література</a:t>
            </a:r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9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стародавнього</a:t>
            </a:r>
            <a:r>
              <a:rPr lang="ru-RU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Риму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Літературна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спадщина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Римської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цивілізації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З </a:t>
            </a:r>
            <a:r>
              <a:rPr lang="ru-RU" dirty="0" smtClean="0"/>
              <a:t>часом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античної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 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міцніло</a:t>
            </a:r>
            <a:r>
              <a:rPr lang="ru-RU" dirty="0" smtClean="0"/>
              <a:t>. </a:t>
            </a:r>
            <a:r>
              <a:rPr lang="ru-RU" dirty="0" err="1" smtClean="0"/>
              <a:t>Європейська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зверталася</a:t>
            </a:r>
            <a:r>
              <a:rPr lang="ru-RU" dirty="0" smtClean="0"/>
              <a:t> до </a:t>
            </a:r>
            <a:r>
              <a:rPr lang="ru-RU" dirty="0" err="1" smtClean="0"/>
              <a:t>античності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все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міцною</a:t>
            </a:r>
            <a:r>
              <a:rPr lang="ru-RU" dirty="0" smtClean="0"/>
              <a:t> ставала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ними. </a:t>
            </a:r>
            <a:r>
              <a:rPr lang="ru-RU" dirty="0" err="1" smtClean="0"/>
              <a:t>Оброблялися</a:t>
            </a:r>
            <a:r>
              <a:rPr lang="ru-RU" dirty="0" smtClean="0"/>
              <a:t> </a:t>
            </a:r>
            <a:r>
              <a:rPr lang="ru-RU" dirty="0" err="1" smtClean="0"/>
              <a:t>античні</a:t>
            </a:r>
            <a:r>
              <a:rPr lang="ru-RU" dirty="0" smtClean="0"/>
              <a:t> </a:t>
            </a:r>
            <a:r>
              <a:rPr lang="ru-RU" dirty="0" err="1" smtClean="0"/>
              <a:t>сюжети</a:t>
            </a:r>
            <a:r>
              <a:rPr lang="ru-RU" dirty="0" smtClean="0"/>
              <a:t>: "</a:t>
            </a:r>
            <a:r>
              <a:rPr lang="ru-RU" dirty="0" err="1" smtClean="0"/>
              <a:t>Антоній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Клеопатра", "</a:t>
            </a:r>
            <a:r>
              <a:rPr lang="ru-RU" dirty="0" err="1" smtClean="0"/>
              <a:t>Юлій</a:t>
            </a:r>
            <a:r>
              <a:rPr lang="ru-RU" dirty="0" smtClean="0"/>
              <a:t> </a:t>
            </a:r>
            <a:r>
              <a:rPr lang="ru-RU" dirty="0" err="1" smtClean="0"/>
              <a:t>Цезар</a:t>
            </a:r>
            <a:r>
              <a:rPr lang="ru-RU" dirty="0" smtClean="0"/>
              <a:t>" у </a:t>
            </a:r>
            <a:r>
              <a:rPr lang="ru-RU" dirty="0" err="1" smtClean="0"/>
              <a:t>Шекспіра</a:t>
            </a:r>
            <a:r>
              <a:rPr lang="ru-RU" dirty="0" smtClean="0"/>
              <a:t>, "Федра", "</a:t>
            </a:r>
            <a:r>
              <a:rPr lang="ru-RU" dirty="0" err="1" smtClean="0"/>
              <a:t>Британіка</a:t>
            </a:r>
            <a:r>
              <a:rPr lang="ru-RU" dirty="0" smtClean="0"/>
              <a:t>" у </a:t>
            </a:r>
            <a:r>
              <a:rPr lang="ru-RU" dirty="0" err="1" smtClean="0"/>
              <a:t>Расіна</a:t>
            </a:r>
            <a:r>
              <a:rPr lang="ru-RU" dirty="0" smtClean="0"/>
              <a:t>, "Медея", "</a:t>
            </a:r>
            <a:r>
              <a:rPr lang="ru-RU" dirty="0" err="1" smtClean="0"/>
              <a:t>Горацій</a:t>
            </a:r>
            <a:r>
              <a:rPr lang="ru-RU" dirty="0" smtClean="0"/>
              <a:t>", "Помпей" у Корнеля. </a:t>
            </a:r>
            <a:r>
              <a:rPr lang="ru-RU" dirty="0" err="1" smtClean="0"/>
              <a:t>Відтворювалися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: "</a:t>
            </a:r>
            <a:r>
              <a:rPr lang="ru-RU" dirty="0" err="1" smtClean="0"/>
              <a:t>Комедія</a:t>
            </a:r>
            <a:r>
              <a:rPr lang="ru-RU" dirty="0" smtClean="0"/>
              <a:t> </a:t>
            </a:r>
            <a:r>
              <a:rPr lang="ru-RU" dirty="0" err="1" smtClean="0"/>
              <a:t>помилок</a:t>
            </a:r>
            <a:r>
              <a:rPr lang="ru-RU" dirty="0" smtClean="0"/>
              <a:t>" </a:t>
            </a:r>
            <a:r>
              <a:rPr lang="ru-RU" dirty="0" err="1" smtClean="0"/>
              <a:t>Шекспіра</a:t>
            </a:r>
            <a:r>
              <a:rPr lang="ru-RU" dirty="0" smtClean="0"/>
              <a:t> </a:t>
            </a:r>
            <a:r>
              <a:rPr lang="ru-RU" dirty="0" err="1" smtClean="0"/>
              <a:t>повторювала</a:t>
            </a:r>
            <a:r>
              <a:rPr lang="ru-RU" dirty="0" smtClean="0"/>
              <a:t> "</a:t>
            </a:r>
            <a:r>
              <a:rPr lang="ru-RU" dirty="0" err="1" smtClean="0"/>
              <a:t>Менехмов</a:t>
            </a:r>
            <a:r>
              <a:rPr lang="ru-RU" dirty="0" smtClean="0"/>
              <a:t>" </a:t>
            </a:r>
            <a:r>
              <a:rPr lang="ru-RU" dirty="0" err="1" smtClean="0"/>
              <a:t>Плавта</a:t>
            </a:r>
            <a:r>
              <a:rPr lang="ru-RU" dirty="0" smtClean="0"/>
              <a:t>, а "</a:t>
            </a:r>
            <a:r>
              <a:rPr lang="ru-RU" dirty="0" err="1" smtClean="0"/>
              <a:t>Скупий</a:t>
            </a:r>
            <a:r>
              <a:rPr lang="ru-RU" dirty="0" smtClean="0"/>
              <a:t>" </a:t>
            </a:r>
            <a:r>
              <a:rPr lang="ru-RU" dirty="0" err="1" smtClean="0"/>
              <a:t>Мольєра</a:t>
            </a:r>
            <a:r>
              <a:rPr lang="ru-RU" dirty="0" smtClean="0"/>
              <a:t> - </a:t>
            </a:r>
            <a:r>
              <a:rPr lang="ru-RU" dirty="0" err="1" smtClean="0"/>
              <a:t>плавтовских</a:t>
            </a:r>
            <a:r>
              <a:rPr lang="ru-RU" dirty="0" smtClean="0"/>
              <a:t> "Ларчик". Слуги </a:t>
            </a:r>
            <a:r>
              <a:rPr lang="ru-RU" dirty="0" err="1" smtClean="0"/>
              <a:t>комедій</a:t>
            </a:r>
            <a:r>
              <a:rPr lang="ru-RU" dirty="0" smtClean="0"/>
              <a:t> </a:t>
            </a:r>
            <a:r>
              <a:rPr lang="ru-RU" dirty="0" err="1" smtClean="0"/>
              <a:t>Мольєра</a:t>
            </a:r>
            <a:r>
              <a:rPr lang="ru-RU" dirty="0" smtClean="0"/>
              <a:t>, </a:t>
            </a:r>
            <a:r>
              <a:rPr lang="ru-RU" dirty="0" err="1" smtClean="0"/>
              <a:t>Лопе</a:t>
            </a:r>
            <a:r>
              <a:rPr lang="ru-RU" dirty="0" smtClean="0"/>
              <a:t> де Вега, </a:t>
            </a:r>
            <a:r>
              <a:rPr lang="ru-RU" dirty="0" err="1" smtClean="0"/>
              <a:t>Гольдоні</a:t>
            </a:r>
            <a:r>
              <a:rPr lang="ru-RU" dirty="0" smtClean="0"/>
              <a:t> </a:t>
            </a:r>
            <a:r>
              <a:rPr lang="ru-RU" dirty="0" err="1" smtClean="0"/>
              <a:t>навіяні</a:t>
            </a:r>
            <a:r>
              <a:rPr lang="ru-RU" dirty="0" smtClean="0"/>
              <a:t> образами </a:t>
            </a:r>
            <a:r>
              <a:rPr lang="ru-RU" dirty="0" err="1" smtClean="0"/>
              <a:t>спритних</a:t>
            </a:r>
            <a:r>
              <a:rPr lang="ru-RU" dirty="0" smtClean="0"/>
              <a:t>, </a:t>
            </a:r>
            <a:r>
              <a:rPr lang="ru-RU" dirty="0" err="1" smtClean="0"/>
              <a:t>розумних</a:t>
            </a:r>
            <a:r>
              <a:rPr lang="ru-RU" dirty="0" smtClean="0"/>
              <a:t> </a:t>
            </a:r>
            <a:r>
              <a:rPr lang="ru-RU" dirty="0" err="1" smtClean="0"/>
              <a:t>рабів</a:t>
            </a:r>
            <a:r>
              <a:rPr lang="ru-RU" dirty="0" smtClean="0"/>
              <a:t> </a:t>
            </a:r>
            <a:r>
              <a:rPr lang="ru-RU" dirty="0" err="1" smtClean="0"/>
              <a:t>Плавта</a:t>
            </a:r>
            <a:r>
              <a:rPr lang="ru-RU" dirty="0" smtClean="0"/>
              <a:t>, </a:t>
            </a:r>
            <a:r>
              <a:rPr lang="ru-RU" dirty="0" err="1" smtClean="0"/>
              <a:t>допомагають</a:t>
            </a:r>
            <a:r>
              <a:rPr lang="ru-RU" dirty="0" smtClean="0"/>
              <a:t> панам </a:t>
            </a:r>
            <a:r>
              <a:rPr lang="ru-RU" dirty="0" err="1" smtClean="0"/>
              <a:t>влаштувати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любовні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. </a:t>
            </a:r>
            <a:r>
              <a:rPr lang="ru-RU" dirty="0" err="1" smtClean="0"/>
              <a:t>Перекладалися</a:t>
            </a:r>
            <a:r>
              <a:rPr lang="ru-RU" dirty="0" smtClean="0"/>
              <a:t> </a:t>
            </a:r>
            <a:r>
              <a:rPr lang="ru-RU" dirty="0" err="1" smtClean="0"/>
              <a:t>античні</a:t>
            </a:r>
            <a:r>
              <a:rPr lang="ru-RU" dirty="0" smtClean="0"/>
              <a:t> </a:t>
            </a:r>
            <a:r>
              <a:rPr lang="ru-RU" dirty="0" err="1" smtClean="0"/>
              <a:t>романи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наслідування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писалися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6686568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Виникнення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римської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поезії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драми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в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середині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II ст. до н.е.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/>
          <a:lstStyle/>
          <a:p>
            <a:r>
              <a:rPr lang="ru-RU" i="1" dirty="0" smtClean="0"/>
              <a:t>священна </a:t>
            </a:r>
            <a:r>
              <a:rPr lang="ru-RU" i="1" dirty="0" err="1" smtClean="0"/>
              <a:t>пісня</a:t>
            </a:r>
            <a:r>
              <a:rPr lang="ru-RU" i="1" dirty="0" smtClean="0"/>
              <a:t> (</a:t>
            </a:r>
            <a:r>
              <a:rPr lang="en-US" i="1" dirty="0" err="1" smtClean="0"/>
              <a:t>carmen</a:t>
            </a:r>
            <a:r>
              <a:rPr lang="en-US" i="1" dirty="0" smtClean="0"/>
              <a:t>)</a:t>
            </a:r>
            <a:endParaRPr lang="uk-UA" i="1" dirty="0" smtClean="0"/>
          </a:p>
          <a:p>
            <a:r>
              <a:rPr lang="ru-RU" i="1" dirty="0" err="1" smtClean="0"/>
              <a:t>Сатиричні</a:t>
            </a:r>
            <a:r>
              <a:rPr lang="ru-RU" i="1" dirty="0" smtClean="0"/>
              <a:t> </a:t>
            </a:r>
            <a:r>
              <a:rPr lang="ru-RU" i="1" dirty="0" err="1" smtClean="0"/>
              <a:t>вірші</a:t>
            </a:r>
            <a:endParaRPr lang="ru-RU" i="1" dirty="0" smtClean="0"/>
          </a:p>
          <a:p>
            <a:r>
              <a:rPr lang="ru-RU" i="1" dirty="0" err="1" smtClean="0"/>
              <a:t>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драми</a:t>
            </a:r>
            <a:endParaRPr lang="ru-RU" i="1" dirty="0" smtClean="0"/>
          </a:p>
          <a:p>
            <a:r>
              <a:rPr lang="ru-RU" i="1" dirty="0" smtClean="0"/>
              <a:t> </a:t>
            </a:r>
            <a:r>
              <a:rPr lang="ru-RU" i="1" dirty="0" err="1" smtClean="0"/>
              <a:t>ателлани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2050" name="Picture 2" descr="http://www.nitpa.org/wp-content/imeges/003/giangurg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9400" y="1928802"/>
            <a:ext cx="2464599" cy="492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Ранні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форми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римської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прози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До </a:t>
            </a:r>
            <a:r>
              <a:rPr lang="ru-RU" dirty="0" err="1" smtClean="0"/>
              <a:t>древніх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початок </a:t>
            </a:r>
            <a:r>
              <a:rPr lang="ru-RU" dirty="0" err="1" smtClean="0"/>
              <a:t>римської</a:t>
            </a:r>
            <a:r>
              <a:rPr lang="ru-RU" dirty="0" smtClean="0"/>
              <a:t> </a:t>
            </a:r>
            <a:r>
              <a:rPr lang="ru-RU" dirty="0" err="1" smtClean="0"/>
              <a:t>прози</a:t>
            </a:r>
            <a:r>
              <a:rPr lang="ru-RU" dirty="0" smtClean="0"/>
              <a:t>. У </a:t>
            </a:r>
            <a:r>
              <a:rPr lang="ru-RU" dirty="0" err="1" smtClean="0"/>
              <a:t>ранню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писані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, договори, </a:t>
            </a:r>
            <a:r>
              <a:rPr lang="ru-RU" dirty="0" err="1" smtClean="0"/>
              <a:t>богослужбові</a:t>
            </a:r>
            <a:r>
              <a:rPr lang="ru-RU" dirty="0" smtClean="0"/>
              <a:t> книги.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сприяли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красномовства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виголошених</a:t>
            </a:r>
            <a:r>
              <a:rPr lang="ru-RU" dirty="0" smtClean="0"/>
              <a:t> </a:t>
            </a:r>
            <a:r>
              <a:rPr lang="ru-RU" dirty="0" err="1" smtClean="0"/>
              <a:t>промов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записані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		Цицерону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 </a:t>
            </a:r>
            <a:r>
              <a:rPr lang="ru-RU" dirty="0" err="1" smtClean="0"/>
              <a:t>мова</a:t>
            </a:r>
            <a:r>
              <a:rPr lang="ru-RU" dirty="0" smtClean="0"/>
              <a:t> </a:t>
            </a:r>
            <a:r>
              <a:rPr lang="ru-RU" dirty="0" err="1" smtClean="0"/>
              <a:t>Аппія</a:t>
            </a:r>
            <a:r>
              <a:rPr lang="ru-RU" dirty="0" smtClean="0"/>
              <a:t> </a:t>
            </a:r>
            <a:r>
              <a:rPr lang="ru-RU" dirty="0" err="1" smtClean="0"/>
              <a:t>Клавдія</a:t>
            </a:r>
            <a:r>
              <a:rPr lang="ru-RU" dirty="0" smtClean="0"/>
              <a:t> </a:t>
            </a:r>
            <a:r>
              <a:rPr lang="ru-RU" dirty="0" err="1" smtClean="0"/>
              <a:t>Цека</a:t>
            </a:r>
            <a:r>
              <a:rPr lang="ru-RU" dirty="0" smtClean="0"/>
              <a:t>, </a:t>
            </a:r>
            <a:r>
              <a:rPr lang="ru-RU" dirty="0" err="1" smtClean="0"/>
              <a:t>виголошена</a:t>
            </a:r>
            <a:r>
              <a:rPr lang="ru-RU" dirty="0" smtClean="0"/>
              <a:t> в </a:t>
            </a:r>
            <a:r>
              <a:rPr lang="ru-RU" dirty="0" err="1" smtClean="0"/>
              <a:t>сенаті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приводу </a:t>
            </a:r>
            <a:r>
              <a:rPr lang="ru-RU" dirty="0" err="1" smtClean="0"/>
              <a:t>пропозиції</a:t>
            </a:r>
            <a:r>
              <a:rPr lang="ru-RU" dirty="0" smtClean="0"/>
              <a:t> </a:t>
            </a:r>
            <a:r>
              <a:rPr lang="ru-RU" dirty="0" err="1" smtClean="0"/>
              <a:t>Пірра</a:t>
            </a:r>
            <a:r>
              <a:rPr lang="ru-RU" dirty="0" smtClean="0"/>
              <a:t> </a:t>
            </a:r>
            <a:r>
              <a:rPr lang="ru-RU" dirty="0" err="1" smtClean="0"/>
              <a:t>укласти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 мир. </a:t>
            </a:r>
            <a:r>
              <a:rPr lang="ru-RU" dirty="0" err="1" smtClean="0"/>
              <a:t>Знаходимо</a:t>
            </a:r>
            <a:r>
              <a:rPr lang="ru-RU" dirty="0" smtClean="0"/>
              <a:t> ми </a:t>
            </a:r>
            <a:r>
              <a:rPr lang="ru-RU" dirty="0" err="1" smtClean="0"/>
              <a:t>вказівки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ранню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Римі</a:t>
            </a:r>
            <a:r>
              <a:rPr lang="ru-RU" dirty="0" smtClean="0"/>
              <a:t> </a:t>
            </a:r>
            <a:r>
              <a:rPr lang="ru-RU" dirty="0" err="1" smtClean="0"/>
              <a:t>надгробні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Перші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римські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поети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714356"/>
            <a:ext cx="3786214" cy="3686188"/>
          </a:xfrm>
        </p:spPr>
        <p:txBody>
          <a:bodyPr/>
          <a:lstStyle/>
          <a:p>
            <a:r>
              <a:rPr lang="ru-RU" dirty="0" err="1" smtClean="0"/>
              <a:t>Плавт</a:t>
            </a:r>
            <a:endParaRPr lang="ru-RU" dirty="0" smtClean="0"/>
          </a:p>
          <a:p>
            <a:r>
              <a:rPr lang="ru-RU" i="1" dirty="0" err="1" smtClean="0"/>
              <a:t>Теренцій</a:t>
            </a:r>
            <a:endParaRPr lang="ru-RU" i="1" dirty="0" smtClean="0"/>
          </a:p>
          <a:p>
            <a:r>
              <a:rPr lang="ru-RU" dirty="0" err="1" smtClean="0"/>
              <a:t>Сатири</a:t>
            </a:r>
            <a:r>
              <a:rPr lang="ru-RU" dirty="0" smtClean="0"/>
              <a:t> </a:t>
            </a:r>
            <a:r>
              <a:rPr lang="ru-RU" dirty="0" err="1" smtClean="0"/>
              <a:t>Луцілія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http://www.aphorismy.ru/uplfile/mudreci/plavt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495822"/>
            <a:ext cx="3357554" cy="4362178"/>
          </a:xfrm>
          <a:prstGeom prst="rect">
            <a:avLst/>
          </a:prstGeom>
          <a:noFill/>
        </p:spPr>
      </p:pic>
      <p:pic>
        <p:nvPicPr>
          <p:cNvPr id="22532" name="Picture 4" descr="http://mudrageli.ru/images/terentiu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357298"/>
            <a:ext cx="3786214" cy="5679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Гай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Юлій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Цезар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071546"/>
            <a:ext cx="3429024" cy="550072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Чільне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римській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Гай </a:t>
            </a:r>
            <a:r>
              <a:rPr lang="ru-RU" dirty="0" err="1" smtClean="0"/>
              <a:t>Юлій</a:t>
            </a:r>
            <a:r>
              <a:rPr lang="ru-RU" dirty="0" smtClean="0"/>
              <a:t> </a:t>
            </a:r>
            <a:r>
              <a:rPr lang="ru-RU" dirty="0" err="1" smtClean="0"/>
              <a:t>Цезар</a:t>
            </a:r>
            <a:r>
              <a:rPr lang="ru-RU" dirty="0" smtClean="0"/>
              <a:t>. За ним </a:t>
            </a:r>
            <a:r>
              <a:rPr lang="ru-RU" dirty="0" err="1" smtClean="0"/>
              <a:t>утвердилася</a:t>
            </a:r>
            <a:r>
              <a:rPr lang="ru-RU" dirty="0" smtClean="0"/>
              <a:t> слава другого, </a:t>
            </a:r>
            <a:r>
              <a:rPr lang="ru-RU" dirty="0" err="1" smtClean="0"/>
              <a:t>після</a:t>
            </a:r>
            <a:r>
              <a:rPr lang="ru-RU" dirty="0" smtClean="0"/>
              <a:t> Цицерона, </a:t>
            </a:r>
            <a:r>
              <a:rPr lang="ru-RU" dirty="0" err="1" smtClean="0"/>
              <a:t>римського</a:t>
            </a:r>
            <a:r>
              <a:rPr lang="ru-RU" dirty="0" smtClean="0"/>
              <a:t> оратора. </a:t>
            </a:r>
            <a:r>
              <a:rPr lang="ru-RU" dirty="0" err="1" smtClean="0"/>
              <a:t>Чудовими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формою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мемуари</a:t>
            </a:r>
            <a:r>
              <a:rPr lang="ru-RU" dirty="0" smtClean="0"/>
              <a:t>,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«Записок про </a:t>
            </a:r>
            <a:r>
              <a:rPr lang="ru-RU" dirty="0" err="1" smtClean="0"/>
              <a:t>галльську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«Записок про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». </a:t>
            </a:r>
            <a:r>
              <a:rPr lang="ru-RU" dirty="0" err="1" smtClean="0"/>
              <a:t>Йому</a:t>
            </a:r>
            <a:r>
              <a:rPr lang="ru-RU" dirty="0" smtClean="0"/>
              <a:t> належали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, не </a:t>
            </a:r>
            <a:r>
              <a:rPr lang="ru-RU" dirty="0" err="1" smtClean="0"/>
              <a:t>дійшли</a:t>
            </a:r>
            <a:r>
              <a:rPr lang="ru-RU" dirty="0" smtClean="0"/>
              <a:t> до нас твори. Як оратор </a:t>
            </a:r>
            <a:r>
              <a:rPr lang="ru-RU" dirty="0" err="1" smtClean="0"/>
              <a:t>Цезар</a:t>
            </a:r>
            <a:r>
              <a:rPr lang="ru-RU" dirty="0" smtClean="0"/>
              <a:t> </a:t>
            </a:r>
            <a:r>
              <a:rPr lang="ru-RU" dirty="0" err="1" smtClean="0"/>
              <a:t>примикав</a:t>
            </a:r>
            <a:r>
              <a:rPr lang="ru-RU" dirty="0" smtClean="0"/>
              <a:t> до </a:t>
            </a:r>
            <a:r>
              <a:rPr lang="ru-RU" dirty="0" err="1" smtClean="0"/>
              <a:t>аттицистами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1506" name="Picture 2" descr="http://upload.wikimedia.org/wikipedia/commons/e/eb/Statue-Augus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857232"/>
            <a:ext cx="3643306" cy="5464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Римська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поезія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I ст. до н. е..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відзначений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розквітом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r>
              <a:rPr lang="ru-RU" dirty="0" smtClean="0"/>
              <a:t> </a:t>
            </a:r>
            <a:r>
              <a:rPr lang="ru-RU" dirty="0" err="1" smtClean="0"/>
              <a:t>прози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видатними</a:t>
            </a:r>
            <a:r>
              <a:rPr lang="ru-RU" dirty="0" smtClean="0"/>
              <a:t> </a:t>
            </a:r>
            <a:r>
              <a:rPr lang="ru-RU" dirty="0" err="1" smtClean="0"/>
              <a:t>успіхами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поетичної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r>
              <a:rPr lang="ru-RU" dirty="0" err="1" smtClean="0"/>
              <a:t>Версифікації</a:t>
            </a:r>
            <a:r>
              <a:rPr lang="ru-RU" dirty="0" smtClean="0"/>
              <a:t> </a:t>
            </a:r>
            <a:r>
              <a:rPr lang="ru-RU" dirty="0" err="1" smtClean="0"/>
              <a:t>вчили</a:t>
            </a:r>
            <a:r>
              <a:rPr lang="ru-RU" dirty="0" smtClean="0"/>
              <a:t> в школах,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складати</a:t>
            </a:r>
            <a:r>
              <a:rPr lang="ru-RU" dirty="0" smtClean="0"/>
              <a:t>, </a:t>
            </a:r>
            <a:r>
              <a:rPr lang="ru-RU" dirty="0" err="1" smtClean="0"/>
              <a:t>вірші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хорошого</a:t>
            </a:r>
            <a:r>
              <a:rPr lang="ru-RU" dirty="0" smtClean="0"/>
              <a:t> тону.</a:t>
            </a:r>
          </a:p>
          <a:p>
            <a:r>
              <a:rPr lang="uk-UA" dirty="0" err="1" smtClean="0"/>
              <a:t>Лукрецій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Літературне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життя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в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епоху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Августа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Епоха</a:t>
            </a:r>
            <a:r>
              <a:rPr lang="ru-RU" dirty="0" smtClean="0"/>
              <a:t> Августа -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розквіту</a:t>
            </a:r>
            <a:r>
              <a:rPr lang="ru-RU" dirty="0" smtClean="0"/>
              <a:t> </a:t>
            </a:r>
            <a:r>
              <a:rPr lang="ru-RU" dirty="0" err="1" smtClean="0"/>
              <a:t>римської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У </a:t>
            </a:r>
            <a:r>
              <a:rPr lang="ru-RU" dirty="0" err="1" smtClean="0"/>
              <a:t>його</a:t>
            </a:r>
            <a:r>
              <a:rPr lang="ru-RU" dirty="0" smtClean="0"/>
              <a:t> час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твори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придбали</a:t>
            </a:r>
            <a:r>
              <a:rPr lang="ru-RU" dirty="0" smtClean="0"/>
              <a:t> </a:t>
            </a:r>
            <a:r>
              <a:rPr lang="ru-RU" dirty="0" err="1" smtClean="0"/>
              <a:t>всесвітньо-історичне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</a:t>
            </a:r>
            <a:r>
              <a:rPr lang="ru-RU" dirty="0" err="1" smtClean="0"/>
              <a:t>зразками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твори - результат </a:t>
            </a:r>
            <a:r>
              <a:rPr lang="ru-RU" dirty="0" err="1" smtClean="0"/>
              <a:t>багатовікового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римської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той же </a:t>
            </a:r>
            <a:r>
              <a:rPr lang="ru-RU" dirty="0" err="1" smtClean="0"/>
              <a:t>самий</a:t>
            </a:r>
            <a:r>
              <a:rPr lang="ru-RU" dirty="0" smtClean="0"/>
              <a:t> час вони </a:t>
            </a:r>
            <a:r>
              <a:rPr lang="ru-RU" dirty="0" err="1" smtClean="0"/>
              <a:t>висловлюють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ідейні</a:t>
            </a:r>
            <a:r>
              <a:rPr lang="ru-RU" dirty="0" smtClean="0"/>
              <a:t> </a:t>
            </a:r>
            <a:r>
              <a:rPr lang="ru-RU" dirty="0" err="1" smtClean="0"/>
              <a:t>течії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для </a:t>
            </a:r>
            <a:r>
              <a:rPr lang="ru-RU" dirty="0" err="1" smtClean="0"/>
              <a:t>епохи</a:t>
            </a:r>
            <a:r>
              <a:rPr lang="ru-RU" dirty="0" smtClean="0"/>
              <a:t> Августа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Горація</a:t>
            </a:r>
            <a:endParaRPr lang="ru-RU" dirty="0" smtClean="0"/>
          </a:p>
          <a:p>
            <a:pPr algn="just"/>
            <a:r>
              <a:rPr lang="uk-UA" dirty="0" smtClean="0"/>
              <a:t>Вергілій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Загальний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характер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літератури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algn="just">
              <a:buNone/>
            </a:pPr>
            <a:r>
              <a:rPr lang="ru-RU" dirty="0" err="1" smtClean="0"/>
              <a:t>Захоплення</a:t>
            </a:r>
            <a:r>
              <a:rPr lang="ru-RU" dirty="0" smtClean="0"/>
              <a:t> </a:t>
            </a:r>
            <a:r>
              <a:rPr lang="ru-RU" dirty="0" err="1" smtClean="0"/>
              <a:t>поезією</a:t>
            </a:r>
            <a:r>
              <a:rPr lang="ru-RU" dirty="0" smtClean="0"/>
              <a:t> характерно як для </a:t>
            </a:r>
            <a:r>
              <a:rPr lang="ru-RU" dirty="0" err="1" smtClean="0"/>
              <a:t>часів</a:t>
            </a:r>
            <a:r>
              <a:rPr lang="ru-RU" dirty="0" smtClean="0"/>
              <a:t> Нерона, так </a:t>
            </a:r>
            <a:r>
              <a:rPr lang="ru-RU" dirty="0" err="1" smtClean="0"/>
              <a:t>і</a:t>
            </a:r>
            <a:r>
              <a:rPr lang="ru-RU" dirty="0" smtClean="0"/>
              <a:t> для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. </a:t>
            </a:r>
            <a:r>
              <a:rPr lang="ru-RU" dirty="0" err="1" smtClean="0"/>
              <a:t>Пліній</a:t>
            </a:r>
            <a:r>
              <a:rPr lang="ru-RU" dirty="0" smtClean="0"/>
              <a:t> </a:t>
            </a:r>
            <a:r>
              <a:rPr lang="ru-RU" dirty="0" err="1" smtClean="0"/>
              <a:t>Молодший</a:t>
            </a:r>
            <a:r>
              <a:rPr lang="ru-RU" dirty="0" smtClean="0"/>
              <a:t> говорить про «</a:t>
            </a:r>
            <a:r>
              <a:rPr lang="ru-RU" dirty="0" err="1" smtClean="0"/>
              <a:t>врожаї</a:t>
            </a:r>
            <a:r>
              <a:rPr lang="ru-RU" dirty="0" smtClean="0"/>
              <a:t> </a:t>
            </a:r>
            <a:r>
              <a:rPr lang="ru-RU" dirty="0" err="1" smtClean="0"/>
              <a:t>поетів</a:t>
            </a:r>
            <a:r>
              <a:rPr lang="ru-RU" dirty="0" smtClean="0"/>
              <a:t>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жадають</a:t>
            </a:r>
            <a:r>
              <a:rPr lang="ru-RU" dirty="0" smtClean="0"/>
              <a:t> </a:t>
            </a:r>
            <a:r>
              <a:rPr lang="ru-RU" dirty="0" err="1" smtClean="0"/>
              <a:t>слухачів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шанувальників</a:t>
            </a:r>
            <a:r>
              <a:rPr lang="ru-RU" dirty="0" smtClean="0"/>
              <a:t>. Про те ж </a:t>
            </a:r>
            <a:r>
              <a:rPr lang="ru-RU" dirty="0" err="1" smtClean="0"/>
              <a:t>свідчать</a:t>
            </a:r>
            <a:r>
              <a:rPr lang="ru-RU" dirty="0" smtClean="0"/>
              <a:t> твори </a:t>
            </a:r>
            <a:r>
              <a:rPr lang="ru-RU" dirty="0" err="1" smtClean="0"/>
              <a:t>римських</a:t>
            </a:r>
            <a:r>
              <a:rPr lang="ru-RU" dirty="0" smtClean="0"/>
              <a:t> </a:t>
            </a:r>
            <a:r>
              <a:rPr lang="ru-RU" dirty="0" err="1" smtClean="0"/>
              <a:t>сатириків</a:t>
            </a:r>
            <a:r>
              <a:rPr lang="ru-RU" dirty="0" smtClean="0"/>
              <a:t> Марциала </a:t>
            </a:r>
            <a:r>
              <a:rPr lang="ru-RU" dirty="0" err="1" smtClean="0"/>
              <a:t>і</a:t>
            </a:r>
            <a:r>
              <a:rPr lang="ru-RU" dirty="0" smtClean="0"/>
              <a:t> Ювенала.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Література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пізньої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Римської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імперії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Цей </a:t>
            </a:r>
            <a:r>
              <a:rPr lang="ru-RU" dirty="0" err="1" smtClean="0"/>
              <a:t>період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римської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не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непомітно</a:t>
            </a:r>
            <a:r>
              <a:rPr lang="ru-RU" dirty="0" smtClean="0"/>
              <a:t>. Були </a:t>
            </a:r>
            <a:r>
              <a:rPr lang="ru-RU" dirty="0" err="1" smtClean="0"/>
              <a:t>створені</a:t>
            </a:r>
            <a:r>
              <a:rPr lang="ru-RU" dirty="0" smtClean="0"/>
              <a:t> твори </a:t>
            </a:r>
            <a:r>
              <a:rPr lang="ru-RU" dirty="0" err="1" smtClean="0"/>
              <a:t>видатні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поступалися</a:t>
            </a:r>
            <a:r>
              <a:rPr lang="ru-RU" dirty="0" smtClean="0"/>
              <a:t> </a:t>
            </a:r>
            <a:r>
              <a:rPr lang="ru-RU" dirty="0" err="1" smtClean="0"/>
              <a:t>пам'ятників</a:t>
            </a:r>
            <a:r>
              <a:rPr lang="ru-RU" dirty="0" smtClean="0"/>
              <a:t> </a:t>
            </a:r>
            <a:r>
              <a:rPr lang="ru-RU" dirty="0" err="1" smtClean="0"/>
              <a:t>класичної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. Для IV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характерним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</a:t>
            </a:r>
            <a:r>
              <a:rPr lang="ru-RU" dirty="0" err="1" smtClean="0"/>
              <a:t>залишалося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вірно</a:t>
            </a:r>
            <a:r>
              <a:rPr lang="ru-RU" dirty="0" smtClean="0"/>
              <a:t> </a:t>
            </a:r>
            <a:r>
              <a:rPr lang="ru-RU" dirty="0" err="1" smtClean="0"/>
              <a:t>язичницькими</a:t>
            </a:r>
            <a:r>
              <a:rPr lang="ru-RU" dirty="0" smtClean="0"/>
              <a:t> </a:t>
            </a:r>
            <a:r>
              <a:rPr lang="ru-RU" dirty="0" err="1" smtClean="0"/>
              <a:t>традиціями</a:t>
            </a:r>
            <a:r>
              <a:rPr lang="ru-RU" dirty="0" smtClean="0"/>
              <a:t>. У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часу </a:t>
            </a:r>
            <a:r>
              <a:rPr lang="ru-RU" dirty="0" err="1" smtClean="0"/>
              <a:t>зберігалися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язичницькі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лунали</a:t>
            </a:r>
            <a:r>
              <a:rPr lang="ru-RU" dirty="0" smtClean="0"/>
              <a:t> голоси,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виражали</a:t>
            </a:r>
            <a:r>
              <a:rPr lang="ru-RU" dirty="0" smtClean="0"/>
              <a:t> </a:t>
            </a:r>
            <a:r>
              <a:rPr lang="ru-RU" dirty="0" err="1" smtClean="0"/>
              <a:t>різкий</a:t>
            </a:r>
            <a:r>
              <a:rPr lang="ru-RU" dirty="0" smtClean="0"/>
              <a:t> протест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християнства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153</Words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Виникнення римської поезії і драми в середині II ст. до н.е. </vt:lpstr>
      <vt:lpstr>Ранні форми римської прози</vt:lpstr>
      <vt:lpstr>Перші римські поети </vt:lpstr>
      <vt:lpstr>Гай Юлій Цезар </vt:lpstr>
      <vt:lpstr>Римська поезія I ст. до н. е..</vt:lpstr>
      <vt:lpstr>Літературне життя в епоху Августа</vt:lpstr>
      <vt:lpstr>Загальний характер літератури</vt:lpstr>
      <vt:lpstr>Література пізньої Римської імперії</vt:lpstr>
      <vt:lpstr>Літературна спадщина Римської цивілізації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2014-05-07T20:01:48Z</dcterms:modified>
</cp:coreProperties>
</file>