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7C567E-CD44-4CC5-AFD8-15A9849D5ECD}" type="datetimeFigureOut">
              <a:rPr lang="ru-RU" smtClean="0"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2C0168-3A48-4D87-B1ED-B7306E1D9D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620688"/>
            <a:ext cx="5105400" cy="2868168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5400" cap="none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Михайло Булгаков</a:t>
            </a:r>
            <a:endParaRPr lang="ru-RU" sz="5400" cap="none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5229200"/>
            <a:ext cx="5114778" cy="1101248"/>
          </a:xfrm>
        </p:spPr>
        <p:txBody>
          <a:bodyPr/>
          <a:lstStyle/>
          <a:p>
            <a:r>
              <a:rPr lang="uk-UA" dirty="0" smtClean="0"/>
              <a:t>Підготувала учениця 11 класу Руденко </a:t>
            </a:r>
            <a:r>
              <a:rPr lang="uk-UA" dirty="0" err="1" smtClean="0"/>
              <a:t>Альона</a:t>
            </a:r>
            <a:endParaRPr lang="ru-RU" dirty="0"/>
          </a:p>
        </p:txBody>
      </p:sp>
      <p:pic>
        <p:nvPicPr>
          <p:cNvPr id="1027" name="Picture 3" descr="D:\школа!!!\download\180px-%D0%9C%D0%B8%D1%85%D0%B0%D0%B8%D0%BB_%D0%91%D1%83%D0%BB%D0%B3%D0%B0%D0%BA%D0%BE%D0%B2_19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2825981" cy="352839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школа!!!\download\150px-Mikhail_Bulgakov_signature.svg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51" y="4221088"/>
            <a:ext cx="1428750" cy="6286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58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76"/>
          <a:stretch/>
        </p:blipFill>
        <p:spPr bwMode="auto">
          <a:xfrm>
            <a:off x="5177439" y="3801620"/>
            <a:ext cx="2880320" cy="29168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258" y="332656"/>
            <a:ext cx="7805158" cy="3525223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М. Булгаков народився 15 травня 1891 </a:t>
            </a:r>
            <a:r>
              <a:rPr lang="uk-UA" dirty="0" smtClean="0"/>
              <a:t>р. в Києві. Батько, Опанас Іванович, був магістром богослов’я і професором Київської духовної академії. Мати, Варвара Михайлівна, виховувала дітей, яких було семеро.</a:t>
            </a:r>
          </a:p>
          <a:p>
            <a:r>
              <a:rPr lang="uk-UA" dirty="0" smtClean="0"/>
              <a:t>Сім’я дала майбутньому письменникові дуже багато - виховала у нього любов до мистецтва, повагу до людей і працелюбність. Дитинство і юність пройшли в Києві, з яким пов’язане становлення митця. Він захоплювався класичною літературою й архітектурою, музикою та драматургією. Вивчав давні малюнки і написи у церквах.</a:t>
            </a:r>
          </a:p>
        </p:txBody>
      </p:sp>
      <p:pic>
        <p:nvPicPr>
          <p:cNvPr id="2050" name="Picture 2" descr="D:\школа!!!\download\150px-Mikhail_Bulgakov_signatur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12108"/>
            <a:ext cx="14287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школа!!!\download\220px-Bulgakov_hou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81" y="3850657"/>
            <a:ext cx="3758333" cy="28187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10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5300" y="188640"/>
            <a:ext cx="5247100" cy="5328592"/>
          </a:xfrm>
        </p:spPr>
        <p:txBody>
          <a:bodyPr/>
          <a:lstStyle/>
          <a:p>
            <a:r>
              <a:rPr lang="uk-UA" dirty="0" smtClean="0"/>
              <a:t>Михайло здобув домашню початкову освіту. Закінчив у Києві чоловічу Олександрівську гімназію, а згодом медичний факультет Київського університету(1916). Після закінчення університету вступив до Червоного Хреста й добровільно поїхав на Південно-Західний фронт, де працював у військових шпиталях Західної України. </a:t>
            </a:r>
          </a:p>
          <a:p>
            <a:endParaRPr lang="ru-RU" dirty="0"/>
          </a:p>
        </p:txBody>
      </p:sp>
      <p:pic>
        <p:nvPicPr>
          <p:cNvPr id="3074" name="Picture 2" descr="D:\школа!!!\download\250px-Bu%C5%82hak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673780" cy="357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6821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школа!!!\download\180px-Bulgakov1910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2856"/>
            <a:ext cx="2600552" cy="352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404664"/>
            <a:ext cx="7848872" cy="4968552"/>
          </a:xfrm>
        </p:spPr>
        <p:txBody>
          <a:bodyPr>
            <a:noAutofit/>
          </a:bodyPr>
          <a:lstStyle/>
          <a:p>
            <a:pPr marL="25400" marR="12700" indent="215900">
              <a:lnSpc>
                <a:spcPct val="120000"/>
              </a:lnSpc>
            </a:pPr>
            <a:r>
              <a:rPr lang="ru-RU" sz="1600" spc="20" dirty="0"/>
              <a:t>На початку 1919 р. </a:t>
            </a:r>
            <a:r>
              <a:rPr lang="ru-RU" sz="1600" spc="20" dirty="0" err="1"/>
              <a:t>він</a:t>
            </a:r>
            <a:r>
              <a:rPr lang="ru-RU" sz="1600" spc="20" dirty="0"/>
              <a:t> </a:t>
            </a:r>
            <a:r>
              <a:rPr lang="ru-RU" sz="1600" spc="20" dirty="0" err="1"/>
              <a:t>оселився</a:t>
            </a:r>
            <a:r>
              <a:rPr lang="ru-RU" sz="1600" spc="20" dirty="0"/>
              <a:t> в </a:t>
            </a:r>
            <a:r>
              <a:rPr lang="ru-RU" sz="1600" spc="20" dirty="0" err="1" smtClean="0"/>
              <a:t>Києві</a:t>
            </a:r>
            <a:r>
              <a:rPr lang="ru-RU" sz="1600" spc="20" dirty="0" smtClean="0"/>
              <a:t>.  </a:t>
            </a:r>
            <a:r>
              <a:rPr lang="ru-RU" sz="1600" spc="20" dirty="0" err="1" smtClean="0"/>
              <a:t>Восени</a:t>
            </a:r>
            <a:r>
              <a:rPr lang="ru-RU" sz="1600" spc="20" dirty="0" smtClean="0"/>
              <a:t> 1921 р. М. Булгаков </a:t>
            </a:r>
            <a:r>
              <a:rPr lang="ru-RU" sz="1600" spc="20" dirty="0" err="1" smtClean="0"/>
              <a:t>виїхав</a:t>
            </a:r>
            <a:r>
              <a:rPr lang="ru-RU" sz="1600" spc="20" dirty="0" smtClean="0"/>
              <a:t> до </a:t>
            </a:r>
            <a:r>
              <a:rPr lang="ru-RU" sz="1600" spc="20" dirty="0" err="1" smtClean="0"/>
              <a:t>Москви</a:t>
            </a:r>
            <a:r>
              <a:rPr lang="ru-RU" sz="1600" spc="20" dirty="0" smtClean="0"/>
              <a:t>, </a:t>
            </a:r>
            <a:r>
              <a:rPr lang="ru-RU" sz="1600" spc="20" dirty="0" err="1" smtClean="0"/>
              <a:t>аби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присвятити</a:t>
            </a:r>
            <a:r>
              <a:rPr lang="ru-RU" sz="1600" spc="20" dirty="0" smtClean="0"/>
              <a:t/>
            </a:r>
            <a:br>
              <a:rPr lang="ru-RU" sz="1600" spc="20" dirty="0" smtClean="0"/>
            </a:br>
            <a:r>
              <a:rPr lang="ru-RU" sz="1600" spc="20" dirty="0" smtClean="0"/>
              <a:t>себе </a:t>
            </a:r>
            <a:r>
              <a:rPr lang="ru-RU" sz="1600" spc="20" dirty="0" err="1" smtClean="0"/>
              <a:t>літературній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творчості</a:t>
            </a:r>
            <a:r>
              <a:rPr lang="ru-RU" sz="1600" spc="20" dirty="0" smtClean="0"/>
              <a:t>. </a:t>
            </a:r>
            <a:r>
              <a:rPr lang="ru-RU" sz="1600" spc="20" dirty="0" err="1" smtClean="0"/>
              <a:t>Спочатку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він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працював</a:t>
            </a:r>
            <a:r>
              <a:rPr lang="ru-RU" sz="1600" spc="20" dirty="0" smtClean="0"/>
              <a:t> секретарем у </a:t>
            </a:r>
            <a:r>
              <a:rPr lang="ru-RU" sz="1600" spc="20" dirty="0" err="1" smtClean="0"/>
              <a:t>Головлітпросвіті</a:t>
            </a:r>
            <a:r>
              <a:rPr lang="ru-RU" sz="1600" spc="20" dirty="0" smtClean="0"/>
              <a:t>, </a:t>
            </a:r>
            <a:r>
              <a:rPr lang="ru-RU" sz="1600" spc="20" dirty="0" err="1" smtClean="0"/>
              <a:t>потім</a:t>
            </a:r>
            <a:r>
              <a:rPr lang="ru-RU" sz="1600" spc="20" dirty="0" smtClean="0"/>
              <a:t> — </a:t>
            </a:r>
            <a:r>
              <a:rPr lang="ru-RU" sz="1600" spc="20" dirty="0" err="1" smtClean="0"/>
              <a:t>конферансьє</a:t>
            </a:r>
            <a:r>
              <a:rPr lang="ru-RU" sz="1600" spc="20" dirty="0" smtClean="0"/>
              <a:t> в </a:t>
            </a:r>
            <a:r>
              <a:rPr lang="ru-RU" sz="1600" spc="20" dirty="0" err="1" smtClean="0"/>
              <a:t>якомусь</a:t>
            </a:r>
            <a:r>
              <a:rPr lang="ru-RU" sz="1600" spc="20" dirty="0" smtClean="0"/>
              <a:t> заштатному театрику на </a:t>
            </a:r>
            <a:r>
              <a:rPr lang="ru-RU" sz="1600" spc="20" dirty="0" err="1" smtClean="0"/>
              <a:t>околиці</a:t>
            </a:r>
            <a:r>
              <a:rPr lang="ru-RU" sz="1600" spc="20" dirty="0" smtClean="0"/>
              <a:t>... </a:t>
            </a:r>
            <a:r>
              <a:rPr lang="ru-RU" sz="1600" spc="20" dirty="0" err="1" smtClean="0"/>
              <a:t>Нарешті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його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літературний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хист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помітили</a:t>
            </a:r>
            <a:r>
              <a:rPr lang="ru-RU" sz="1600" spc="20" dirty="0" smtClean="0"/>
              <a:t>,</a:t>
            </a:r>
            <a:r>
              <a:rPr lang="ru-RU" sz="1600" spc="-45" dirty="0" smtClean="0"/>
              <a:t> і </a:t>
            </a:r>
            <a:r>
              <a:rPr lang="ru-RU" sz="1600" spc="-45" dirty="0" err="1" smtClean="0"/>
              <a:t>він</a:t>
            </a:r>
            <a:r>
              <a:rPr lang="ru-RU" sz="1600" spc="-45" dirty="0" smtClean="0"/>
              <a:t> </a:t>
            </a:r>
            <a:r>
              <a:rPr lang="ru-RU" sz="1600" spc="20" dirty="0" smtClean="0"/>
              <a:t>став </a:t>
            </a:r>
            <a:r>
              <a:rPr lang="ru-RU" sz="1600" spc="20" dirty="0" err="1" smtClean="0"/>
              <a:t>працювати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хронікером</a:t>
            </a:r>
            <a:r>
              <a:rPr lang="ru-RU" sz="1600" spc="20" dirty="0" smtClean="0"/>
              <a:t> і </a:t>
            </a:r>
            <a:r>
              <a:rPr lang="ru-RU" sz="1600" spc="20" dirty="0" err="1" smtClean="0"/>
              <a:t>фейлетоністом</a:t>
            </a:r>
            <a:r>
              <a:rPr lang="ru-RU" sz="1600" spc="20" dirty="0" smtClean="0"/>
              <a:t> у </a:t>
            </a:r>
            <a:r>
              <a:rPr lang="ru-RU" sz="1600" spc="20" dirty="0" err="1" smtClean="0"/>
              <a:t>кількох</a:t>
            </a:r>
            <a:r>
              <a:rPr lang="ru-RU" sz="1600" spc="20" dirty="0" smtClean="0"/>
              <a:t> </a:t>
            </a:r>
            <a:r>
              <a:rPr lang="ru-RU" sz="1600" spc="20" dirty="0" err="1" smtClean="0"/>
              <a:t>московських</a:t>
            </a:r>
            <a:r>
              <a:rPr lang="ru-RU" sz="1600" spc="20" dirty="0" smtClean="0"/>
              <a:t> 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газетах. У </a:t>
            </a:r>
            <a:r>
              <a:rPr lang="ru-RU" sz="1600" dirty="0" err="1"/>
              <a:t>редакції</a:t>
            </a:r>
            <a:r>
              <a:rPr lang="ru-RU" sz="1600" dirty="0"/>
              <a:t> </a:t>
            </a:r>
            <a:r>
              <a:rPr lang="ru-RU" sz="1600" dirty="0" err="1"/>
              <a:t>газети</a:t>
            </a:r>
            <a:r>
              <a:rPr lang="ru-RU" sz="1600" dirty="0"/>
              <a:t> «Гудок»</a:t>
            </a:r>
            <a:br>
              <a:rPr lang="ru-RU" sz="1600" dirty="0"/>
            </a:br>
            <a:r>
              <a:rPr lang="ru-RU" sz="1600" dirty="0"/>
              <a:t>М. Булгаков </a:t>
            </a:r>
            <a:r>
              <a:rPr lang="ru-RU" sz="1600" dirty="0" err="1"/>
              <a:t>співпрацював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такими</a:t>
            </a:r>
            <a:br>
              <a:rPr lang="ru-RU" sz="1600" dirty="0"/>
            </a:br>
            <a:r>
              <a:rPr lang="ru-RU" sz="1600" dirty="0" err="1"/>
              <a:t>талановитими</a:t>
            </a:r>
            <a:r>
              <a:rPr lang="ru-RU" sz="1600" dirty="0"/>
              <a:t> </a:t>
            </a:r>
            <a:r>
              <a:rPr lang="ru-RU" sz="1600" dirty="0" err="1"/>
              <a:t>письменниками</a:t>
            </a:r>
            <a:r>
              <a:rPr lang="ru-RU" sz="1600" dirty="0"/>
              <a:t>, як</a:t>
            </a:r>
            <a:br>
              <a:rPr lang="ru-RU" sz="1600" dirty="0"/>
            </a:br>
            <a:r>
              <a:rPr lang="ru-RU" sz="1600" dirty="0" smtClean="0"/>
              <a:t>І. </a:t>
            </a:r>
            <a:r>
              <a:rPr lang="ru-RU" sz="1600" dirty="0" err="1"/>
              <a:t>Ільф</a:t>
            </a:r>
            <a:r>
              <a:rPr lang="ru-RU" sz="1600" dirty="0"/>
              <a:t> і Є. Петров (</a:t>
            </a:r>
            <a:r>
              <a:rPr lang="ru-RU" sz="1600" dirty="0" err="1"/>
              <a:t>автори</a:t>
            </a:r>
            <a:r>
              <a:rPr lang="ru-RU" sz="1600" dirty="0"/>
              <a:t> </a:t>
            </a:r>
            <a:r>
              <a:rPr lang="ru-RU" sz="1600" dirty="0" err="1"/>
              <a:t>романів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«</a:t>
            </a:r>
            <a:r>
              <a:rPr lang="ru-RU" sz="1600" dirty="0" err="1" smtClean="0"/>
              <a:t>Дванадцять</a:t>
            </a:r>
            <a:r>
              <a:rPr lang="ru-RU" sz="1600" dirty="0" smtClean="0"/>
              <a:t> </a:t>
            </a:r>
            <a:r>
              <a:rPr lang="ru-RU" sz="1600" dirty="0" err="1"/>
              <a:t>стільців</a:t>
            </a:r>
            <a:r>
              <a:rPr lang="ru-RU" sz="1600" dirty="0"/>
              <a:t>» і «Золоте те-</a:t>
            </a:r>
            <a:br>
              <a:rPr lang="ru-RU" sz="1600" dirty="0"/>
            </a:br>
            <a:r>
              <a:rPr lang="ru-RU" sz="1600" dirty="0"/>
              <a:t>ля»), В. </a:t>
            </a:r>
            <a:r>
              <a:rPr lang="ru-RU" sz="1600" dirty="0" err="1"/>
              <a:t>Катаєв</a:t>
            </a:r>
            <a:r>
              <a:rPr lang="ru-RU" sz="1600" dirty="0"/>
              <a:t>, І. Бабель, Ю. </a:t>
            </a:r>
            <a:r>
              <a:rPr lang="ru-RU" sz="1600" dirty="0" err="1"/>
              <a:t>Олеша</a:t>
            </a:r>
            <a:r>
              <a:rPr lang="ru-RU" sz="1600" dirty="0"/>
              <a:t>.</a:t>
            </a:r>
            <a:br>
              <a:rPr lang="ru-RU" sz="1600" dirty="0"/>
            </a:br>
            <a:r>
              <a:rPr lang="ru-RU" sz="1600" dirty="0" err="1"/>
              <a:t>Усі</a:t>
            </a:r>
            <a:r>
              <a:rPr lang="ru-RU" sz="1600" dirty="0"/>
              <a:t> вони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пов'язані</a:t>
            </a:r>
            <a:r>
              <a:rPr lang="ru-RU" sz="1600" dirty="0"/>
              <a:t> з </a:t>
            </a:r>
            <a:r>
              <a:rPr lang="ru-RU" sz="1600" dirty="0" err="1"/>
              <a:t>Україною</a:t>
            </a:r>
            <a:r>
              <a:rPr lang="ru-RU" sz="1600" dirty="0"/>
              <a:t>,</a:t>
            </a:r>
            <a:br>
              <a:rPr lang="ru-RU" sz="1600" dirty="0"/>
            </a:br>
            <a:r>
              <a:rPr lang="ru-RU" sz="1600" dirty="0" smtClean="0"/>
              <a:t>і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</a:t>
            </a:r>
            <a:r>
              <a:rPr lang="ru-RU" sz="1600" dirty="0"/>
              <a:t>з </a:t>
            </a:r>
            <a:r>
              <a:rPr lang="ru-RU" sz="1600" dirty="0" err="1"/>
              <a:t>Одесою</a:t>
            </a:r>
            <a:r>
              <a:rPr lang="ru-RU" sz="1600" dirty="0"/>
              <a:t>. </a:t>
            </a:r>
            <a:r>
              <a:rPr lang="ru-RU" sz="1600" dirty="0" err="1"/>
              <a:t>Протягом</a:t>
            </a:r>
            <a:r>
              <a:rPr lang="ru-RU" sz="1600" dirty="0"/>
              <a:t> 1920—</a:t>
            </a:r>
            <a:br>
              <a:rPr lang="ru-RU" sz="1600" dirty="0"/>
            </a:br>
            <a:r>
              <a:rPr lang="ru-RU" sz="1600" dirty="0" smtClean="0"/>
              <a:t>1922 </a:t>
            </a:r>
            <a:r>
              <a:rPr lang="ru-RU" sz="1600" dirty="0" err="1"/>
              <a:t>рр</a:t>
            </a:r>
            <a:r>
              <a:rPr lang="ru-RU" sz="1600" dirty="0"/>
              <a:t>. М. Булгаков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співпра</a:t>
            </a:r>
            <a:r>
              <a:rPr lang="ru-RU" sz="1600" dirty="0"/>
              <a:t>-</a:t>
            </a:r>
            <a:br>
              <a:rPr lang="ru-RU" sz="1600" dirty="0"/>
            </a:br>
            <a:r>
              <a:rPr lang="ru-RU" sz="1600" dirty="0" err="1"/>
              <a:t>цював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російською</a:t>
            </a:r>
            <a:r>
              <a:rPr lang="ru-RU" sz="1600" dirty="0"/>
              <a:t> газетою «</a:t>
            </a:r>
            <a:r>
              <a:rPr lang="ru-RU" sz="1600" dirty="0" err="1"/>
              <a:t>Напе</a:t>
            </a:r>
            <a:r>
              <a:rPr lang="ru-RU" sz="1600" dirty="0"/>
              <a:t>-</a:t>
            </a:r>
            <a:br>
              <a:rPr lang="ru-RU" sz="1600" dirty="0"/>
            </a:br>
            <a:r>
              <a:rPr lang="ru-RU" sz="1600" dirty="0" err="1" smtClean="0"/>
              <a:t>редодні</a:t>
            </a:r>
            <a:r>
              <a:rPr lang="ru-RU" sz="1600" dirty="0" smtClean="0"/>
              <a:t>».</a:t>
            </a:r>
            <a:endParaRPr lang="ru-RU" sz="1600" spc="20" dirty="0" smtClean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</a:pPr>
            <a:r>
              <a:rPr lang="uk-UA" sz="1600" dirty="0" smtClean="0"/>
              <a:t>У 1926 р. створив п’єсу «Дні </a:t>
            </a:r>
            <a:r>
              <a:rPr lang="uk-UA" sz="1600" dirty="0" err="1" smtClean="0"/>
              <a:t>Турбінових</a:t>
            </a:r>
            <a:r>
              <a:rPr lang="uk-UA" sz="1600" dirty="0" smtClean="0"/>
              <a:t>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854111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школа!!!\download\190px-1991_CPA_PC_2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8680"/>
            <a:ext cx="2501550" cy="179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школа!!!\download\220px-Budynok_Bulgakova_0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967" y="3140574"/>
            <a:ext cx="27940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528" y="373204"/>
            <a:ext cx="5472608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Прем'єра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п'єси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Дні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Турбіних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відбулася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5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жовтня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1926 р. м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славнозвісному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Московському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художньому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академічному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театрі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Вистава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мала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шалений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успіх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глядачів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хоча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радянська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критика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звинуватила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автора в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оспівуванні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білого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руху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 назвала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його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внут­рішнім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емігрантом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»,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тобто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людиною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яка не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виїхала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кордон, але стала чужою у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своїй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країні</a:t>
            </a:r>
            <a:r>
              <a:rPr lang="ru-RU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000" b="1" dirty="0" smtClean="0">
              <a:ln w="1905"/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normalizeH="0" baseline="0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Microsoft Sans Serif" pitchFamily="34" charset="0"/>
              </a:rPr>
              <a:t>Урятувало п'єсу, як не дивно, ім'я Сталіна, який подивився виставу 17 разів, добре усвідомлюючи роль художньої літератури </a:t>
            </a:r>
            <a:r>
              <a:rPr lang="uk-UA" sz="2000" b="1" dirty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Microsoft Sans Serif" pitchFamily="34" charset="0"/>
              </a:rPr>
              <a:t>я</a:t>
            </a:r>
            <a:r>
              <a:rPr kumimoji="0" lang="uk-UA" sz="2000" b="1" i="0" u="none" strike="noStrike" normalizeH="0" baseline="0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Microsoft Sans Serif" pitchFamily="34" charset="0"/>
              </a:rPr>
              <a:t>к могутнього засобу ідеологічного впливу на населення.</a:t>
            </a:r>
            <a:endParaRPr kumimoji="0" lang="ru-RU" sz="2000" b="1" i="0" u="none" strike="noStrike" normalizeH="0" baseline="0" dirty="0" smtClean="0">
              <a:ln w="1905"/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8799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260648"/>
            <a:ext cx="7239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/>
              <a:t>У </a:t>
            </a:r>
            <a:r>
              <a:rPr lang="ru-RU" sz="1800" dirty="0" err="1" smtClean="0"/>
              <a:t>період</a:t>
            </a:r>
            <a:r>
              <a:rPr lang="ru-RU" sz="1800" dirty="0" smtClean="0"/>
              <a:t> з 1925 по 1929 р. у </a:t>
            </a:r>
            <a:r>
              <a:rPr lang="ru-RU" sz="1800" dirty="0" err="1" smtClean="0"/>
              <a:t>творчості</a:t>
            </a:r>
            <a:r>
              <a:rPr lang="ru-RU" sz="1800" dirty="0" smtClean="0"/>
              <a:t> М. Булгакова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найпродуктивнішим</a:t>
            </a:r>
            <a:r>
              <a:rPr lang="ru-RU" sz="1800" dirty="0" smtClean="0"/>
              <a:t>. «</a:t>
            </a:r>
            <a:r>
              <a:rPr lang="ru-RU" sz="1800" dirty="0" err="1" smtClean="0"/>
              <a:t>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Турбіних</a:t>
            </a:r>
            <a:r>
              <a:rPr lang="ru-RU" sz="1800" dirty="0" smtClean="0"/>
              <a:t>» увели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до кола </a:t>
            </a:r>
            <a:r>
              <a:rPr lang="ru-RU" sz="1800" dirty="0" err="1" smtClean="0"/>
              <a:t>провідних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драматургів</a:t>
            </a:r>
            <a:r>
              <a:rPr lang="ru-RU" sz="1800" dirty="0" smtClean="0"/>
              <a:t>,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</a:t>
            </a:r>
            <a:r>
              <a:rPr lang="ru-RU" sz="1800" dirty="0" err="1" smtClean="0"/>
              <a:t>п'єси</a:t>
            </a:r>
            <a:r>
              <a:rPr lang="ru-RU" sz="1800" dirty="0" smtClean="0"/>
              <a:t> ставились у </a:t>
            </a:r>
            <a:r>
              <a:rPr lang="ru-RU" sz="1800" dirty="0" err="1" smtClean="0"/>
              <a:t>кращих</a:t>
            </a:r>
            <a:r>
              <a:rPr lang="ru-RU" sz="1800" dirty="0" smtClean="0"/>
              <a:t> театрах </a:t>
            </a:r>
            <a:r>
              <a:rPr lang="ru-RU" sz="1800" dirty="0" err="1" smtClean="0"/>
              <a:t>столиці</a:t>
            </a:r>
            <a:r>
              <a:rPr lang="ru-RU" sz="1800" dirty="0" smtClean="0"/>
              <a:t>: у </a:t>
            </a:r>
            <a:r>
              <a:rPr lang="ru-RU" sz="1800" dirty="0" err="1" smtClean="0"/>
              <a:t>Театрі</a:t>
            </a:r>
            <a:r>
              <a:rPr lang="ru-RU" sz="1800" dirty="0" smtClean="0"/>
              <a:t> </a:t>
            </a:r>
            <a:r>
              <a:rPr lang="ru-RU" sz="1800" dirty="0" err="1" smtClean="0"/>
              <a:t>їм</a:t>
            </a:r>
            <a:r>
              <a:rPr lang="ru-RU" sz="1800" dirty="0" smtClean="0"/>
              <a:t> Вахтангова — «</a:t>
            </a:r>
            <a:r>
              <a:rPr lang="ru-RU" sz="1800" dirty="0" err="1" smtClean="0"/>
              <a:t>Зойчина</a:t>
            </a:r>
            <a:r>
              <a:rPr lang="ru-RU" sz="1800" dirty="0" smtClean="0"/>
              <a:t> квартира» (1926), у Камерному </a:t>
            </a:r>
            <a:r>
              <a:rPr lang="ru-RU" sz="1800" dirty="0" err="1" smtClean="0"/>
              <a:t>театрі</a:t>
            </a:r>
            <a:r>
              <a:rPr lang="ru-RU" sz="1800" dirty="0" smtClean="0"/>
              <a:t> «</a:t>
            </a:r>
            <a:r>
              <a:rPr lang="ru-RU" sz="1800" dirty="0" err="1" smtClean="0"/>
              <a:t>Багряний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острів</a:t>
            </a:r>
            <a:r>
              <a:rPr lang="ru-RU" sz="1800" dirty="0" smtClean="0"/>
              <a:t>» (1928).</a:t>
            </a:r>
          </a:p>
          <a:p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письменника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наприкінці</a:t>
            </a:r>
            <a:r>
              <a:rPr lang="ru-RU" sz="1800" dirty="0" smtClean="0"/>
              <a:t> 1920-х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складним</a:t>
            </a:r>
            <a:r>
              <a:rPr lang="ru-RU" sz="1800" dirty="0" smtClean="0"/>
              <a:t>: </a:t>
            </a:r>
            <a:r>
              <a:rPr lang="ru-RU" sz="1800" dirty="0" err="1" smtClean="0"/>
              <a:t>постійна</a:t>
            </a:r>
            <a:r>
              <a:rPr lang="ru-RU" sz="1800" dirty="0" smtClean="0"/>
              <a:t> критика в </a:t>
            </a:r>
            <a:r>
              <a:rPr lang="ru-RU" sz="1800" dirty="0" err="1" smtClean="0"/>
              <a:t>пресі</a:t>
            </a:r>
            <a:r>
              <a:rPr lang="ru-RU" sz="1800" dirty="0" smtClean="0"/>
              <a:t>, </a:t>
            </a:r>
            <a:r>
              <a:rPr lang="ru-RU" sz="1800" dirty="0" err="1" smtClean="0"/>
              <a:t>зняття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п'єс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репертуару </a:t>
            </a:r>
            <a:r>
              <a:rPr lang="ru-RU" sz="1800" dirty="0" err="1" smtClean="0"/>
              <a:t>театрів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відмови</a:t>
            </a:r>
            <a:r>
              <a:rPr lang="ru-RU" sz="1800" dirty="0" smtClean="0"/>
              <a:t> </a:t>
            </a:r>
            <a:r>
              <a:rPr lang="ru-RU" sz="1800" dirty="0" err="1" smtClean="0"/>
              <a:t>публікувати</a:t>
            </a:r>
            <a:r>
              <a:rPr lang="ru-RU" sz="1800" dirty="0" smtClean="0"/>
              <a:t> прозу. Булгаков </a:t>
            </a:r>
            <a:r>
              <a:rPr lang="ru-RU" sz="1800" dirty="0" err="1" smtClean="0"/>
              <a:t>збирав</a:t>
            </a:r>
            <a:r>
              <a:rPr lang="ru-RU" sz="1800" dirty="0" smtClean="0"/>
              <a:t> </a:t>
            </a:r>
            <a:r>
              <a:rPr lang="ru-RU" sz="1800" dirty="0" err="1" smtClean="0"/>
              <a:t>усі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рецензії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твори та </a:t>
            </a:r>
            <a:r>
              <a:rPr lang="ru-RU" sz="1800" dirty="0" err="1" smtClean="0"/>
              <a:t>вклеював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до альбому. </a:t>
            </a:r>
            <a:r>
              <a:rPr lang="ru-RU" sz="1800" dirty="0" err="1" smtClean="0"/>
              <a:t>Якось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підрахував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них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аж 298 </a:t>
            </a:r>
            <a:r>
              <a:rPr lang="ru-RU" sz="1800" dirty="0" err="1" smtClean="0"/>
              <a:t>негативних</a:t>
            </a:r>
            <a:r>
              <a:rPr lang="ru-RU" sz="1800" dirty="0" smtClean="0"/>
              <a:t> і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три </a:t>
            </a:r>
            <a:r>
              <a:rPr lang="ru-RU" sz="1800" dirty="0" err="1" smtClean="0"/>
              <a:t>позитивні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рецензії</a:t>
            </a:r>
            <a:r>
              <a:rPr lang="ru-RU" sz="1800" dirty="0" smtClean="0"/>
              <a:t>;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сто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одної</a:t>
            </a:r>
            <a:r>
              <a:rPr lang="ru-RU" sz="1800" dirty="0" smtClean="0"/>
              <a:t>. </a:t>
            </a:r>
            <a:r>
              <a:rPr lang="ru-RU" sz="1800" dirty="0" err="1" smtClean="0"/>
              <a:t>Тож</a:t>
            </a:r>
            <a:r>
              <a:rPr lang="ru-RU" sz="1800" dirty="0" smtClean="0"/>
              <a:t> яке треба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самовладання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аби</a:t>
            </a:r>
            <a:r>
              <a:rPr lang="ru-RU" sz="1800" dirty="0" smtClean="0"/>
              <a:t> в таких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занепасти</a:t>
            </a:r>
            <a:r>
              <a:rPr lang="ru-RU" sz="1800" dirty="0" smtClean="0"/>
              <a:t> духом, а </a:t>
            </a:r>
            <a:r>
              <a:rPr lang="ru-RU" sz="1800" dirty="0" err="1" smtClean="0"/>
              <a:t>продовжувати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творити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У 1931-1932 </a:t>
            </a:r>
            <a:r>
              <a:rPr lang="ru-RU" sz="1800" dirty="0" err="1" smtClean="0"/>
              <a:t>рр</a:t>
            </a:r>
            <a:r>
              <a:rPr lang="ru-RU" sz="1800" dirty="0" smtClean="0"/>
              <a:t>. до М. Булгакова </a:t>
            </a:r>
            <a:r>
              <a:rPr lang="ru-RU" sz="1800" dirty="0" err="1" smtClean="0"/>
              <a:t>прийшло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нове</a:t>
            </a:r>
            <a:r>
              <a:rPr lang="ru-RU" sz="1800" dirty="0" smtClean="0"/>
              <a:t> </a:t>
            </a:r>
            <a:r>
              <a:rPr lang="ru-RU" sz="1800" dirty="0" err="1" smtClean="0"/>
              <a:t>натхнення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пов’язано</a:t>
            </a:r>
            <a:r>
              <a:rPr lang="ru-RU" sz="1800" dirty="0" smtClean="0"/>
              <a:t> з </a:t>
            </a:r>
            <a:r>
              <a:rPr lang="ru-RU" sz="1800" dirty="0" err="1" smtClean="0"/>
              <a:t>коханням</a:t>
            </a:r>
            <a:r>
              <a:rPr lang="ru-RU" sz="1800" dirty="0" smtClean="0"/>
              <a:t> до Олени </a:t>
            </a:r>
            <a:r>
              <a:rPr lang="ru-RU" sz="1800" dirty="0" err="1" smtClean="0"/>
              <a:t>Сергіївни</a:t>
            </a:r>
            <a:r>
              <a:rPr lang="ru-RU" sz="1800" dirty="0" smtClean="0"/>
              <a:t> </a:t>
            </a:r>
            <a:r>
              <a:rPr lang="ru-RU" sz="1800" dirty="0" err="1" smtClean="0"/>
              <a:t>Шиловської</a:t>
            </a:r>
            <a:r>
              <a:rPr lang="ru-RU" sz="1800" dirty="0" smtClean="0"/>
              <a:t>. </a:t>
            </a:r>
            <a:r>
              <a:rPr lang="ru-RU" sz="1800" dirty="0" err="1" smtClean="0"/>
              <a:t>Стосунки</a:t>
            </a:r>
            <a:r>
              <a:rPr lang="ru-RU" sz="1800" dirty="0" smtClean="0"/>
              <a:t> в них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складними</a:t>
            </a:r>
            <a:r>
              <a:rPr lang="ru-RU" sz="1800" dirty="0" smtClean="0"/>
              <a:t> й </a:t>
            </a:r>
            <a:r>
              <a:rPr lang="ru-RU" sz="1800" dirty="0" err="1" smtClean="0"/>
              <a:t>неоднозначними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проте</a:t>
            </a:r>
            <a:r>
              <a:rPr lang="ru-RU" sz="1800" dirty="0" smtClean="0"/>
              <a:t> </a:t>
            </a:r>
            <a:r>
              <a:rPr lang="ru-RU" sz="1800" dirty="0" err="1" smtClean="0"/>
              <a:t>кохання</a:t>
            </a:r>
            <a:r>
              <a:rPr lang="ru-RU" sz="1800" dirty="0" smtClean="0"/>
              <a:t> перемогло </a:t>
            </a:r>
            <a:r>
              <a:rPr lang="ru-RU" sz="1800" dirty="0" err="1" smtClean="0"/>
              <a:t>миттєві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обставини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15210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D:\школа!!!\download\250px-Bu%C5%82hak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869" y="260648"/>
            <a:ext cx="4205898" cy="56166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-1044624" y="116632"/>
            <a:ext cx="6336704" cy="4846320"/>
          </a:xfrm>
        </p:spPr>
        <p:txBody>
          <a:bodyPr>
            <a:noAutofit/>
          </a:bodyPr>
          <a:lstStyle/>
          <a:p>
            <a:pPr marL="1527810" marR="43815" indent="0">
              <a:buNone/>
            </a:pP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був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приречений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мовчання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безгрошів'я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й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невідомо</a:t>
            </a:r>
            <a:endParaRPr lang="ru-RU" sz="2400" b="1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469390" marR="34925" indent="0">
              <a:spcAft>
                <a:spcPts val="0"/>
              </a:spcAft>
              <a:buNone/>
            </a:pP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переживав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важче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неодноразово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звертався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радянських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можновладців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із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клопотанням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відпустити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його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 дружиною за 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кордон,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проте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відповіді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 і не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отримав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28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березня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1930 р., у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хвилину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відчаю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написав лист до 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уряду 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СРСР,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звучав як палка </a:t>
            </a:r>
            <a:r>
              <a:rPr lang="ru-RU" sz="24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сповідь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Востаннє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відвідав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Київ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1936 р.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час гастролей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ШХЛТу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був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присутній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виставі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«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Дні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Турбіних</a:t>
            </a:r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».</a:t>
            </a:r>
            <a:endParaRPr lang="ru-RU" sz="2400" b="1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7576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552" y="-12964"/>
            <a:ext cx="4032448" cy="34188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5400600" cy="6336704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uk-UA" sz="7200" dirty="0">
              <a:solidFill>
                <a:srgbClr val="000000"/>
              </a:solidFill>
              <a:ea typeface="Microsoft Sans Serif" pitchFamily="34" charset="0"/>
            </a:endParaRPr>
          </a:p>
          <a:p>
            <a:pPr marL="38100" marR="25400" indent="215900">
              <a:lnSpc>
                <a:spcPct val="120000"/>
              </a:lnSpc>
              <a:spcAft>
                <a:spcPts val="0"/>
              </a:spcAft>
            </a:pPr>
            <a:r>
              <a:rPr lang="ru-RU" sz="7200" spc="15" dirty="0" err="1" smtClean="0"/>
              <a:t>Заробляючи</a:t>
            </a:r>
            <a:r>
              <a:rPr lang="ru-RU" sz="7200" spc="15" dirty="0" smtClean="0"/>
              <a:t> </a:t>
            </a:r>
            <a:r>
              <a:rPr lang="ru-RU" sz="7200" spc="15" dirty="0"/>
              <a:t>на </a:t>
            </a:r>
            <a:r>
              <a:rPr lang="ru-RU" sz="7200" spc="15" dirty="0" err="1"/>
              <a:t>життя</a:t>
            </a:r>
            <a:r>
              <a:rPr lang="ru-RU" sz="7200" spc="15" dirty="0"/>
              <a:t> </a:t>
            </a:r>
            <a:r>
              <a:rPr lang="ru-RU" sz="7200" spc="15" dirty="0" err="1"/>
              <a:t>написанням</a:t>
            </a:r>
            <a:r>
              <a:rPr lang="ru-RU" sz="7200" spc="15" dirty="0"/>
              <a:t> </a:t>
            </a:r>
            <a:r>
              <a:rPr lang="ru-RU" sz="7200" spc="15" dirty="0" err="1"/>
              <a:t>лібрето</a:t>
            </a:r>
            <a:r>
              <a:rPr lang="ru-RU" sz="7200" spc="15" dirty="0"/>
              <a:t> для Великого театру </a:t>
            </a:r>
            <a:r>
              <a:rPr lang="ru-RU" sz="7200" spc="15" dirty="0" smtClean="0"/>
              <a:t>та </a:t>
            </a:r>
            <a:r>
              <a:rPr lang="ru-RU" sz="7200" spc="15" dirty="0"/>
              <a:t>перекладами, М. Булгаков творив </a:t>
            </a:r>
            <a:r>
              <a:rPr lang="ru-RU" sz="7200" spc="15" dirty="0" err="1"/>
              <a:t>свій</a:t>
            </a:r>
            <a:r>
              <a:rPr lang="ru-RU" sz="7200" spc="15" dirty="0"/>
              <a:t> </a:t>
            </a:r>
            <a:r>
              <a:rPr lang="ru-RU" sz="7200" spc="15" dirty="0" err="1"/>
              <a:t>найвідоміший</a:t>
            </a:r>
            <a:r>
              <a:rPr lang="ru-RU" sz="7200" spc="15" dirty="0"/>
              <a:t> роман —</a:t>
            </a:r>
            <a:br>
              <a:rPr lang="ru-RU" sz="7200" spc="15" dirty="0"/>
            </a:br>
            <a:r>
              <a:rPr lang="ru-RU" sz="7200" spc="5" dirty="0"/>
              <a:t>•</a:t>
            </a:r>
            <a:r>
              <a:rPr lang="ru-RU" sz="7200" spc="5" dirty="0" err="1"/>
              <a:t>Майстер</a:t>
            </a:r>
            <a:r>
              <a:rPr lang="ru-RU" sz="7200" spc="5" dirty="0"/>
              <a:t> і Маргарита»,</a:t>
            </a:r>
            <a:r>
              <a:rPr lang="ru-RU" sz="7200" spc="15" dirty="0"/>
              <a:t> </a:t>
            </a:r>
            <a:r>
              <a:rPr lang="ru-RU" sz="7200" spc="15" dirty="0" err="1"/>
              <a:t>закінчивши</a:t>
            </a:r>
            <a:r>
              <a:rPr lang="ru-RU" sz="7200" spc="15" dirty="0"/>
              <a:t> </a:t>
            </a:r>
            <a:r>
              <a:rPr lang="ru-RU" sz="7200" spc="15" dirty="0" err="1"/>
              <a:t>його</a:t>
            </a:r>
            <a:r>
              <a:rPr lang="ru-RU" sz="7200" spc="15" dirty="0"/>
              <a:t> за </a:t>
            </a:r>
            <a:r>
              <a:rPr lang="ru-RU" sz="7200" spc="15" dirty="0" err="1"/>
              <a:t>місяць</a:t>
            </a:r>
            <a:r>
              <a:rPr lang="ru-RU" sz="7200" spc="15" dirty="0"/>
              <a:t> до </a:t>
            </a:r>
            <a:r>
              <a:rPr lang="ru-RU" sz="7200" spc="15" dirty="0" err="1"/>
              <a:t>смерті</a:t>
            </a:r>
            <a:r>
              <a:rPr lang="ru-RU" sz="7200" spc="15" dirty="0"/>
              <a:t>. </a:t>
            </a:r>
            <a:r>
              <a:rPr lang="ru-RU" sz="7200" spc="15" dirty="0" err="1" smtClean="0"/>
              <a:t>Останні</a:t>
            </a:r>
            <a:r>
              <a:rPr lang="ru-RU" sz="7200" spc="15" dirty="0" smtClean="0"/>
              <a:t> </a:t>
            </a:r>
            <a:r>
              <a:rPr lang="ru-RU" sz="7200" spc="15" dirty="0" err="1" smtClean="0"/>
              <a:t>глави</a:t>
            </a:r>
            <a:r>
              <a:rPr lang="ru-RU" sz="7200" spc="15" dirty="0" smtClean="0"/>
              <a:t> </a:t>
            </a:r>
            <a:r>
              <a:rPr lang="ru-RU" sz="7200" spc="15" dirty="0" err="1"/>
              <a:t>хворий</a:t>
            </a:r>
            <a:r>
              <a:rPr lang="ru-RU" sz="7200" spc="15" dirty="0"/>
              <a:t> </a:t>
            </a:r>
            <a:r>
              <a:rPr lang="ru-RU" sz="7200" spc="15" dirty="0" err="1"/>
              <a:t>письменник</a:t>
            </a:r>
            <a:r>
              <a:rPr lang="ru-RU" sz="7200" spc="15" dirty="0"/>
              <a:t> </a:t>
            </a:r>
            <a:r>
              <a:rPr lang="ru-RU" sz="7200" spc="15" dirty="0" err="1"/>
              <a:t>продиктував</a:t>
            </a:r>
            <a:r>
              <a:rPr lang="ru-RU" sz="7200" spc="15" dirty="0"/>
              <a:t> </a:t>
            </a:r>
            <a:r>
              <a:rPr lang="ru-RU" sz="7200" spc="15" dirty="0" err="1"/>
              <a:t>дружині</a:t>
            </a:r>
            <a:r>
              <a:rPr lang="ru-RU" sz="7200" spc="15" dirty="0" smtClean="0"/>
              <a:t>.</a:t>
            </a:r>
            <a:endParaRPr lang="ru-RU" sz="7200" dirty="0"/>
          </a:p>
          <a:p>
            <a:pPr marL="0" lvl="0" indent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uk-UA" sz="7200" dirty="0" smtClean="0">
              <a:solidFill>
                <a:srgbClr val="000000"/>
              </a:solidFill>
              <a:ea typeface="Microsoft Sans Serif" pitchFamily="34" charset="0"/>
            </a:endParaRPr>
          </a:p>
          <a:p>
            <a:pPr marL="0" lvl="0" indent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7200" dirty="0" smtClean="0">
                <a:solidFill>
                  <a:srgbClr val="000000"/>
                </a:solidFill>
                <a:ea typeface="Microsoft Sans Serif" pitchFamily="34" charset="0"/>
              </a:rPr>
              <a:t>Якось </a:t>
            </a:r>
            <a: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  <a:t>М. Булгаков сказав дружині: «Я вмиратиму важко». Він</a:t>
            </a:r>
            <a:b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</a:br>
            <a:r>
              <a:rPr lang="uk-UA" sz="7200" dirty="0" smtClean="0">
                <a:solidFill>
                  <a:srgbClr val="000000"/>
                </a:solidFill>
                <a:ea typeface="Microsoft Sans Serif" pitchFamily="34" charset="0"/>
              </a:rPr>
              <a:t>виявився </a:t>
            </a:r>
            <a: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  <a:t>пророком. Перед смертю письменник осліп, майже </a:t>
            </a:r>
            <a:r>
              <a:rPr lang="uk-UA" sz="7200" dirty="0" smtClean="0">
                <a:solidFill>
                  <a:srgbClr val="000000"/>
                </a:solidFill>
                <a:ea typeface="Microsoft Sans Serif" pitchFamily="34" charset="0"/>
              </a:rPr>
              <a:t>втратив мову </a:t>
            </a:r>
            <a: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  <a:t>і відчував нестерпний біль. Дружина дотримала слова й не </a:t>
            </a:r>
            <a:r>
              <a:rPr lang="uk-UA" sz="7200" dirty="0" smtClean="0">
                <a:solidFill>
                  <a:srgbClr val="000000"/>
                </a:solidFill>
                <a:ea typeface="Microsoft Sans Serif" pitchFamily="34" charset="0"/>
              </a:rPr>
              <a:t>віддала </a:t>
            </a:r>
            <a: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  <a:t>його до лікарні. Михайло Булгаков помер удома, тримаючи її </a:t>
            </a:r>
            <a:r>
              <a:rPr lang="uk-UA" sz="7200" dirty="0" smtClean="0">
                <a:solidFill>
                  <a:srgbClr val="000000"/>
                </a:solidFill>
                <a:ea typeface="Microsoft Sans Serif" pitchFamily="34" charset="0"/>
              </a:rPr>
              <a:t>за руку</a:t>
            </a:r>
            <a: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  <a:t>. Сталося це 10 березня 1940 р. Прощальними словами </a:t>
            </a:r>
            <a:r>
              <a:rPr lang="uk-UA" sz="7200" dirty="0" smtClean="0">
                <a:solidFill>
                  <a:srgbClr val="000000"/>
                </a:solidFill>
                <a:ea typeface="Microsoft Sans Serif" pitchFamily="34" charset="0"/>
              </a:rPr>
              <a:t>митця були </a:t>
            </a:r>
            <a: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  <a:t>такі: «Я хотів служити народові...» Олена Сергіївна дотримала</a:t>
            </a:r>
            <a:b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</a:br>
            <a:r>
              <a:rPr lang="uk-UA" sz="7200" dirty="0">
                <a:solidFill>
                  <a:srgbClr val="000000"/>
                </a:solidFill>
                <a:ea typeface="Microsoft Sans Serif" pitchFamily="34" charset="0"/>
              </a:rPr>
              <a:t>Й Ще одну свою обіцянку — опублікувала твори письменника.</a:t>
            </a:r>
            <a:r>
              <a:rPr lang="ru-RU" sz="7200" dirty="0"/>
              <a:t> 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  <p:pic>
        <p:nvPicPr>
          <p:cNvPr id="5" name="Picture 3" descr="D:\школа!!!\download\300px-1991_CPA_PC_221_Sta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382438"/>
            <a:ext cx="3324084" cy="16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3339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146</TotalTime>
  <Words>519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Михайло Булгаков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Демонстрационная версия</dc:creator>
  <cp:lastModifiedBy>Демонстрационная версия</cp:lastModifiedBy>
  <cp:revision>13</cp:revision>
  <dcterms:created xsi:type="dcterms:W3CDTF">2014-10-16T16:28:26Z</dcterms:created>
  <dcterms:modified xsi:type="dcterms:W3CDTF">2014-10-16T18:54:42Z</dcterms:modified>
</cp:coreProperties>
</file>