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EVEN\Desktop\&#1055;&#1077;&#1088;&#1077;&#1075;&#1086;&#1074;&#1086;&#1088;&#1080;\videoplayback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8748464" cy="8064896"/>
          </a:xfrm>
        </p:spPr>
        <p:txBody>
          <a:bodyPr>
            <a:normAutofit/>
          </a:bodyPr>
          <a:lstStyle/>
          <a:p>
            <a:r>
              <a:rPr lang="ru-RU" i="1" dirty="0" smtClean="0"/>
              <a:t>ПРЕЗЕНТАЦ</a:t>
            </a:r>
            <a:r>
              <a:rPr lang="uk-UA" i="1" dirty="0" smtClean="0"/>
              <a:t>ІЯ НА ТЕМУ:</a:t>
            </a:r>
            <a:br>
              <a:rPr lang="uk-UA" i="1" dirty="0" smtClean="0"/>
            </a:br>
            <a:r>
              <a:rPr lang="uk-UA" b="1" i="1" dirty="0" smtClean="0">
                <a:solidFill>
                  <a:srgbClr val="002060"/>
                </a:solidFill>
              </a:rPr>
              <a:t>“ЖИТТЯ ТА ТВОРЧІСТЬ СТЕНДАЛЯ”</a:t>
            </a:r>
            <a:r>
              <a:rPr lang="uk-UA" i="1" smtClean="0"/>
              <a:t/>
            </a:r>
            <a:br>
              <a:rPr lang="uk-UA" i="1" smtClean="0"/>
            </a:br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603456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zoom dir="in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4784" y="0"/>
            <a:ext cx="7859216" cy="4766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а)Найвідоміші твори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Arno Pro Smbd Caption" pitchFamily="18" charset="0"/>
              </a:rPr>
              <a:t>Романи</a:t>
            </a:r>
            <a:endParaRPr lang="ru-RU" sz="2800" b="1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Арманс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1827)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Червоне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чорне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1830)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Пармський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монастир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1839)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Ламієль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(1839-42, </a:t>
            </a:r>
            <a:r>
              <a:rPr lang="ru-RU" sz="2800" dirty="0" err="1" smtClean="0">
                <a:solidFill>
                  <a:srgbClr val="002060"/>
                </a:solidFill>
                <a:latin typeface="Arno Pro Smbd Caption" pitchFamily="18" charset="0"/>
              </a:rPr>
              <a:t>незакінчений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)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Життя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Наполеона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1817–1818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)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Arno Pro Smbd Caption" pitchFamily="18" charset="0"/>
              </a:rPr>
              <a:t>Автобіографії</a:t>
            </a:r>
            <a:endParaRPr lang="ru-RU" sz="2800" b="1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Життя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Анрі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Брюлара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1835–1836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)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no Pro Smbd Caption" pitchFamily="18" charset="0"/>
              </a:rPr>
              <a:t>Новели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Рожеве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зелене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1837, </a:t>
            </a:r>
            <a:r>
              <a:rPr lang="ru-RU" sz="2800" dirty="0" err="1" smtClean="0">
                <a:solidFill>
                  <a:srgbClr val="002060"/>
                </a:solidFill>
                <a:latin typeface="Arno Pro Smbd Caption" pitchFamily="18" charset="0"/>
              </a:rPr>
              <a:t>незакінчено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)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Вітторія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Аккорамбоні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</a:t>
            </a:r>
            <a:endParaRPr lang="en-US" sz="28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Ченсі</a:t>
            </a:r>
            <a:endParaRPr lang="en-US" sz="2800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Arno Pro Smbd Caption" pitchFamily="18" charset="0"/>
              </a:rPr>
              <a:t>Есе</a:t>
            </a:r>
            <a:endParaRPr lang="ru-RU" sz="2800" b="1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Про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Кохання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(</a:t>
            </a:r>
            <a:r>
              <a:rPr lang="en-US" sz="2800" dirty="0" smtClean="0">
                <a:solidFill>
                  <a:srgbClr val="002060"/>
                </a:solidFill>
                <a:latin typeface="Arno Pro Smbd Caption" pitchFamily="18" charset="0"/>
              </a:rPr>
              <a:t>1821)</a:t>
            </a:r>
          </a:p>
          <a:p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Мемуари</a:t>
            </a:r>
            <a:r>
              <a:rPr lang="ru-RU" sz="2800" i="1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no Pro Smbd Caption" pitchFamily="18" charset="0"/>
              </a:rPr>
              <a:t>егоїста</a:t>
            </a:r>
            <a:r>
              <a:rPr lang="ru-RU" sz="2800" dirty="0" smtClean="0">
                <a:solidFill>
                  <a:srgbClr val="002060"/>
                </a:solidFill>
                <a:latin typeface="Arno Pro Smbd Captio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  <p:sndAc>
      <p:stSnd>
        <p:snd r:embed="rId2" name="click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79670_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44008" y="836712"/>
            <a:ext cx="3473100" cy="5328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95780522_401b4012da82d8a193e8731e8a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836712"/>
            <a:ext cx="3410299" cy="5328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zoom dir="in"/>
    <p:sndAc>
      <p:stSnd>
        <p:snd r:embed="rId2" name="click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355160" cy="5486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б)Провідні теми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8686800" cy="63093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3200" dirty="0" smtClean="0">
                <a:solidFill>
                  <a:srgbClr val="002060"/>
                </a:solidFill>
                <a:latin typeface="Arno Pro Smbd Display" pitchFamily="18" charset="0"/>
              </a:rPr>
              <a:t>Кохання</a:t>
            </a:r>
          </a:p>
          <a:p>
            <a:pPr>
              <a:buFont typeface="Wingdings" pitchFamily="2" charset="2"/>
              <a:buChar char="Ø"/>
            </a:pPr>
            <a:r>
              <a:rPr lang="uk-UA" sz="3200" dirty="0" smtClean="0">
                <a:solidFill>
                  <a:srgbClr val="002060"/>
                </a:solidFill>
                <a:latin typeface="Arno Pro Smbd Display" pitchFamily="18" charset="0"/>
              </a:rPr>
              <a:t>Зіткнення неординарної особистості із законами суспільства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 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Суспільство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на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межі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феодалізму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і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капіталізму</a:t>
            </a:r>
            <a:endParaRPr lang="ru-RU" sz="3200" dirty="0" smtClean="0">
              <a:solidFill>
                <a:srgbClr val="002060"/>
              </a:solidFill>
              <a:latin typeface="Arno Pro Smbd Display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Верховенство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конституційної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монархії</a:t>
            </a:r>
            <a:endParaRPr lang="ru-RU" sz="3200" dirty="0" smtClean="0">
              <a:solidFill>
                <a:srgbClr val="002060"/>
              </a:solidFill>
              <a:latin typeface="Arno Pro Smbd Display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Особливості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взаємин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людини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і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суспільства</a:t>
            </a:r>
            <a:endParaRPr lang="ru-RU" sz="3200" dirty="0" smtClean="0">
              <a:solidFill>
                <a:srgbClr val="002060"/>
              </a:solidFill>
              <a:latin typeface="Arno Pro Smbd Display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Бойовий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дух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століття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і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 </a:t>
            </a:r>
            <a:r>
              <a:rPr lang="ru-RU" sz="3200" u="sng" dirty="0" err="1" smtClean="0">
                <a:solidFill>
                  <a:srgbClr val="002060"/>
                </a:solidFill>
                <a:latin typeface="Arno Pro Smbd Display" pitchFamily="18" charset="0"/>
              </a:rPr>
              <a:t>революції</a:t>
            </a:r>
            <a:endParaRPr lang="ru-RU" sz="3200" dirty="0" smtClean="0">
              <a:solidFill>
                <a:srgbClr val="002060"/>
              </a:solidFill>
              <a:latin typeface="Arno Pro Smbd Display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3200" dirty="0" smtClean="0">
                <a:solidFill>
                  <a:srgbClr val="002060"/>
                </a:solidFill>
                <a:latin typeface="Arno Pro Smbd Display" pitchFamily="18" charset="0"/>
              </a:rPr>
              <a:t>Віра в розум,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гармонійну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особистість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, культ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сильних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пристрастей</a:t>
            </a:r>
            <a:endParaRPr lang="ru-RU" sz="3200" dirty="0" smtClean="0">
              <a:solidFill>
                <a:srgbClr val="002060"/>
              </a:solidFill>
              <a:latin typeface="Arno Pro Smbd Display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Безнадійна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тупість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гонитва</a:t>
            </a:r>
            <a:r>
              <a:rPr lang="ru-RU" sz="3200" dirty="0" smtClean="0">
                <a:solidFill>
                  <a:srgbClr val="002060"/>
                </a:solidFill>
                <a:latin typeface="Arno Pro Smbd Display" pitchFamily="18" charset="0"/>
              </a:rPr>
              <a:t> за наживою, </a:t>
            </a:r>
            <a:r>
              <a:rPr lang="ru-RU" sz="3200" dirty="0" err="1" smtClean="0">
                <a:solidFill>
                  <a:srgbClr val="002060"/>
                </a:solidFill>
                <a:latin typeface="Arno Pro Smbd Display" pitchFamily="18" charset="0"/>
              </a:rPr>
              <a:t>кар'єризм</a:t>
            </a:r>
            <a:r>
              <a:rPr lang="ru-RU" sz="3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no Pro Smbd Display" pitchFamily="18" charset="0"/>
              </a:rPr>
              <a:t>.</a:t>
            </a:r>
            <a:endParaRPr lang="uk-UA" sz="3200" dirty="0" smtClean="0">
              <a:solidFill>
                <a:schemeClr val="bg2">
                  <a:lumMod val="40000"/>
                  <a:lumOff val="60000"/>
                </a:schemeClr>
              </a:solidFill>
              <a:latin typeface="Arno Pro Smbd Display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603448"/>
            <a:ext cx="8229600" cy="2016224"/>
          </a:xfrm>
        </p:spPr>
        <p:txBody>
          <a:bodyPr/>
          <a:lstStyle/>
          <a:p>
            <a:r>
              <a:rPr lang="uk-UA" dirty="0" smtClean="0"/>
              <a:t>в)Особливості стилю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sz="3600" dirty="0" smtClean="0">
                <a:solidFill>
                  <a:srgbClr val="002060"/>
                </a:solidFill>
                <a:latin typeface="Arno Pro Smbd Caption" pitchFamily="18" charset="0"/>
              </a:rPr>
              <a:t>Прагне до простоти</a:t>
            </a:r>
          </a:p>
          <a:p>
            <a:pPr>
              <a:buFont typeface="Wingdings" pitchFamily="2" charset="2"/>
              <a:buChar char="v"/>
            </a:pPr>
            <a:r>
              <a:rPr lang="uk-UA" sz="3600" dirty="0" smtClean="0">
                <a:solidFill>
                  <a:srgbClr val="002060"/>
                </a:solidFill>
                <a:latin typeface="Arno Pro Smbd Caption" pitchFamily="18" charset="0"/>
              </a:rPr>
              <a:t>Уникає розгорнутих описів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(</a:t>
            </a:r>
            <a:r>
              <a:rPr lang="ru-RU" sz="3600" dirty="0" err="1" smtClean="0">
                <a:solidFill>
                  <a:srgbClr val="002060"/>
                </a:solidFill>
                <a:latin typeface="Arno Pro Smbd Caption" pitchFamily="18" charset="0"/>
              </a:rPr>
              <a:t>зображуюючи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Arno Pro Smbd Caption" pitchFamily="18" charset="0"/>
              </a:rPr>
              <a:t>дійсність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– </a:t>
            </a:r>
            <a:r>
              <a:rPr lang="ru-RU" sz="3600" dirty="0" err="1" smtClean="0">
                <a:solidFill>
                  <a:srgbClr val="002060"/>
                </a:solidFill>
                <a:latin typeface="Arno Pro Smbd Caption" pitchFamily="18" charset="0"/>
              </a:rPr>
              <a:t>він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Arno Pro Smbd Caption" pitchFamily="18" charset="0"/>
              </a:rPr>
              <a:t>змальовує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Arno Pro Smbd Caption" pitchFamily="18" charset="0"/>
              </a:rPr>
              <a:t>одну-дві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Arno Pro Smbd Caption" pitchFamily="18" charset="0"/>
              </a:rPr>
              <a:t>постаті</a:t>
            </a:r>
            <a:r>
              <a:rPr lang="ru-RU" sz="3600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uk-UA" sz="3600" dirty="0" smtClean="0">
                <a:solidFill>
                  <a:srgbClr val="002060"/>
                </a:solidFill>
                <a:latin typeface="Arno Pro Smbd Caption" pitchFamily="18" charset="0"/>
              </a:rPr>
              <a:t>Точний психологічний аналіз </a:t>
            </a:r>
          </a:p>
          <a:p>
            <a:pPr>
              <a:buFont typeface="Wingdings" pitchFamily="2" charset="2"/>
              <a:buChar char="v"/>
            </a:pPr>
            <a:r>
              <a:rPr lang="uk-UA" sz="3600" dirty="0" smtClean="0">
                <a:solidFill>
                  <a:srgbClr val="002060"/>
                </a:solidFill>
                <a:latin typeface="Arno Pro Smbd Caption" pitchFamily="18" charset="0"/>
              </a:rPr>
              <a:t>Велика кількість монологів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-531440"/>
            <a:ext cx="7221488" cy="1666526"/>
          </a:xfrm>
        </p:spPr>
        <p:txBody>
          <a:bodyPr/>
          <a:lstStyle/>
          <a:p>
            <a:r>
              <a:rPr lang="uk-UA" dirty="0" smtClean="0"/>
              <a:t>3. Цитати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764704"/>
            <a:ext cx="8579296" cy="6093296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Людські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голоси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відрізняються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один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від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одного не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менше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ніж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обличчя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.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Ці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різниці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стають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у сто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разів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помінтішими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у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співі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У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будь-якому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різновиді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мистецтва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, як не старайся,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досягнути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величі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—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якщо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ти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дійсно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великий, —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тільки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зоставшись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самим собою.</a:t>
            </a:r>
          </a:p>
          <a:p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Виражаючи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що-небудь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музика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нічого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не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може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виразити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наполовину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Чистота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душі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відсутність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будь-яких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злостивих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почуттів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безперечно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сприяють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збереженню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no Pro Smbd Subhead" pitchFamily="18" charset="0"/>
              </a:rPr>
              <a:t>молодості</a:t>
            </a:r>
            <a:r>
              <a:rPr lang="ru-RU" sz="3200" dirty="0" smtClean="0">
                <a:solidFill>
                  <a:srgbClr val="002060"/>
                </a:solidFill>
                <a:latin typeface="Arno Pro Smbd Subhead" pitchFamily="18" charset="0"/>
              </a:rPr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0"/>
            <a:ext cx="5698976" cy="5486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4. Відео </a:t>
            </a:r>
            <a:endParaRPr lang="ru-RU" dirty="0"/>
          </a:p>
        </p:txBody>
      </p:sp>
      <p:pic>
        <p:nvPicPr>
          <p:cNvPr id="4" name="videoplaybac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052736"/>
            <a:ext cx="6912768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0"/>
            <a:ext cx="5770984" cy="47667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/>
          </a:bodyPr>
          <a:lstStyle/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1.Біографія письменника.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а)Дитинство;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б)Освіта;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в)Доросле життя;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г) Смерть.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2. Творчість. 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а) Найвідоміші твори;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б) Провідні теми;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в) Особливості стилю.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3. Цитати 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002060"/>
                </a:solidFill>
                <a:latin typeface="Arno Pro Smbd Subhead" pitchFamily="18" charset="0"/>
              </a:rPr>
              <a:t>4. Відео. </a:t>
            </a:r>
          </a:p>
          <a:p>
            <a:pPr marL="578358" indent="-514350">
              <a:buNone/>
            </a:pPr>
            <a:endParaRPr lang="uk-UA" dirty="0" smtClean="0"/>
          </a:p>
        </p:txBody>
      </p:sp>
      <p:pic>
        <p:nvPicPr>
          <p:cNvPr id="4" name="Рисунок 3" descr="stendh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916832"/>
            <a:ext cx="2085975" cy="2819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pull dir="r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926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 Біографія письменника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692696"/>
            <a:ext cx="468052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Один із видатних</a:t>
            </a: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письменників </a:t>
            </a:r>
            <a:r>
              <a:rPr lang="ru-RU" sz="2800" dirty="0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19 ст.</a:t>
            </a:r>
          </a:p>
          <a:p>
            <a:pPr>
              <a:buNone/>
            </a:pPr>
            <a:r>
              <a:rPr lang="ru-RU" sz="2800" dirty="0" err="1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Анр</a:t>
            </a:r>
            <a:r>
              <a:rPr lang="uk-UA" sz="2800" dirty="0" err="1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і-Бейль</a:t>
            </a:r>
            <a:r>
              <a:rPr lang="uk-UA" sz="2800" dirty="0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, творив під</a:t>
            </a: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псевдонімом</a:t>
            </a:r>
          </a:p>
          <a:p>
            <a:pPr>
              <a:buNone/>
            </a:pPr>
            <a:r>
              <a:rPr lang="uk-UA" sz="2800" dirty="0" err="1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ФредерікаСтендаля</a:t>
            </a:r>
            <a:r>
              <a:rPr lang="uk-UA" sz="2800" dirty="0" smtClean="0">
                <a:solidFill>
                  <a:srgbClr val="002060"/>
                </a:solidFill>
                <a:latin typeface="Constantia" pitchFamily="18" charset="0"/>
                <a:cs typeface="Aharoni" pitchFamily="2" charset="-79"/>
              </a:rPr>
              <a:t>.</a:t>
            </a:r>
          </a:p>
          <a:p>
            <a:pPr>
              <a:buNone/>
            </a:pPr>
            <a:endParaRPr lang="ru-RU" sz="2800" dirty="0">
              <a:solidFill>
                <a:srgbClr val="002060"/>
              </a:solidFill>
              <a:latin typeface="Constantia" pitchFamily="18" charset="0"/>
              <a:cs typeface="Aharoni" pitchFamily="2" charset="-79"/>
            </a:endParaRPr>
          </a:p>
        </p:txBody>
      </p:sp>
      <p:pic>
        <p:nvPicPr>
          <p:cNvPr id="4" name="Рисунок 3" descr="800px-Stendh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767023"/>
            <a:ext cx="4708001" cy="60909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>
    <p:pull dir="r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396536" cy="936104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а) Дитинство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476672"/>
            <a:ext cx="9433048" cy="65527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      Народився  у родині адвоката. Його дід був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прихильником Просвітництва і глибоко шанував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творчість Вольтера. 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      Під час революції його батько змушений був  </a:t>
            </a:r>
            <a:r>
              <a:rPr lang="uk-UA" dirty="0" err="1" smtClean="0">
                <a:solidFill>
                  <a:srgbClr val="002060"/>
                </a:solidFill>
                <a:latin typeface="Arno Pro Smbd" pitchFamily="18" charset="0"/>
              </a:rPr>
              <a:t>перехову-</a:t>
            </a:r>
            <a:endParaRPr lang="uk-UA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uk-UA" dirty="0" err="1" smtClean="0">
                <a:solidFill>
                  <a:srgbClr val="002060"/>
                </a:solidFill>
                <a:latin typeface="Arno Pro Smbd" pitchFamily="18" charset="0"/>
              </a:rPr>
              <a:t>ватися</a:t>
            </a: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. Мати хлопця рано померла,а батько не займався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вихованням сина. Він довірив це католицькому абатові.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Саме тому Стендаль зненавидів церкву та релігію.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       Він таємно вивчав праці філософів-просвітників.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Читання,а  також важке дитинство, </a:t>
            </a:r>
            <a:r>
              <a:rPr lang="uk-UA" dirty="0" err="1" smtClean="0">
                <a:solidFill>
                  <a:srgbClr val="002060"/>
                </a:solidFill>
                <a:latin typeface="Arno Pro Smbd" pitchFamily="18" charset="0"/>
              </a:rPr>
              <a:t>пов</a:t>
            </a:r>
            <a:r>
              <a:rPr lang="en-US" dirty="0" smtClean="0">
                <a:solidFill>
                  <a:srgbClr val="002060"/>
                </a:solidFill>
                <a:latin typeface="Arno Pro Smbd" pitchFamily="18" charset="0"/>
              </a:rPr>
              <a:t>’</a:t>
            </a:r>
            <a:r>
              <a:rPr lang="uk-UA" dirty="0" err="1" smtClean="0">
                <a:solidFill>
                  <a:srgbClr val="002060"/>
                </a:solidFill>
                <a:latin typeface="Arno Pro Smbd" pitchFamily="18" charset="0"/>
              </a:rPr>
              <a:t>язане</a:t>
            </a:r>
            <a:r>
              <a:rPr lang="uk-UA" dirty="0" smtClean="0">
                <a:solidFill>
                  <a:srgbClr val="002060"/>
                </a:solidFill>
                <a:latin typeface="Arno Pro Smbd" pitchFamily="18" charset="0"/>
              </a:rPr>
              <a:t> з Першою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no Pro Smbd Caption" pitchFamily="18" charset="0"/>
              </a:rPr>
              <a:t>французькою революцією сформували його світогляд. 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Прихильність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революційних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ідеалів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він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зберіг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на все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життя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Жоден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із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французьких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письменників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 </a:t>
            </a:r>
            <a:r>
              <a:rPr lang="en-US" dirty="0" smtClean="0">
                <a:solidFill>
                  <a:srgbClr val="002060"/>
                </a:solidFill>
                <a:latin typeface="Arno Pro Smbd Caption" pitchFamily="18" charset="0"/>
              </a:rPr>
              <a:t>XIX</a:t>
            </a:r>
            <a:endParaRPr lang="uk-UA" dirty="0" smtClean="0">
              <a:solidFill>
                <a:srgbClr val="002060"/>
              </a:solidFill>
              <a:latin typeface="Arno Pro Smbd Caption" pitchFamily="18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століття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 не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відстоював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ці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ідеали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 такою </a:t>
            </a:r>
            <a:r>
              <a:rPr lang="ru-RU" dirty="0" err="1" smtClean="0">
                <a:solidFill>
                  <a:srgbClr val="002060"/>
                </a:solidFill>
                <a:latin typeface="Arno Pro Smbd Caption" pitchFamily="18" charset="0"/>
              </a:rPr>
              <a:t>пристрастю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Arno Pro Smbd" pitchFamily="18" charset="0"/>
            </a:endParaRPr>
          </a:p>
        </p:txBody>
      </p:sp>
    </p:spTree>
  </p:cSld>
  <p:clrMapOvr>
    <a:masterClrMapping/>
  </p:clrMapOvr>
  <p:transition spd="med">
    <p:pull dir="l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0"/>
            <a:ext cx="7200800" cy="5486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б)Освіта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548680"/>
            <a:ext cx="9252520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1797 року Стендаль вступив у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Греноблі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 до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Центральної</a:t>
            </a:r>
            <a:endParaRPr lang="ru-RU" sz="28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школи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метою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якої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було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введення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в 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республіці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 державного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endParaRPr lang="ru-RU" sz="28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світського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навчання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замість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релігійного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. </a:t>
            </a:r>
            <a:endParaRPr lang="ru-RU" sz="2800" dirty="0">
              <a:solidFill>
                <a:srgbClr val="002060"/>
              </a:solidFill>
              <a:latin typeface="Arno Pro Smbd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06084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 Тут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хлопець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захоплювався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 математикою.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Після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закінчення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курсу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його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відправили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до Парижа для    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вступу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в 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Політехнічну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школу,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куди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він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так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не вступив. </a:t>
            </a:r>
            <a:endParaRPr lang="ru-RU" sz="2800" dirty="0">
              <a:solidFill>
                <a:srgbClr val="002060"/>
              </a:solidFill>
              <a:latin typeface="Arno Pro Smbd" pitchFamily="18" charset="0"/>
            </a:endParaRPr>
          </a:p>
        </p:txBody>
      </p:sp>
      <p:pic>
        <p:nvPicPr>
          <p:cNvPr id="5" name="Рисунок 4" descr="85133046_clip51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3284984"/>
            <a:ext cx="4392488" cy="3294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ll dir="l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-171400"/>
            <a:ext cx="7056784" cy="7200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в) Доросле життя</a:t>
            </a:r>
            <a:endParaRPr lang="ru-RU" dirty="0"/>
          </a:p>
        </p:txBody>
      </p:sp>
      <p:pic>
        <p:nvPicPr>
          <p:cNvPr id="4" name="Содержимое 3" descr="100154733_1283244417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596827" y="2348880"/>
            <a:ext cx="3547173" cy="45091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332656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 1800 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році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сімнадцятилітній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Стендаль вступив до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армії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Наполеона.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прослужив у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ній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понад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два роки, а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потім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подав у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відставку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у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 1802 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році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повернувся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до Парижа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з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прихованим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наміром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стати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письменником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Arno Pro Smbd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7281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Стендаль брав участь у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поході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 Наполеона до 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Росії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 в 1812,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зазнав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жахи</a:t>
            </a:r>
            <a:endParaRPr lang="ru-RU" sz="2400" dirty="0" smtClean="0">
              <a:solidFill>
                <a:srgbClr val="002060"/>
              </a:solidFill>
              <a:latin typeface="Arno Pro Smbd Subhead" pitchFamily="18" charset="0"/>
            </a:endParaRPr>
          </a:p>
          <a:p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зимового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відступу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французької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армії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з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Росії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.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Після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падіння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Наполеона,Стендаль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їде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до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Італії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іноді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  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буваючи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на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батьківщині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У 1821 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році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відбуваються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 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повстання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карбонаріїв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 .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Співчуття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Стендаля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цьому</a:t>
            </a:r>
            <a:endParaRPr lang="ru-RU" sz="2400" dirty="0" smtClean="0">
              <a:solidFill>
                <a:srgbClr val="002060"/>
              </a:solidFill>
              <a:latin typeface="Arno Pro Smbd Subhead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рухові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дало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підставу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урядові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звинуватити</a:t>
            </a:r>
            <a:endParaRPr lang="ru-RU" sz="2400" dirty="0" smtClean="0">
              <a:solidFill>
                <a:srgbClr val="002060"/>
              </a:solidFill>
              <a:latin typeface="Arno Pro Smbd Subhead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його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в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приналежності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повсталих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і</a:t>
            </a:r>
            <a:endParaRPr lang="ru-RU" sz="2400" dirty="0" smtClean="0">
              <a:solidFill>
                <a:srgbClr val="002060"/>
              </a:solidFill>
              <a:latin typeface="Arno Pro Smbd Subhead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запропонувати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терміново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залишити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австрійські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 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володіння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північної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 Subhead" pitchFamily="18" charset="0"/>
              </a:rPr>
              <a:t>Італії</a:t>
            </a:r>
            <a:r>
              <a:rPr lang="ru-RU" sz="2400" dirty="0" smtClean="0">
                <a:solidFill>
                  <a:srgbClr val="002060"/>
                </a:solidFill>
                <a:latin typeface="Arno Pro Smbd Subhead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Arno Pro Smbd Subhead" pitchFamily="18" charset="0"/>
            </a:endParaRPr>
          </a:p>
        </p:txBody>
      </p:sp>
    </p:spTree>
  </p:cSld>
  <p:clrMapOvr>
    <a:masterClrMapping/>
  </p:clrMapOvr>
  <p:transition spd="med">
    <p:pull dir="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0"/>
            <a:ext cx="5616624" cy="4046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г)Смерть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548680"/>
            <a:ext cx="9577064" cy="4968552"/>
          </a:xfrm>
        </p:spPr>
        <p:txBody>
          <a:bodyPr numCol="1"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У 1841 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році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з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ним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стався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перший 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апоплекси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чний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удар,невдовзі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після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цього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його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звалив</a:t>
            </a:r>
            <a:endParaRPr lang="ru-RU" sz="24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другий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удар.  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Вмолодості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Стендаль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заразився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сифілісом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 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Лікувати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його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тоді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не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вміли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  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приймав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для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лікування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препарати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 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ртуті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 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endParaRPr lang="ru-RU" sz="24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йодид 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калію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  Але хвороба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прогресувала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Ці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ліки</a:t>
            </a:r>
            <a:endParaRPr lang="ru-RU" sz="24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лише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додатково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погіршували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 стан.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Останні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роки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письменник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перебував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у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дуже</a:t>
            </a:r>
            <a:endParaRPr lang="ru-RU" sz="24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важкому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стані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Інколи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був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настільки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слабкий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що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ледве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тримав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перо,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був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змушений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диктувати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тексти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Але,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незважаючи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ні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на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що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, Стендаль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працював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 до самого </a:t>
            </a:r>
            <a:r>
              <a:rPr lang="ru-RU" sz="2400" dirty="0" err="1" smtClean="0">
                <a:solidFill>
                  <a:srgbClr val="002060"/>
                </a:solidFill>
                <a:latin typeface="Arno Pro Smbd" pitchFamily="18" charset="0"/>
              </a:rPr>
              <a:t>кінця</a:t>
            </a:r>
            <a:r>
              <a:rPr lang="ru-RU" sz="2400" dirty="0" smtClean="0">
                <a:solidFill>
                  <a:srgbClr val="002060"/>
                </a:solidFill>
                <a:latin typeface="Arno Pro Smbd" pitchFamily="18" charset="0"/>
              </a:rPr>
              <a:t>. </a:t>
            </a:r>
          </a:p>
          <a:p>
            <a:pPr>
              <a:buNone/>
            </a:pPr>
            <a:endParaRPr lang="ru-RU" sz="2000" dirty="0">
              <a:solidFill>
                <a:srgbClr val="002060"/>
              </a:solidFill>
              <a:latin typeface="Arno Pro Smbd" pitchFamily="18" charset="0"/>
            </a:endParaRPr>
          </a:p>
        </p:txBody>
      </p:sp>
      <p:pic>
        <p:nvPicPr>
          <p:cNvPr id="4" name="Рисунок 3" descr="Acte_de_deces_de_Stendhal_reconstitu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0"/>
            <a:ext cx="3131840" cy="43577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12160" y="4293096"/>
            <a:ext cx="3137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 Свідоцтво про смерть</a:t>
            </a:r>
            <a:endParaRPr lang="ru-RU" dirty="0">
              <a:solidFill>
                <a:srgbClr val="00206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med">
    <p:pull dir="r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0"/>
            <a:ext cx="9252520" cy="43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А </a:t>
            </a:r>
            <a:r>
              <a:rPr lang="ru-RU" sz="3600" b="1" dirty="0" smtClean="0">
                <a:solidFill>
                  <a:srgbClr val="FF0000"/>
                </a:solidFill>
                <a:latin typeface="Arno Pro Smbd" pitchFamily="18" charset="0"/>
              </a:rPr>
              <a:t>23 </a:t>
            </a:r>
            <a:r>
              <a:rPr lang="ru-RU" sz="3600" b="1" dirty="0" err="1" smtClean="0">
                <a:solidFill>
                  <a:srgbClr val="FF0000"/>
                </a:solidFill>
                <a:latin typeface="Arno Pro Smbd" pitchFamily="18" charset="0"/>
              </a:rPr>
              <a:t>березня</a:t>
            </a:r>
            <a:r>
              <a:rPr lang="ru-RU" sz="3600" b="1" dirty="0" smtClean="0">
                <a:solidFill>
                  <a:srgbClr val="FF0000"/>
                </a:solidFill>
                <a:latin typeface="Arno Pro Smbd" pitchFamily="18" charset="0"/>
              </a:rPr>
              <a:t> 1842</a:t>
            </a:r>
            <a:r>
              <a:rPr lang="ru-RU" sz="3600" b="1" dirty="0" smtClean="0">
                <a:solidFill>
                  <a:srgbClr val="002060"/>
                </a:solidFill>
                <a:latin typeface="Arno Pro Smbd" pitchFamily="18" charset="0"/>
              </a:rPr>
              <a:t> 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року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він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втративши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свідомість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впав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прямо на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вулиці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через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кілька</a:t>
            </a:r>
            <a:endParaRPr lang="ru-RU" sz="28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годин помер. Смерть,</a:t>
            </a:r>
          </a:p>
          <a:p>
            <a:pPr>
              <a:buNone/>
            </a:pP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найвірогідніше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настала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від</a:t>
            </a:r>
            <a:endParaRPr lang="ru-RU" sz="2800" dirty="0" smtClean="0">
              <a:solidFill>
                <a:srgbClr val="002060"/>
              </a:solidFill>
              <a:latin typeface="Arno Pro Smbd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розриву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 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аневризми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 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аорти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.</a:t>
            </a:r>
            <a:endParaRPr lang="ru-RU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82369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заповіті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письменник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 просив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написати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могильній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no Pro Smbd Caption" pitchFamily="18" charset="0"/>
                <a:cs typeface="Arial" charset="0"/>
              </a:rPr>
              <a:t>плиті</a:t>
            </a:r>
            <a:r>
              <a:rPr lang="ru-RU" sz="1000" dirty="0" smtClean="0">
                <a:solidFill>
                  <a:srgbClr val="252525"/>
                </a:solidFill>
                <a:latin typeface="Arial" charset="0"/>
                <a:cs typeface="Arial" charset="0"/>
              </a:rPr>
              <a:t> </a:t>
            </a:r>
            <a:r>
              <a:rPr lang="ru-RU" sz="2800" dirty="0" smtClean="0">
                <a:solidFill>
                  <a:srgbClr val="252525"/>
                </a:solidFill>
                <a:latin typeface="Arial" charset="0"/>
                <a:cs typeface="Arial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Арріго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Бейль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</a:b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Міланець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</a:b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Писав.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Кохав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. Жив.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" name="Рисунок 4" descr="640px-Stendhal_grave_on_cimetiere_de_montmartre_paris_02.JPG"/>
          <p:cNvPicPr>
            <a:picLocks noChangeAspect="1"/>
          </p:cNvPicPr>
          <p:nvPr/>
        </p:nvPicPr>
        <p:blipFill>
          <a:blip r:embed="rId3" cstate="print"/>
          <a:srcRect l="2059" t="1673" r="13285"/>
          <a:stretch>
            <a:fillRect/>
          </a:stretch>
        </p:blipFill>
        <p:spPr>
          <a:xfrm>
            <a:off x="4860032" y="0"/>
            <a:ext cx="4427984" cy="6854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0"/>
            <a:ext cx="7283152" cy="5486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2. Творчість</a:t>
            </a:r>
            <a:endParaRPr lang="ru-RU" dirty="0"/>
          </a:p>
        </p:txBody>
      </p:sp>
      <p:pic>
        <p:nvPicPr>
          <p:cNvPr id="4" name="Содержимое 3" descr="i_02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28850" cy="3076575"/>
          </a:xfrm>
        </p:spPr>
      </p:pic>
      <p:sp>
        <p:nvSpPr>
          <p:cNvPr id="5" name="Прямоугольник 4"/>
          <p:cNvSpPr/>
          <p:nvPr/>
        </p:nvSpPr>
        <p:spPr>
          <a:xfrm>
            <a:off x="2267744" y="476672"/>
            <a:ext cx="6624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Анрі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Марі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Бейль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друкується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в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англійських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журналах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анонімно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залишаючи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свої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статті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без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підпису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Тільки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через 100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років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вчені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визначили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автора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цих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творів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.</a:t>
            </a:r>
            <a:b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Стендаль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починає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заробляти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на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життя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працюючи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в журналах </a:t>
            </a:r>
            <a:r>
              <a:rPr lang="ru-RU" sz="2800" dirty="0" err="1" smtClean="0">
                <a:solidFill>
                  <a:srgbClr val="002060"/>
                </a:solidFill>
                <a:latin typeface="Arno Pro Smbd Display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Arno Pro Smbd Display" pitchFamily="18" charset="0"/>
              </a:rPr>
              <a:t> газетах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06896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Творчість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Стендаля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значною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мірою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вплинула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на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подальший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розвиток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літератури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.</a:t>
            </a:r>
            <a:b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Причина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світової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слави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Стендаля в тому,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що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він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дуже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проникливо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розкриває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головні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риси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своєї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сучасності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протиріччя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що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її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роздирають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сили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які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борються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між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собою,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психологію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неспокійного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буремного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no Pro Smbd" pitchFamily="18" charset="0"/>
              </a:rPr>
              <a:t>XIX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сторіччя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особливості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взаємин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людини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суспільства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що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були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характерні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як для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Франції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, так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для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решти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Arno Pro Smbd" pitchFamily="18" charset="0"/>
              </a:rPr>
              <a:t>світу</a:t>
            </a:r>
            <a:r>
              <a:rPr lang="ru-RU" sz="2800" dirty="0" smtClean="0">
                <a:solidFill>
                  <a:srgbClr val="002060"/>
                </a:solidFill>
                <a:latin typeface="Arno Pro Smbd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Arno Pro Smbd" pitchFamily="18" charset="0"/>
            </a:endParaRPr>
          </a:p>
        </p:txBody>
      </p:sp>
    </p:spTree>
  </p:cSld>
  <p:clrMapOvr>
    <a:masterClrMapping/>
  </p:clrMapOvr>
  <p:transition spd="med">
    <p:pull dir="d"/>
    <p:sndAc>
      <p:stSnd>
        <p:snd r:embed="rId2" name="click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8">
      <a:dk1>
        <a:srgbClr val="D0F1FE"/>
      </a:dk1>
      <a:lt1>
        <a:srgbClr val="A2E3FE"/>
      </a:lt1>
      <a:dk2>
        <a:srgbClr val="73D6FD"/>
      </a:dk2>
      <a:lt2>
        <a:srgbClr val="0192CD"/>
      </a:lt2>
      <a:accent1>
        <a:srgbClr val="0192CD"/>
      </a:accent1>
      <a:accent2>
        <a:srgbClr val="00449E"/>
      </a:accent2>
      <a:accent3>
        <a:srgbClr val="2B71FF"/>
      </a:accent3>
      <a:accent4>
        <a:srgbClr val="00B0F0"/>
      </a:accent4>
      <a:accent5>
        <a:srgbClr val="005BD3"/>
      </a:accent5>
      <a:accent6>
        <a:srgbClr val="00349E"/>
      </a:accent6>
      <a:hlink>
        <a:srgbClr val="17BBFD"/>
      </a:hlink>
      <a:folHlink>
        <a:srgbClr val="72A0F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150</TotalTime>
  <Words>338</Words>
  <Application>Microsoft Office PowerPoint</Application>
  <PresentationFormat>Экран (4:3)</PresentationFormat>
  <Paragraphs>117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ПРЕЗЕНТАЦІЯ НА ТЕМУ: “ЖИТТЯ ТА ТВОРЧІСТЬ СТЕНДАЛЯ”   </vt:lpstr>
      <vt:lpstr>План</vt:lpstr>
      <vt:lpstr>1. Біографія письменника</vt:lpstr>
      <vt:lpstr>              а) Дитинство </vt:lpstr>
      <vt:lpstr>б)Освіта </vt:lpstr>
      <vt:lpstr>в) Доросле життя</vt:lpstr>
      <vt:lpstr>г)Смерть</vt:lpstr>
      <vt:lpstr>Слайд 8</vt:lpstr>
      <vt:lpstr>2. Творчість</vt:lpstr>
      <vt:lpstr>а)Найвідоміші твори</vt:lpstr>
      <vt:lpstr>Слайд 11</vt:lpstr>
      <vt:lpstr>   б)Провідні теми</vt:lpstr>
      <vt:lpstr>в)Особливості стилю</vt:lpstr>
      <vt:lpstr>3. Цитати</vt:lpstr>
      <vt:lpstr>4. Відео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“ЖИТТЯ ТА ТВОРЧІСТЬ СТЕНДАЛЯ” УЧЕНИЦІ 10-Б КЛАСУ БІЛОЦЕРКІВСЬКОЇ СПЕЦІАЛІЗОВАНОЇ  ШКОЛИ I-III СТУПЕНІВ №12 З ПОГЛИБЛЕНИМ ВИВЧЕННЯМ ІНФОРМАЦІЙНИХ ТЕХНОЛОГІЙ ЗВАРИЧ ВІКТОРІЇ ВЛАДИСЛАВІВНИ  </dc:title>
  <dc:creator>SEVEN</dc:creator>
  <cp:lastModifiedBy>SEVEN</cp:lastModifiedBy>
  <cp:revision>18</cp:revision>
  <dcterms:created xsi:type="dcterms:W3CDTF">2014-09-21T11:08:25Z</dcterms:created>
  <dcterms:modified xsi:type="dcterms:W3CDTF">2015-02-13T18:56:33Z</dcterms:modified>
</cp:coreProperties>
</file>