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3"/>
  </p:notesMasterIdLst>
  <p:handoutMasterIdLst>
    <p:handoutMasterId r:id="rId14"/>
  </p:handoutMasterIdLst>
  <p:sldIdLst>
    <p:sldId id="296" r:id="rId2"/>
    <p:sldId id="268" r:id="rId3"/>
    <p:sldId id="270" r:id="rId4"/>
    <p:sldId id="284" r:id="rId5"/>
    <p:sldId id="272" r:id="rId6"/>
    <p:sldId id="271" r:id="rId7"/>
    <p:sldId id="267" r:id="rId8"/>
    <p:sldId id="261" r:id="rId9"/>
    <p:sldId id="263" r:id="rId10"/>
    <p:sldId id="265" r:id="rId11"/>
    <p:sldId id="295" r:id="rId1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00000"/>
    <a:srgbClr val="990000"/>
    <a:srgbClr val="6699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81C569-5681-4A5E-B5E0-77D4A143CEEB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5DC559-E942-42D0-8C9C-82B870510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722FFD6-CD50-4EE4-923B-1B0B79C710B9}" type="datetimeFigureOut">
              <a:rPr lang="uk-UA"/>
              <a:pPr>
                <a:defRPr/>
              </a:pPr>
              <a:t>15.03.2013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2886AA4-E3F1-4147-AFA3-29D9D732CA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9ED2D48-2B6F-43B2-AB95-7ED249E85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41660-37CF-4F7D-ACCD-8C6DF2209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AE56A-A190-4CAF-A40C-DA8C517FD2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Буга 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5BC0-87E9-4967-A3FF-42008711B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E8DDB4A-7742-43FE-85EC-9656BC55CA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20723-8406-4728-8128-23AA3EE58C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21B8E-0A86-44CF-A19E-BD608C54A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A26333D-5DC9-487E-BD97-E165827063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771AC-A794-41D4-849A-B4A0547F35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08E-2CA8-4A3F-89B4-1D00D49AC3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E5549-FAD0-4E58-8C23-42E10CBF1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EDE6F-C847-4192-B85B-3FBC86C383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Буга 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279E42-40EF-4B3B-8B97-981C9B8D4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85800" y="2565400"/>
            <a:ext cx="7773988" cy="2663825"/>
          </a:xfrm>
        </p:spPr>
        <p:txBody>
          <a:bodyPr/>
          <a:lstStyle/>
          <a:p>
            <a:pPr eaLnBrk="1" hangingPunct="1"/>
            <a:r>
              <a:rPr lang="uk-UA" sz="66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Життя</a:t>
            </a:r>
            <a:br>
              <a:rPr lang="uk-UA" sz="66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uk-UA" sz="66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</a:t>
            </a:r>
            <a:r>
              <a:rPr lang="uk-UA" sz="6600" b="1" i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Волта</a:t>
            </a:r>
            <a:r>
              <a:rPr lang="uk-UA" sz="66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uk-UA" sz="6600" b="1" i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Вітмена</a:t>
            </a:r>
            <a:endParaRPr lang="ru-RU" sz="6600" b="1" i="1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1844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“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Все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обертається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навколо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мене,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концентрується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мені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виходить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з мене самого. У мене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є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лише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один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центральний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образ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—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загальна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людська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особистість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уитме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71888" cy="3600450"/>
          </a:xfrm>
          <a:noFill/>
        </p:spPr>
      </p:pic>
      <p:pic>
        <p:nvPicPr>
          <p:cNvPr id="31748" name="Picture 6" descr="Вітмен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2" y="0"/>
            <a:ext cx="25923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6516216" y="4725144"/>
            <a:ext cx="2627784" cy="923330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ятник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Вітмену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Нью-Йорку Скульптор Д.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Девідсон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0" y="3573016"/>
            <a:ext cx="3708400" cy="77946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ятник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Вітмену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Москві 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МДУ . 2009 р.</a:t>
            </a:r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29622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3131840" y="6216650"/>
            <a:ext cx="3598862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честь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Вітмена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названий кратер на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Меркурії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212976"/>
            <a:ext cx="8686800" cy="838200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Митець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принципово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хотів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лишитися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в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історії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літератури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автором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однієї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книжки —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спочатку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проклятої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а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потім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уславлено</a:t>
            </a:r>
            <a:r>
              <a:rPr lang="uk-UA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ї</a:t>
            </a:r>
            <a:endParaRPr lang="ru-RU" sz="4000" b="1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waltwhit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012159" cy="6882397"/>
          </a:xfrm>
          <a:noFill/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987824" y="2708920"/>
            <a:ext cx="6156176" cy="378565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...Муза! Я приношу тебе наше здесь 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наше сегодня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Пар, керосин и газ, экстренные поезда, великие пути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сообщения,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Триумфы нынешних дней; нежный кабель Атлантики,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тихоокеанский экспресс, и Суэцкий канал,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Готардский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туннель, 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Гузекский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туннель, и Бруклинский мост.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Всю землю тебе приношу, как клубок, обмотанный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рельсами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пароходными тропами, избороздившими каждое море, </a:t>
            </a:r>
          </a:p>
          <a:p>
            <a:pPr algn="ctr"/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Наш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вертящийся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шар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приношу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...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(«Песня о выставке», перевод К. Чуковского.)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084169" y="0"/>
            <a:ext cx="3059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Волт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Вітмен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1887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walt-whitman-phot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31670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211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79388" y="5373688"/>
            <a:ext cx="47529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Garamond" pitchFamily="18" charset="0"/>
              </a:rPr>
              <a:t>Основні твори</a:t>
            </a:r>
          </a:p>
          <a:p>
            <a:pPr>
              <a:buFontTx/>
              <a:buChar char="•"/>
            </a:pPr>
            <a:r>
              <a:rPr lang="ru-RU" b="1">
                <a:latin typeface="Garamond" pitchFamily="18" charset="0"/>
              </a:rPr>
              <a:t>збірка «Листя трави»</a:t>
            </a:r>
          </a:p>
          <a:p>
            <a:pPr>
              <a:buFontTx/>
              <a:buChar char="•"/>
            </a:pPr>
            <a:r>
              <a:rPr lang="ru-RU" b="1">
                <a:latin typeface="Garamond" pitchFamily="18" charset="0"/>
              </a:rPr>
              <a:t>поема «Коли бузок розквів торік у моєму дворі»</a:t>
            </a:r>
          </a:p>
          <a:p>
            <a:pPr>
              <a:buFontTx/>
              <a:buChar char="•"/>
            </a:pPr>
            <a:r>
              <a:rPr lang="ru-RU" b="1">
                <a:latin typeface="Garamond" pitchFamily="18" charset="0"/>
              </a:rPr>
              <a:t>цикл віршів «Прощай, моя фантазіє!»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1" y="0"/>
            <a:ext cx="385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 тобі, читачу, </a:t>
            </a:r>
            <a:b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тріпоче життя, гордість,</a:t>
            </a:r>
            <a:b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любов – як і в мені, тому</a:t>
            </a:r>
            <a:b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для тебе ці мої пісні.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652120" cy="1054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atin typeface="Garamond" pitchFamily="18" charset="0"/>
              </a:rPr>
              <a:t>Walt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>
                <a:latin typeface="Garamond" pitchFamily="18" charset="0"/>
              </a:rPr>
              <a:t>Whitman</a:t>
            </a:r>
            <a:r>
              <a:rPr lang="ru-RU" sz="2800" b="1" dirty="0">
                <a:latin typeface="Garamond" pitchFamily="18" charset="0"/>
              </a:rPr>
              <a:t/>
            </a:r>
            <a:br>
              <a:rPr lang="ru-RU" sz="2800" b="1" dirty="0">
                <a:latin typeface="Garamond" pitchFamily="18" charset="0"/>
              </a:rPr>
            </a:br>
            <a:r>
              <a:rPr lang="ru-RU" sz="2800" b="1" dirty="0" err="1">
                <a:latin typeface="Garamond" pitchFamily="18" charset="0"/>
              </a:rPr>
              <a:t>Волт</a:t>
            </a:r>
            <a:r>
              <a:rPr lang="ru-RU" sz="2800" b="1" dirty="0">
                <a:latin typeface="Garamond" pitchFamily="18" charset="0"/>
              </a:rPr>
              <a:t> </a:t>
            </a:r>
            <a:r>
              <a:rPr lang="ru-RU" sz="2800" b="1" dirty="0" err="1" smtClean="0">
                <a:latin typeface="Garamond" pitchFamily="18" charset="0"/>
              </a:rPr>
              <a:t>Вітмен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964488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aramond" pitchFamily="18" charset="0"/>
              </a:rPr>
              <a:t> У 1855 р. сам набрав </a:t>
            </a:r>
            <a:r>
              <a:rPr lang="ru-RU" sz="1600" b="1" dirty="0" err="1" smtClean="0">
                <a:latin typeface="Garamond" pitchFamily="18" charset="0"/>
              </a:rPr>
              <a:t>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надрукував</a:t>
            </a:r>
            <a:r>
              <a:rPr lang="ru-RU" sz="1600" b="1" dirty="0" smtClean="0">
                <a:latin typeface="Garamond" pitchFamily="18" charset="0"/>
              </a:rPr>
              <a:t> у </a:t>
            </a:r>
            <a:r>
              <a:rPr lang="ru-RU" sz="1600" b="1" dirty="0" err="1" smtClean="0">
                <a:latin typeface="Garamond" pitchFamily="18" charset="0"/>
              </a:rPr>
              <a:t>бруклінській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друкарні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збірку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з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дванадцяти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віршів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і</a:t>
            </a:r>
            <a:r>
              <a:rPr lang="ru-RU" sz="1600" b="1" dirty="0" smtClean="0">
                <a:latin typeface="Garamond" pitchFamily="18" charset="0"/>
              </a:rPr>
              <a:t> поем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aramond" pitchFamily="18" charset="0"/>
              </a:rPr>
              <a:t>"</a:t>
            </a:r>
            <a:r>
              <a:rPr lang="ru-RU" sz="1600" b="1" dirty="0" err="1" smtClean="0">
                <a:latin typeface="Garamond" pitchFamily="18" charset="0"/>
              </a:rPr>
              <a:t>Листя</a:t>
            </a:r>
            <a:r>
              <a:rPr lang="ru-RU" sz="1600" b="1" dirty="0" smtClean="0">
                <a:latin typeface="Garamond" pitchFamily="18" charset="0"/>
              </a:rPr>
              <a:t> трави" (</a:t>
            </a:r>
            <a:r>
              <a:rPr lang="ru-RU" sz="1600" b="1" dirty="0" err="1" smtClean="0">
                <a:latin typeface="Garamond" pitchFamily="18" charset="0"/>
              </a:rPr>
              <a:t>Leaves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of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Grass</a:t>
            </a:r>
            <a:r>
              <a:rPr lang="ru-RU" sz="1600" b="1" dirty="0" smtClean="0">
                <a:latin typeface="Garamond" pitchFamily="18" charset="0"/>
              </a:rPr>
              <a:t>). </a:t>
            </a:r>
            <a:r>
              <a:rPr lang="ru-RU" sz="1600" b="1" dirty="0" err="1" smtClean="0">
                <a:latin typeface="Garamond" pitchFamily="18" charset="0"/>
              </a:rPr>
              <a:t>Згодом</a:t>
            </a:r>
            <a:r>
              <a:rPr lang="ru-RU" sz="1600" b="1" dirty="0" smtClean="0">
                <a:latin typeface="Garamond" pitchFamily="18" charset="0"/>
              </a:rPr>
              <a:t> "</a:t>
            </a:r>
            <a:r>
              <a:rPr lang="ru-RU" sz="1600" b="1" dirty="0" err="1" smtClean="0">
                <a:latin typeface="Garamond" pitchFamily="18" charset="0"/>
              </a:rPr>
              <a:t>Листя</a:t>
            </a:r>
            <a:r>
              <a:rPr lang="ru-RU" sz="1600" b="1" dirty="0" smtClean="0">
                <a:latin typeface="Garamond" pitchFamily="18" charset="0"/>
              </a:rPr>
              <a:t> трави" </a:t>
            </a:r>
            <a:r>
              <a:rPr lang="ru-RU" sz="1600" b="1" dirty="0" err="1" smtClean="0">
                <a:latin typeface="Garamond" pitchFamily="18" charset="0"/>
              </a:rPr>
              <a:t>витримали</a:t>
            </a:r>
            <a:r>
              <a:rPr lang="ru-RU" sz="1600" b="1" dirty="0" smtClean="0">
                <a:latin typeface="Garamond" pitchFamily="18" charset="0"/>
              </a:rPr>
              <a:t> за </a:t>
            </a:r>
            <a:r>
              <a:rPr lang="ru-RU" sz="1600" b="1" dirty="0" err="1" smtClean="0">
                <a:latin typeface="Garamond" pitchFamily="18" charset="0"/>
              </a:rPr>
              <a:t>життя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Уітмена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ще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вісім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видань</a:t>
            </a:r>
            <a:r>
              <a:rPr lang="ru-RU" sz="1600" b="1" dirty="0" smtClean="0">
                <a:latin typeface="Garamond" pitchFamily="18" charset="0"/>
              </a:rPr>
              <a:t> (</a:t>
            </a:r>
            <a:r>
              <a:rPr lang="ru-RU" sz="1600" b="1" dirty="0" err="1" smtClean="0">
                <a:latin typeface="Garamond" pitchFamily="18" charset="0"/>
              </a:rPr>
              <a:t>останнє</a:t>
            </a:r>
            <a:r>
              <a:rPr lang="ru-RU" sz="1600" b="1" dirty="0" smtClean="0">
                <a:latin typeface="Garamond" pitchFamily="18" charset="0"/>
              </a:rPr>
              <a:t>: 1892), </a:t>
            </a:r>
            <a:r>
              <a:rPr lang="ru-RU" sz="1600" b="1" dirty="0" err="1" smtClean="0">
                <a:latin typeface="Garamond" pitchFamily="18" charset="0"/>
              </a:rPr>
              <a:t>кожне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з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яких</a:t>
            </a:r>
            <a:r>
              <a:rPr lang="ru-RU" sz="1600" b="1" dirty="0" smtClean="0">
                <a:latin typeface="Garamond" pitchFamily="18" charset="0"/>
              </a:rPr>
              <a:t> автор </a:t>
            </a:r>
            <a:r>
              <a:rPr lang="ru-RU" sz="1600" b="1" dirty="0" err="1" smtClean="0">
                <a:latin typeface="Garamond" pitchFamily="18" charset="0"/>
              </a:rPr>
              <a:t>доповнював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новими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віршами</a:t>
            </a:r>
            <a:r>
              <a:rPr lang="ru-RU" sz="1600" b="1" dirty="0" smtClean="0">
                <a:latin typeface="Garamond" pitchFamily="18" charset="0"/>
              </a:rPr>
              <a:t> та поемами. "</a:t>
            </a:r>
            <a:r>
              <a:rPr lang="ru-RU" sz="1600" b="1" dirty="0" err="1" smtClean="0">
                <a:latin typeface="Garamond" pitchFamily="18" charset="0"/>
              </a:rPr>
              <a:t>Листя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aramond" pitchFamily="18" charset="0"/>
              </a:rPr>
              <a:t>трави" – </a:t>
            </a:r>
            <a:r>
              <a:rPr lang="ru-RU" sz="1600" b="1" dirty="0" err="1" smtClean="0">
                <a:latin typeface="Garamond" pitchFamily="18" charset="0"/>
              </a:rPr>
              <a:t>унікальний</a:t>
            </a:r>
            <a:r>
              <a:rPr lang="ru-RU" sz="1600" b="1" dirty="0" smtClean="0">
                <a:latin typeface="Garamond" pitchFamily="18" charset="0"/>
              </a:rPr>
              <a:t> в </a:t>
            </a:r>
            <a:r>
              <a:rPr lang="ru-RU" sz="1600" b="1" dirty="0" err="1" smtClean="0">
                <a:latin typeface="Garamond" pitchFamily="18" charset="0"/>
              </a:rPr>
              <a:t>американській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поезії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твір</a:t>
            </a:r>
            <a:r>
              <a:rPr lang="ru-RU" sz="1600" b="1" dirty="0" smtClean="0">
                <a:latin typeface="Garamond" pitchFamily="18" charset="0"/>
              </a:rPr>
              <a:t>, </a:t>
            </a:r>
            <a:r>
              <a:rPr lang="ru-RU" sz="1600" b="1" dirty="0" err="1" smtClean="0">
                <a:latin typeface="Garamond" pitchFamily="18" charset="0"/>
              </a:rPr>
              <a:t>який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можна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назвати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ліричним</a:t>
            </a:r>
            <a:r>
              <a:rPr lang="ru-RU" sz="1600" b="1" dirty="0" smtClean="0">
                <a:latin typeface="Garamond" pitchFamily="18" charset="0"/>
              </a:rPr>
              <a:t> романом 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віршах</a:t>
            </a:r>
            <a:r>
              <a:rPr lang="ru-RU" sz="1600" b="1" dirty="0" smtClean="0">
                <a:latin typeface="Garamond" pitchFamily="18" charset="0"/>
              </a:rPr>
              <a:t>. </a:t>
            </a:r>
            <a:r>
              <a:rPr lang="ru-RU" sz="1600" b="1" dirty="0" err="1" smtClean="0">
                <a:latin typeface="Garamond" pitchFamily="18" charset="0"/>
              </a:rPr>
              <a:t>Творчість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Уітмена</a:t>
            </a:r>
            <a:r>
              <a:rPr lang="ru-RU" sz="1600" b="1" dirty="0" smtClean="0">
                <a:latin typeface="Garamond" pitchFamily="18" charset="0"/>
              </a:rPr>
              <a:t> справила </a:t>
            </a:r>
            <a:r>
              <a:rPr lang="ru-RU" sz="1600" b="1" dirty="0" err="1" smtClean="0">
                <a:latin typeface="Garamond" pitchFamily="18" charset="0"/>
              </a:rPr>
              <a:t>вплив</a:t>
            </a:r>
            <a:r>
              <a:rPr lang="ru-RU" sz="1600" b="1" dirty="0" smtClean="0">
                <a:latin typeface="Garamond" pitchFamily="18" charset="0"/>
              </a:rPr>
              <a:t> на </a:t>
            </a:r>
            <a:r>
              <a:rPr lang="ru-RU" sz="1600" b="1" dirty="0" err="1" smtClean="0">
                <a:latin typeface="Garamond" pitchFamily="18" charset="0"/>
              </a:rPr>
              <a:t>багатьох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поетів</a:t>
            </a:r>
            <a:r>
              <a:rPr lang="ru-RU" sz="1600" b="1" dirty="0" smtClean="0">
                <a:latin typeface="Garamond" pitchFamily="18" charset="0"/>
              </a:rPr>
              <a:t> США </a:t>
            </a:r>
            <a:r>
              <a:rPr lang="ru-RU" sz="1600" b="1" dirty="0" err="1" smtClean="0">
                <a:latin typeface="Garamond" pitchFamily="18" charset="0"/>
              </a:rPr>
              <a:t>нашого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століття</a:t>
            </a:r>
            <a:r>
              <a:rPr lang="ru-RU" sz="1600" b="1" dirty="0" smtClean="0">
                <a:latin typeface="Garamond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Продовжувачами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його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традицій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були</a:t>
            </a:r>
            <a:r>
              <a:rPr lang="ru-RU" sz="1600" b="1" dirty="0" smtClean="0">
                <a:latin typeface="Garamond" pitchFamily="18" charset="0"/>
              </a:rPr>
              <a:t> К. </a:t>
            </a:r>
            <a:r>
              <a:rPr lang="ru-RU" sz="1600" b="1" dirty="0" err="1" smtClean="0">
                <a:latin typeface="Garamond" pitchFamily="18" charset="0"/>
              </a:rPr>
              <a:t>Сендберг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багато</a:t>
            </a:r>
            <a:r>
              <a:rPr lang="ru-RU" sz="1600" b="1" dirty="0" smtClean="0">
                <a:latin typeface="Garamond" pitchFamily="18" charset="0"/>
              </a:rPr>
              <a:t>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чому</a:t>
            </a:r>
            <a:r>
              <a:rPr lang="ru-RU" sz="1600" b="1" dirty="0" smtClean="0">
                <a:latin typeface="Garamond" pitchFamily="18" charset="0"/>
              </a:rPr>
              <a:t> А. </a:t>
            </a:r>
            <a:r>
              <a:rPr lang="ru-RU" sz="1600" b="1" dirty="0" err="1" smtClean="0">
                <a:latin typeface="Garamond" pitchFamily="18" charset="0"/>
              </a:rPr>
              <a:t>Макліш</a:t>
            </a:r>
            <a:r>
              <a:rPr lang="ru-RU" sz="1600" b="1" dirty="0" smtClean="0">
                <a:latin typeface="Garamond" pitchFamily="18" charset="0"/>
              </a:rPr>
              <a:t>, У. </a:t>
            </a:r>
            <a:r>
              <a:rPr lang="ru-RU" sz="1600" b="1" dirty="0" err="1" smtClean="0">
                <a:latin typeface="Garamond" pitchFamily="18" charset="0"/>
              </a:rPr>
              <a:t>Лоуенфелс</a:t>
            </a:r>
            <a:r>
              <a:rPr lang="ru-RU" sz="1600" b="1" dirty="0" smtClean="0">
                <a:latin typeface="Garamond" pitchFamily="18" charset="0"/>
              </a:rPr>
              <a:t>. Для таких </a:t>
            </a:r>
            <a:r>
              <a:rPr lang="ru-RU" sz="1600" b="1" dirty="0" err="1" smtClean="0">
                <a:latin typeface="Garamond" pitchFamily="18" charset="0"/>
              </a:rPr>
              <a:t>поетів</a:t>
            </a:r>
            <a:r>
              <a:rPr lang="ru-RU" sz="1600" b="1" dirty="0" smtClean="0">
                <a:latin typeface="Garamond" pitchFamily="18" charset="0"/>
              </a:rPr>
              <a:t>, як Е. 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Робінсон</a:t>
            </a:r>
            <a:r>
              <a:rPr lang="ru-RU" sz="1600" b="1" dirty="0" smtClean="0">
                <a:latin typeface="Garamond" pitchFamily="18" charset="0"/>
              </a:rPr>
              <a:t>, X. </a:t>
            </a:r>
            <a:r>
              <a:rPr lang="ru-RU" sz="1600" b="1" dirty="0" err="1" smtClean="0">
                <a:latin typeface="Garamond" pitchFamily="18" charset="0"/>
              </a:rPr>
              <a:t>Крейн</a:t>
            </a:r>
            <a:r>
              <a:rPr lang="ru-RU" sz="1600" b="1" dirty="0" smtClean="0">
                <a:latin typeface="Garamond" pitchFamily="18" charset="0"/>
              </a:rPr>
              <a:t>, Р. </a:t>
            </a:r>
            <a:r>
              <a:rPr lang="ru-RU" sz="1600" b="1" dirty="0" err="1" smtClean="0">
                <a:latin typeface="Garamond" pitchFamily="18" charset="0"/>
              </a:rPr>
              <a:t>Джеферс</a:t>
            </a:r>
            <a:r>
              <a:rPr lang="ru-RU" sz="1600" b="1" dirty="0" smtClean="0">
                <a:latin typeface="Garamond" pitchFamily="18" charset="0"/>
              </a:rPr>
              <a:t>, У. К. </a:t>
            </a:r>
            <a:r>
              <a:rPr lang="ru-RU" sz="1600" b="1" dirty="0" err="1" smtClean="0">
                <a:latin typeface="Garamond" pitchFamily="18" charset="0"/>
              </a:rPr>
              <a:t>Вільямс</a:t>
            </a:r>
            <a:r>
              <a:rPr lang="ru-RU" sz="1600" b="1" dirty="0" smtClean="0">
                <a:latin typeface="Garamond" pitchFamily="18" charset="0"/>
              </a:rPr>
              <a:t>, А. </a:t>
            </a:r>
            <a:r>
              <a:rPr lang="ru-RU" sz="1600" b="1" dirty="0" err="1" smtClean="0">
                <a:latin typeface="Garamond" pitchFamily="18" charset="0"/>
              </a:rPr>
              <a:t>Гінсберг</a:t>
            </a:r>
            <a:r>
              <a:rPr lang="ru-RU" sz="1600" b="1" dirty="0" smtClean="0">
                <a:latin typeface="Garamond" pitchFamily="18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aramond" pitchFamily="18" charset="0"/>
              </a:rPr>
              <a:t>"</a:t>
            </a:r>
            <a:r>
              <a:rPr lang="ru-RU" sz="1600" b="1" dirty="0" err="1" smtClean="0">
                <a:latin typeface="Garamond" pitchFamily="18" charset="0"/>
              </a:rPr>
              <a:t>Листя</a:t>
            </a:r>
            <a:r>
              <a:rPr lang="ru-RU" sz="1600" b="1" dirty="0" smtClean="0">
                <a:latin typeface="Garamond" pitchFamily="18" charset="0"/>
              </a:rPr>
              <a:t> трави" стали точкою </a:t>
            </a:r>
            <a:r>
              <a:rPr lang="ru-RU" sz="1600" b="1" dirty="0" err="1" smtClean="0">
                <a:latin typeface="Garamond" pitchFamily="18" charset="0"/>
              </a:rPr>
              <a:t>відправлення</a:t>
            </a:r>
            <a:r>
              <a:rPr lang="ru-RU" sz="1600" b="1" dirty="0" smtClean="0">
                <a:latin typeface="Garamond" pitchFamily="18" charset="0"/>
              </a:rPr>
              <a:t> в </a:t>
            </a:r>
            <a:r>
              <a:rPr lang="ru-RU" sz="1600" b="1" dirty="0" err="1" smtClean="0">
                <a:latin typeface="Garamond" pitchFamily="18" charset="0"/>
              </a:rPr>
              <a:t>їх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власних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шуканнях</a:t>
            </a:r>
            <a:r>
              <a:rPr lang="ru-RU" sz="1600" b="1" dirty="0" smtClean="0">
                <a:latin typeface="Garamond" pitchFamily="18" charset="0"/>
              </a:rPr>
              <a:t>. </a:t>
            </a:r>
            <a:r>
              <a:rPr lang="ru-RU" sz="1600" b="1" dirty="0" err="1" smtClean="0">
                <a:latin typeface="Garamond" pitchFamily="18" charset="0"/>
              </a:rPr>
              <a:t>Навіть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ті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поети</a:t>
            </a:r>
            <a:r>
              <a:rPr lang="ru-RU" sz="1600" b="1" dirty="0" smtClean="0">
                <a:latin typeface="Garamond" pitchFamily="18" charset="0"/>
              </a:rPr>
              <a:t>, </a:t>
            </a:r>
            <a:r>
              <a:rPr lang="ru-RU" sz="1600" b="1" dirty="0" err="1" smtClean="0">
                <a:latin typeface="Garamond" pitchFamily="18" charset="0"/>
              </a:rPr>
              <a:t>які</a:t>
            </a:r>
            <a:r>
              <a:rPr lang="ru-RU" sz="1600" b="1" dirty="0" smtClean="0">
                <a:latin typeface="Garamond" pitchFamily="18" charset="0"/>
              </a:rPr>
              <a:t> заявляли про </a:t>
            </a:r>
            <a:r>
              <a:rPr lang="ru-RU" sz="1600" b="1" dirty="0" err="1" smtClean="0">
                <a:latin typeface="Garamond" pitchFamily="18" charset="0"/>
              </a:rPr>
              <a:t>своє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неприйняття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творчості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Уітмена</a:t>
            </a:r>
            <a:r>
              <a:rPr lang="ru-RU" sz="1600" b="1" dirty="0" smtClean="0">
                <a:latin typeface="Garamond" pitchFamily="18" charset="0"/>
              </a:rPr>
              <a:t> - </a:t>
            </a:r>
            <a:r>
              <a:rPr lang="ru-RU" sz="1600" b="1" dirty="0" err="1" smtClean="0">
                <a:latin typeface="Garamond" pitchFamily="18" charset="0"/>
              </a:rPr>
              <a:t>наприклад</a:t>
            </a:r>
            <a:r>
              <a:rPr lang="ru-RU" sz="1600" b="1" dirty="0" smtClean="0">
                <a:latin typeface="Garamond" pitchFamily="18" charset="0"/>
              </a:rPr>
              <a:t>, В. </a:t>
            </a:r>
            <a:r>
              <a:rPr lang="ru-RU" sz="1600" b="1" dirty="0" err="1" smtClean="0">
                <a:latin typeface="Garamond" pitchFamily="18" charset="0"/>
              </a:rPr>
              <a:t>Ліндсей,-не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змогли</a:t>
            </a:r>
            <a:r>
              <a:rPr lang="ru-RU" sz="1600" b="1" dirty="0" smtClean="0">
                <a:latin typeface="Garamond" pitchFamily="18" charset="0"/>
              </a:rPr>
              <a:t> пройти </a:t>
            </a:r>
            <a:r>
              <a:rPr lang="ru-RU" sz="1600" b="1" dirty="0" err="1" smtClean="0">
                <a:latin typeface="Garamond" pitchFamily="18" charset="0"/>
              </a:rPr>
              <a:t>повз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його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досвід</a:t>
            </a:r>
            <a:r>
              <a:rPr lang="ru-RU" sz="1600" b="1" dirty="0" smtClean="0">
                <a:latin typeface="Garamond" pitchFamily="18" charset="0"/>
              </a:rPr>
              <a:t>. </a:t>
            </a:r>
            <a:r>
              <a:rPr lang="ru-RU" sz="1600" b="1" dirty="0" err="1" smtClean="0">
                <a:latin typeface="Garamond" pitchFamily="18" charset="0"/>
              </a:rPr>
              <a:t>Вітмену</a:t>
            </a:r>
            <a:r>
              <a:rPr lang="ru-RU" sz="1600" b="1" dirty="0" smtClean="0">
                <a:latin typeface="Garamond" pitchFamily="18" charset="0"/>
              </a:rPr>
              <a:t> належать </a:t>
            </a:r>
            <a:r>
              <a:rPr lang="ru-RU" sz="1600" b="1" dirty="0" err="1" smtClean="0">
                <a:latin typeface="Garamond" pitchFamily="18" charset="0"/>
              </a:rPr>
              <a:t>численні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публіцистичні</a:t>
            </a:r>
            <a:r>
              <a:rPr lang="ru-RU" sz="1600" b="1" dirty="0" smtClean="0">
                <a:latin typeface="Garamond" pitchFamily="18" charset="0"/>
              </a:rPr>
              <a:t> твори, </a:t>
            </a:r>
            <a:r>
              <a:rPr lang="ru-RU" sz="1600" b="1" dirty="0" err="1" smtClean="0">
                <a:latin typeface="Garamond" pitchFamily="18" charset="0"/>
              </a:rPr>
              <a:t>серед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яких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особливе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місце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займає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Garamond" pitchFamily="18" charset="0"/>
              </a:rPr>
              <a:t>памфлет "</a:t>
            </a:r>
            <a:r>
              <a:rPr lang="ru-RU" sz="1600" b="1" dirty="0" err="1" smtClean="0">
                <a:latin typeface="Garamond" pitchFamily="18" charset="0"/>
              </a:rPr>
              <a:t>Демократичні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далі</a:t>
            </a:r>
            <a:r>
              <a:rPr lang="ru-RU" sz="1600" b="1" dirty="0" smtClean="0">
                <a:latin typeface="Garamond" pitchFamily="18" charset="0"/>
              </a:rPr>
              <a:t>" (1871), де </a:t>
            </a:r>
            <a:r>
              <a:rPr lang="ru-RU" sz="1600" b="1" dirty="0" err="1" smtClean="0">
                <a:latin typeface="Garamond" pitchFamily="18" charset="0"/>
              </a:rPr>
              <a:t>він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переглядає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свій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безмежний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оптимізм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віру</a:t>
            </a:r>
            <a:r>
              <a:rPr lang="ru-RU" sz="1600" b="1" dirty="0" smtClean="0">
                <a:latin typeface="Garamond" pitchFamily="18" charset="0"/>
              </a:rPr>
              <a:t> в "</a:t>
            </a:r>
            <a:r>
              <a:rPr lang="ru-RU" sz="1600" b="1" dirty="0" err="1" smtClean="0">
                <a:latin typeface="Garamond" pitchFamily="18" charset="0"/>
              </a:rPr>
              <a:t>велике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майбутнє</a:t>
            </a:r>
            <a:r>
              <a:rPr lang="ru-RU" sz="1600" b="1" dirty="0" smtClean="0">
                <a:latin typeface="Garamond" pitchFamily="18" charset="0"/>
              </a:rPr>
              <a:t>" Америки.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Вітмен-піонер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сучасного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вільного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вірша</a:t>
            </a:r>
            <a:r>
              <a:rPr lang="ru-RU" sz="1600" b="1" dirty="0" smtClean="0">
                <a:latin typeface="Garamond" pitchFamily="18" charset="0"/>
              </a:rPr>
              <a:t>. </a:t>
            </a:r>
            <a:r>
              <a:rPr lang="ru-RU" sz="1600" b="1" dirty="0" err="1" smtClean="0">
                <a:latin typeface="Garamond" pitchFamily="18" charset="0"/>
              </a:rPr>
              <a:t>Його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просодичні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експерименти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істотно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вплинули</a:t>
            </a:r>
            <a:r>
              <a:rPr lang="ru-RU" sz="1600" b="1" dirty="0" smtClean="0">
                <a:latin typeface="Garamond" pitchFamily="18" charset="0"/>
              </a:rPr>
              <a:t> на </a:t>
            </a:r>
            <a:r>
              <a:rPr lang="ru-RU" sz="1600" b="1" dirty="0" err="1" smtClean="0">
                <a:latin typeface="Garamond" pitchFamily="18" charset="0"/>
              </a:rPr>
              <a:t>становлення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техніки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верлібру</a:t>
            </a:r>
            <a:r>
              <a:rPr lang="ru-RU" sz="1600" b="1" dirty="0" smtClean="0">
                <a:latin typeface="Garamond" pitchFamily="18" charset="0"/>
              </a:rPr>
              <a:t> не </a:t>
            </a:r>
            <a:r>
              <a:rPr lang="ru-RU" sz="1600" b="1" dirty="0" err="1" smtClean="0">
                <a:latin typeface="Garamond" pitchFamily="18" charset="0"/>
              </a:rPr>
              <a:t>тільки</a:t>
            </a:r>
            <a:r>
              <a:rPr lang="ru-RU" sz="1600" b="1" dirty="0" smtClean="0">
                <a:latin typeface="Garamond" pitchFamily="18" charset="0"/>
              </a:rPr>
              <a:t> в </a:t>
            </a:r>
            <a:r>
              <a:rPr lang="ru-RU" sz="1600" b="1" dirty="0" err="1" smtClean="0">
                <a:latin typeface="Garamond" pitchFamily="18" charset="0"/>
              </a:rPr>
              <a:t>американських</a:t>
            </a:r>
            <a:r>
              <a:rPr lang="ru-RU" sz="1600" b="1" dirty="0" smtClean="0">
                <a:latin typeface="Garamond" pitchFamily="18" charset="0"/>
              </a:rPr>
              <a:t>, </a:t>
            </a:r>
            <a:r>
              <a:rPr lang="ru-RU" sz="1600" b="1" dirty="0" err="1" smtClean="0">
                <a:latin typeface="Garamond" pitchFamily="18" charset="0"/>
              </a:rPr>
              <a:t>але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і</a:t>
            </a:r>
            <a:r>
              <a:rPr lang="ru-RU" sz="1600" b="1" dirty="0" smtClean="0">
                <a:latin typeface="Garamond" pitchFamily="18" charset="0"/>
              </a:rPr>
              <a:t> </a:t>
            </a:r>
            <a:r>
              <a:rPr lang="ru-RU" sz="1600" b="1" dirty="0" err="1" smtClean="0">
                <a:latin typeface="Garamond" pitchFamily="18" charset="0"/>
              </a:rPr>
              <a:t>європейських</a:t>
            </a:r>
            <a:r>
              <a:rPr lang="ru-RU" sz="1600" b="1" dirty="0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err="1" smtClean="0">
                <a:latin typeface="Garamond" pitchFamily="18" charset="0"/>
              </a:rPr>
              <a:t>поетів</a:t>
            </a:r>
            <a:endParaRPr lang="ru-RU" sz="1600" b="1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b="1" dirty="0" smtClean="0">
              <a:latin typeface="Garamond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2611513"/>
            <a:ext cx="2843808" cy="42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932363" y="0"/>
            <a:ext cx="4211637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latin typeface="Garamond" pitchFamily="18" charset="0"/>
              </a:rPr>
              <a:t>Рік народження: 1819.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b="1" dirty="0" smtClean="0">
                <a:latin typeface="Garamond" pitchFamily="18" charset="0"/>
              </a:rPr>
              <a:t>У фермерській родині на острові </a:t>
            </a:r>
            <a:r>
              <a:rPr lang="uk-UA" sz="2000" b="1" dirty="0" err="1" smtClean="0">
                <a:latin typeface="Garamond" pitchFamily="18" charset="0"/>
              </a:rPr>
              <a:t>Лонг-Айленд</a:t>
            </a:r>
            <a:r>
              <a:rPr lang="uk-UA" sz="2000" b="1" dirty="0" smtClean="0">
                <a:latin typeface="Garamond" pitchFamily="18" charset="0"/>
              </a:rPr>
              <a:t> (Нью-Йорк), згодом жив у </a:t>
            </a:r>
            <a:r>
              <a:rPr lang="uk-UA" sz="2000" b="1" dirty="0" err="1" smtClean="0">
                <a:latin typeface="Garamond" pitchFamily="18" charset="0"/>
              </a:rPr>
              <a:t>Брукліні</a:t>
            </a:r>
            <a:r>
              <a:rPr lang="uk-UA" sz="2000" b="1" dirty="0" smtClean="0">
                <a:latin typeface="Garamond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latin typeface="Garamond" pitchFamily="18" charset="0"/>
              </a:rPr>
              <a:t>Освіта: школу не закінчив через бідність. Широкої освіченості набув самостійно, читаючи книги. Розпочав писати вірші.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latin typeface="Garamond" pitchFamily="18" charset="0"/>
              </a:rPr>
              <a:t>Змінив багато професій: був працівником друкарні, вчителем, столяром...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latin typeface="Garamond" pitchFamily="18" charset="0"/>
              </a:rPr>
              <a:t>Працював журналістом, згодом став головним редактором демократичної газети </a:t>
            </a:r>
            <a:r>
              <a:rPr lang="uk-UA" sz="2000" b="1" dirty="0" err="1" smtClean="0">
                <a:latin typeface="Garamond" pitchFamily="18" charset="0"/>
              </a:rPr>
              <a:t>“Бруклінський</a:t>
            </a:r>
            <a:r>
              <a:rPr lang="uk-UA" sz="2000" b="1" dirty="0" smtClean="0">
                <a:latin typeface="Garamond" pitchFamily="18" charset="0"/>
              </a:rPr>
              <a:t> </a:t>
            </a:r>
            <a:r>
              <a:rPr lang="uk-UA" sz="2000" b="1" dirty="0" err="1" smtClean="0">
                <a:latin typeface="Garamond" pitchFamily="18" charset="0"/>
              </a:rPr>
              <a:t>орел”</a:t>
            </a:r>
            <a:r>
              <a:rPr lang="uk-UA" sz="2000" b="1" dirty="0" smtClean="0">
                <a:latin typeface="Garamond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latin typeface="Garamond" pitchFamily="18" charset="0"/>
              </a:rPr>
              <a:t>В роки Громадянської війни (1860-1865) був санітаром у шпиталі.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latin typeface="Garamond" pitchFamily="18" charset="0"/>
              </a:rPr>
              <a:t>Розбитий паралічем, не втрачав оптимізму і продовжував роботу над поетичними творами.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latin typeface="Garamond" pitchFamily="18" charset="0"/>
              </a:rPr>
              <a:t> помер 1892 року в м. </a:t>
            </a:r>
            <a:r>
              <a:rPr lang="uk-UA" sz="2000" b="1" dirty="0" err="1" smtClean="0">
                <a:latin typeface="Garamond" pitchFamily="18" charset="0"/>
              </a:rPr>
              <a:t>Камден</a:t>
            </a:r>
            <a:r>
              <a:rPr lang="uk-UA" sz="2000" b="1" dirty="0" smtClean="0">
                <a:latin typeface="Garamond" pitchFamily="18" charset="0"/>
              </a:rPr>
              <a:t> (</a:t>
            </a:r>
            <a:r>
              <a:rPr lang="uk-UA" sz="2000" b="1" dirty="0" err="1" smtClean="0">
                <a:latin typeface="Garamond" pitchFamily="18" charset="0"/>
              </a:rPr>
              <a:t>Нью-Джерсі</a:t>
            </a:r>
            <a:r>
              <a:rPr lang="uk-UA" sz="2000" b="1" dirty="0" smtClean="0">
                <a:latin typeface="Garamond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Garamond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250"/>
            <a:ext cx="447516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Вітмен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4032250" cy="4537075"/>
          </a:xfrm>
          <a:noFill/>
        </p:spPr>
      </p:pic>
      <p:sp>
        <p:nvSpPr>
          <p:cNvPr id="17411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797152"/>
            <a:ext cx="5003800" cy="1152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000" b="1" dirty="0" smtClean="0">
                <a:solidFill>
                  <a:srgbClr val="800000"/>
                </a:solidFill>
                <a:latin typeface="Garamond" pitchFamily="18" charset="0"/>
              </a:rPr>
              <a:t>Будинок, в якому народився </a:t>
            </a:r>
            <a:r>
              <a:rPr lang="uk-UA" sz="2000" b="1" dirty="0" err="1" smtClean="0">
                <a:solidFill>
                  <a:srgbClr val="800000"/>
                </a:solidFill>
                <a:latin typeface="Garamond" pitchFamily="18" charset="0"/>
              </a:rPr>
              <a:t>Волт</a:t>
            </a:r>
            <a:r>
              <a:rPr lang="uk-UA" sz="2000" b="1" dirty="0" smtClean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uk-UA" sz="2000" b="1" dirty="0" err="1" smtClean="0">
                <a:solidFill>
                  <a:srgbClr val="800000"/>
                </a:solidFill>
                <a:latin typeface="Garamond" pitchFamily="18" charset="0"/>
              </a:rPr>
              <a:t>Вітмен</a:t>
            </a:r>
            <a:endParaRPr lang="uk-UA" sz="2000" b="1" dirty="0" smtClean="0">
              <a:solidFill>
                <a:srgbClr val="800000"/>
              </a:solidFill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sz="2000" b="1" dirty="0" smtClean="0">
                <a:latin typeface="Garamond" pitchFamily="18" charset="0"/>
              </a:rPr>
              <a:t>Малюнок  </a:t>
            </a:r>
            <a:r>
              <a:rPr lang="uk-UA" sz="2000" b="1" dirty="0" err="1" smtClean="0">
                <a:latin typeface="Garamond" pitchFamily="18" charset="0"/>
              </a:rPr>
              <a:t>Дж.Пеннела</a:t>
            </a:r>
            <a:endParaRPr lang="ru-RU" sz="2000" b="1" dirty="0" smtClean="0">
              <a:latin typeface="Garamond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43438" y="1341438"/>
            <a:ext cx="42497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Перший,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хто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зустрінеться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на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моєму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шляху,</a:t>
            </a:r>
          </a:p>
          <a:p>
            <a:r>
              <a:rPr lang="ru-RU" sz="2000" b="1" dirty="0" err="1" smtClean="0">
                <a:solidFill>
                  <a:srgbClr val="800000"/>
                </a:solidFill>
                <a:latin typeface="Monotype Corsiva" pitchFamily="66" charset="0"/>
              </a:rPr>
              <a:t>Якщо</a:t>
            </a: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ти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,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проходячи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повз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мене,</a:t>
            </a:r>
          </a:p>
          <a:p>
            <a:r>
              <a:rPr lang="ru-RU" sz="2000" b="1" dirty="0" err="1" smtClean="0">
                <a:solidFill>
                  <a:srgbClr val="800000"/>
                </a:solidFill>
                <a:latin typeface="Monotype Corsiva" pitchFamily="66" charset="0"/>
              </a:rPr>
              <a:t>захочеш</a:t>
            </a: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заговорити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до мене,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то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чого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б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тобі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не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заговорити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до мене?</a:t>
            </a:r>
          </a:p>
          <a:p>
            <a:r>
              <a:rPr lang="ru-RU" sz="2000" b="1" dirty="0" err="1" smtClean="0">
                <a:solidFill>
                  <a:srgbClr val="800000"/>
                </a:solidFill>
                <a:latin typeface="Monotype Corsiva" pitchFamily="66" charset="0"/>
              </a:rPr>
              <a:t>Чому</a:t>
            </a: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б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і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мені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не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розпочати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розмову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з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тобою?                     </a:t>
            </a:r>
            <a:endParaRPr lang="ru-RU" sz="20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r"/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«</a:t>
            </a:r>
            <a:r>
              <a:rPr lang="ru-RU" sz="2000" b="1" dirty="0" err="1">
                <a:solidFill>
                  <a:srgbClr val="800000"/>
                </a:solidFill>
                <a:latin typeface="Monotype Corsiva" pitchFamily="66" charset="0"/>
              </a:rPr>
              <a:t>Пісня</a:t>
            </a:r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 про себе»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rtrait-Of-Walt-Whitman-1887-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3103" cy="533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Walt_Whitman_A_bi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30241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Essential-Walt-Whitman-27930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62750" y="4476750"/>
            <a:ext cx="2381250" cy="2381250"/>
          </a:xfr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14763" y="0"/>
            <a:ext cx="5329237" cy="1311275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"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Поезія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покликана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розкривати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прекрасне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житті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але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прекрасне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не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пишних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окрасах -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прекрасне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саме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життя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як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таке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його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істині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простоті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 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                                            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Волт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Вітмен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guywalt_whitm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mb2"/>
          <p:cNvPicPr>
            <a:picLocks noChangeAspect="1" noChangeArrowheads="1"/>
          </p:cNvPicPr>
          <p:nvPr/>
        </p:nvPicPr>
        <p:blipFill>
          <a:blip r:embed="rId3" cstate="print"/>
          <a:srcRect l="19837" t="594" r="28102"/>
          <a:stretch>
            <a:fillRect/>
          </a:stretch>
        </p:blipFill>
        <p:spPr bwMode="auto">
          <a:xfrm>
            <a:off x="6732240" y="2276872"/>
            <a:ext cx="226774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Walt-Whitman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340768"/>
            <a:ext cx="360111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>
          <a:xfrm>
            <a:off x="7164288" y="0"/>
            <a:ext cx="1979712" cy="980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2400" b="1" dirty="0" smtClean="0">
                <a:solidFill>
                  <a:srgbClr val="800000"/>
                </a:solidFill>
                <a:latin typeface="Garamond" pitchFamily="18" charset="0"/>
              </a:rPr>
              <a:t>Галерея портретів поета</a:t>
            </a:r>
            <a:endParaRPr lang="ru-RU" sz="2400" b="1" dirty="0" smtClean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22533" name="Picture 10" descr="ww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481512"/>
            <a:ext cx="3059832" cy="2376488"/>
          </a:xfrm>
          <a:noFill/>
        </p:spPr>
      </p:pic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3203848" y="0"/>
            <a:ext cx="3529012" cy="1200329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Я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втілюю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собі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всіх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страждальців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всіх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знедолених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...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Хто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принижує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іншого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той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принижує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мене. 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Пісня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про себе»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75350" y="404664"/>
            <a:ext cx="3168650" cy="2564903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uk-UA" sz="2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“Вся</a:t>
            </a:r>
            <a:r>
              <a:rPr lang="uk-UA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 його письменницька сила в надзвичайно живому відчутті безкінечної широти </a:t>
            </a:r>
            <a:r>
              <a:rPr lang="uk-UA" sz="2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Всесвіту”</a:t>
            </a:r>
            <a:endParaRPr lang="ru-RU" sz="2400" b="1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  <p:pic>
        <p:nvPicPr>
          <p:cNvPr id="23555" name="Picture 6" descr="walt-whitman-robert-la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2916238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5805264"/>
            <a:ext cx="2808288" cy="36671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Плакат. Роберт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Лейсі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9527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739" y="3620291"/>
            <a:ext cx="3240261" cy="323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1015</TotalTime>
  <Words>655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Життя    Волта Вітмена</vt:lpstr>
      <vt:lpstr>Слайд 2</vt:lpstr>
      <vt:lpstr>Слайд 3</vt:lpstr>
      <vt:lpstr>Walt Whitman Волт Вітмен</vt:lpstr>
      <vt:lpstr>Слайд 5</vt:lpstr>
      <vt:lpstr>Слайд 6</vt:lpstr>
      <vt:lpstr>Слайд 7</vt:lpstr>
      <vt:lpstr>Галерея портретів поета</vt:lpstr>
      <vt:lpstr>“Вся його письменницька сила в надзвичайно живому відчутті безкінечної широти Всесвіту”</vt:lpstr>
      <vt:lpstr>Слайд 10</vt:lpstr>
      <vt:lpstr>Митець принципово хотів лишитися в історії літератури автором однієї книжки — спочатку проклятої, а потім уславленої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ANYA</cp:lastModifiedBy>
  <cp:revision>26</cp:revision>
  <cp:lastPrinted>2011-02-18T08:02:34Z</cp:lastPrinted>
  <dcterms:created xsi:type="dcterms:W3CDTF">2011-02-06T17:30:07Z</dcterms:created>
  <dcterms:modified xsi:type="dcterms:W3CDTF">2013-03-15T08:45:48Z</dcterms:modified>
</cp:coreProperties>
</file>