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6" r:id="rId2"/>
    <p:sldMasterId id="2147483728" r:id="rId3"/>
    <p:sldMasterId id="2147483764" r:id="rId4"/>
    <p:sldMasterId id="2147483776" r:id="rId5"/>
    <p:sldMasterId id="2147483788" r:id="rId6"/>
    <p:sldMasterId id="2147483824" r:id="rId7"/>
    <p:sldMasterId id="2147483836" r:id="rId8"/>
    <p:sldMasterId id="2147483848" r:id="rId9"/>
  </p:sldMasterIdLst>
  <p:sldIdLst>
    <p:sldId id="256" r:id="rId10"/>
    <p:sldId id="257" r:id="rId11"/>
    <p:sldId id="271" r:id="rId12"/>
    <p:sldId id="259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D02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72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D3CA3E-EE8F-4767-88E7-06E66037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C598-A3CC-464C-BE47-D0488C87D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DF86A4-396A-4763-92E7-F92562F3E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F86A4-396A-4763-92E7-F92562F3E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E681-DC23-4776-8DE8-9F68B282B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D3CA3E-EE8F-4767-88E7-06E66037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BEB641-ABF6-4924-90B4-E355C5B97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3D4602-92E6-43DF-A0AB-F03634541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7EDDF8-DC38-4E60-B52D-E0D57CCEA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D92FF1-1298-4573-AA1E-7BB6377D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A73573-C6E9-43E4-8934-E5E419D1E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5D939A-916B-4656-87DB-4F47A7AFA4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EB641-ABF6-4924-90B4-E355C5B97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6DC191-2548-4415-917D-FBBEB5959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BD5770-2A86-4DD1-BF2A-E0EC64025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8BC598-A3CC-464C-BE47-D0488C87D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DF86A4-396A-4763-92E7-F92562F3E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CD3CA3E-EE8F-4767-88E7-06E66037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6BEB641-ABF6-4924-90B4-E355C5B97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F3D4602-92E6-43DF-A0AB-F03634541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EDDF8-DC38-4E60-B52D-E0D57CCEA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92FF1-1298-4573-AA1E-7BB6377D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5A73573-C6E9-43E4-8934-E5E419D1E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FF3D4602-92E6-43DF-A0AB-F03634541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D939A-916B-4656-87DB-4F47A7AFA4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46DC191-2548-4415-917D-FBBEB5959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0BD5770-2A86-4DD1-BF2A-E0EC64025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C598-A3CC-464C-BE47-D0488C87D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F86A4-396A-4763-92E7-F92562F3E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D3CA3E-EE8F-4767-88E7-06E66037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BEB641-ABF6-4924-90B4-E355C5B97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3D4602-92E6-43DF-A0AB-F03634541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7EDDF8-DC38-4E60-B52D-E0D57CCEA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D92FF1-1298-4573-AA1E-7BB6377D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B7EDDF8-DC38-4E60-B52D-E0D57CCEA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A73573-C6E9-43E4-8934-E5E419D1E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5D939A-916B-4656-87DB-4F47A7AFA4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6DC191-2548-4415-917D-FBBEB5959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BD5770-2A86-4DD1-BF2A-E0EC64025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8BC598-A3CC-464C-BE47-D0488C87D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DF86A4-396A-4763-92E7-F92562F3E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CD3CA3E-EE8F-4767-88E7-06E66037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6BEB641-ABF6-4924-90B4-E355C5B97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D4602-92E6-43DF-A0AB-F03634541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EDDF8-DC38-4E60-B52D-E0D57CCEA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3D92FF1-1298-4573-AA1E-7BB6377D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3D92FF1-1298-4573-AA1E-7BB6377D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73573-C6E9-43E4-8934-E5E419D1E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D939A-916B-4656-87DB-4F47A7AFA4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DC191-2548-4415-917D-FBBEB5959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D5770-2A86-4DD1-BF2A-E0EC64025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C598-A3CC-464C-BE47-D0488C87D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F86A4-396A-4763-92E7-F92562F3E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CD3CA3E-EE8F-4767-88E7-06E66037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6BEB641-ABF6-4924-90B4-E355C5B97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F3D4602-92E6-43DF-A0AB-F03634541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73573-C6E9-43E4-8934-E5E419D1E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EDDF8-DC38-4E60-B52D-E0D57CCEA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92FF1-1298-4573-AA1E-7BB6377D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5A73573-C6E9-43E4-8934-E5E419D1E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D939A-916B-4656-87DB-4F47A7AFA4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46DC191-2548-4415-917D-FBBEB5959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0BD5770-2A86-4DD1-BF2A-E0EC64025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C598-A3CC-464C-BE47-D0488C87D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F86A4-396A-4763-92E7-F92562F3E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CD3CA3E-EE8F-4767-88E7-06E66037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BEB641-ABF6-4924-90B4-E355C5B97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B5D939A-916B-4656-87DB-4F47A7AFA4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F3D4602-92E6-43DF-A0AB-F03634541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8B7EDDF8-DC38-4E60-B52D-E0D57CCEA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E3D92FF1-1298-4573-AA1E-7BB6377D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A73573-C6E9-43E4-8934-E5E419D1E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5D939A-916B-4656-87DB-4F47A7AFA4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46DC191-2548-4415-917D-FBBEB5959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0BD5770-2A86-4DD1-BF2A-E0EC64025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8BC598-A3CC-464C-BE47-D0488C87D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DF86A4-396A-4763-92E7-F92562F3E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D3CA3E-EE8F-4767-88E7-06E66037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6DC191-2548-4415-917D-FBBEB5959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6BEB641-ABF6-4924-90B4-E355C5B97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D4602-92E6-43DF-A0AB-F03634541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EDDF8-DC38-4E60-B52D-E0D57CCEA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92FF1-1298-4573-AA1E-7BB6377D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73573-C6E9-43E4-8934-E5E419D1E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D939A-916B-4656-87DB-4F47A7AFA4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46DC191-2548-4415-917D-FBBEB5959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BD5770-2A86-4DD1-BF2A-E0EC64025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BC598-A3CC-464C-BE47-D0488C87D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F86A4-396A-4763-92E7-F92562F3ED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0BD5770-2A86-4DD1-BF2A-E0EC64025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D3CA3E-EE8F-4767-88E7-06E66037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BEB641-ABF6-4924-90B4-E355C5B977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3D4602-92E6-43DF-A0AB-F03634541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7EDDF8-DC38-4E60-B52D-E0D57CCEA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D92FF1-1298-4573-AA1E-7BB6377D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A73573-C6E9-43E4-8934-E5E419D1E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5D939A-916B-4656-87DB-4F47A7AFA4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6DC191-2548-4415-917D-FBBEB59595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BD5770-2A86-4DD1-BF2A-E0EC64025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8BC598-A3CC-464C-BE47-D0488C87D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526114-F466-421F-AED8-2C7F98043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B526114-F466-421F-AED8-2C7F98043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526114-F466-421F-AED8-2C7F98043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B526114-F466-421F-AED8-2C7F98043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B526114-F466-421F-AED8-2C7F98043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526114-F466-421F-AED8-2C7F98043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B526114-F466-421F-AED8-2C7F98043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526114-F466-421F-AED8-2C7F98043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B526114-F466-421F-AED8-2C7F98043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2438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vi-VN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Ерне́ст Мі́ллер Хемінгуе́й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(1899-1961)</a:t>
            </a:r>
            <a:endParaRPr lang="ru-RU" dirty="0" smtClean="0"/>
          </a:p>
        </p:txBody>
      </p:sp>
      <p:pic>
        <p:nvPicPr>
          <p:cNvPr id="3080" name="Picture 8" descr="https://encrypted-tbn0.gstatic.com/images?q=tbn:ANd9GcQZDpjfItNSF2HKkRVbzuTEpbndfEpae2vysj-eGLqhNyc5R0Dh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3581400" cy="43538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533400"/>
            <a:ext cx="502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err="1" smtClean="0">
                <a:latin typeface="Constantia" pitchFamily="18" charset="0"/>
              </a:rPr>
              <a:t>Громадянська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війна</a:t>
            </a:r>
            <a:r>
              <a:rPr lang="ru-RU" sz="2000" b="1" dirty="0" smtClean="0">
                <a:latin typeface="Constantia" pitchFamily="18" charset="0"/>
              </a:rPr>
              <a:t> в </a:t>
            </a:r>
            <a:r>
              <a:rPr lang="ru-RU" sz="2000" b="1" dirty="0" err="1" smtClean="0">
                <a:latin typeface="Constantia" pitchFamily="18" charset="0"/>
              </a:rPr>
              <a:t>Іспанії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змусила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Хемінгуея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повернутися</a:t>
            </a:r>
            <a:r>
              <a:rPr lang="ru-RU" sz="2000" b="1" dirty="0" smtClean="0">
                <a:latin typeface="Constantia" pitchFamily="18" charset="0"/>
              </a:rPr>
              <a:t> до </a:t>
            </a:r>
            <a:r>
              <a:rPr lang="ru-RU" sz="2000" b="1" dirty="0" err="1" smtClean="0">
                <a:latin typeface="Constantia" pitchFamily="18" charset="0"/>
              </a:rPr>
              <a:t>журналістики</a:t>
            </a:r>
            <a:r>
              <a:rPr lang="ru-RU" sz="2000" b="1" dirty="0" smtClean="0">
                <a:latin typeface="Constantia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Constantia" pitchFamily="18" charset="0"/>
              </a:rPr>
              <a:t>1937 р. </a:t>
            </a:r>
            <a:r>
              <a:rPr lang="ru-RU" sz="2000" b="1" dirty="0" err="1" smtClean="0">
                <a:latin typeface="Constantia" pitchFamily="18" charset="0"/>
              </a:rPr>
              <a:t>він</a:t>
            </a:r>
            <a:r>
              <a:rPr lang="ru-RU" sz="2000" b="1" dirty="0" smtClean="0">
                <a:latin typeface="Constantia" pitchFamily="18" charset="0"/>
              </a:rPr>
              <a:t> як </a:t>
            </a:r>
            <a:r>
              <a:rPr lang="ru-RU" sz="2000" b="1" dirty="0" err="1" smtClean="0">
                <a:latin typeface="Constantia" pitchFamily="18" charset="0"/>
              </a:rPr>
              <a:t>представник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американської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телеграфної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агенції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прибув</a:t>
            </a:r>
            <a:r>
              <a:rPr lang="ru-RU" sz="2000" b="1" dirty="0" smtClean="0">
                <a:latin typeface="Constantia" pitchFamily="18" charset="0"/>
              </a:rPr>
              <a:t> до </a:t>
            </a:r>
            <a:r>
              <a:rPr lang="ru-RU" sz="2000" b="1" dirty="0" err="1" smtClean="0">
                <a:latin typeface="Constantia" pitchFamily="18" charset="0"/>
              </a:rPr>
              <a:t>країни</a:t>
            </a:r>
            <a:r>
              <a:rPr lang="ru-RU" sz="2000" b="1" dirty="0" smtClean="0">
                <a:latin typeface="Constantia" pitchFamily="18" charset="0"/>
              </a:rPr>
              <a:t>, </a:t>
            </a:r>
            <a:r>
              <a:rPr lang="ru-RU" sz="2000" b="1" dirty="0" err="1" smtClean="0">
                <a:latin typeface="Constantia" pitchFamily="18" charset="0"/>
              </a:rPr>
              <a:t>охопленої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полум'ям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війни</a:t>
            </a:r>
            <a:r>
              <a:rPr lang="ru-RU" sz="2000" b="1" dirty="0" smtClean="0">
                <a:latin typeface="Constantia" pitchFamily="18" charset="0"/>
              </a:rPr>
              <a:t>. </a:t>
            </a:r>
            <a:r>
              <a:rPr lang="ru-RU" sz="2000" b="1" dirty="0" err="1" smtClean="0">
                <a:latin typeface="Constantia" pitchFamily="18" charset="0"/>
              </a:rPr>
              <a:t>Прагнучи</a:t>
            </a:r>
            <a:r>
              <a:rPr lang="ru-RU" sz="2000" b="1" dirty="0" smtClean="0">
                <a:latin typeface="Constantia" pitchFamily="18" charset="0"/>
              </a:rPr>
              <a:t> у </a:t>
            </a:r>
            <a:r>
              <a:rPr lang="ru-RU" sz="2000" b="1" dirty="0" err="1" smtClean="0">
                <a:latin typeface="Constantia" pitchFamily="18" charset="0"/>
              </a:rPr>
              <a:t>своїх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кореспонденціях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дати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якомога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повну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і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правдиву</a:t>
            </a:r>
            <a:r>
              <a:rPr lang="ru-RU" sz="2000" b="1" dirty="0" smtClean="0">
                <a:latin typeface="Constantia" pitchFamily="18" charset="0"/>
              </a:rPr>
              <a:t> картину </a:t>
            </a:r>
            <a:r>
              <a:rPr lang="ru-RU" sz="2000" b="1" dirty="0" err="1" smtClean="0">
                <a:latin typeface="Constantia" pitchFamily="18" charset="0"/>
              </a:rPr>
              <a:t>подій</a:t>
            </a:r>
            <a:r>
              <a:rPr lang="ru-RU" sz="2000" b="1" dirty="0" smtClean="0">
                <a:latin typeface="Constantia" pitchFamily="18" charset="0"/>
              </a:rPr>
              <a:t>, </a:t>
            </a:r>
            <a:r>
              <a:rPr lang="ru-RU" sz="2000" b="1" dirty="0" err="1" smtClean="0">
                <a:latin typeface="Constantia" pitchFamily="18" charset="0"/>
              </a:rPr>
              <a:t>він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відвідував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найнебезпечніпп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ділянки</a:t>
            </a:r>
            <a:r>
              <a:rPr lang="ru-RU" sz="2000" b="1" dirty="0" smtClean="0">
                <a:latin typeface="Constantia" pitchFamily="18" charset="0"/>
              </a:rPr>
              <a:t> фронту. </a:t>
            </a:r>
            <a:r>
              <a:rPr lang="ru-RU" sz="2000" b="1" dirty="0" err="1" smtClean="0">
                <a:latin typeface="Constantia" pitchFamily="18" charset="0"/>
              </a:rPr>
              <a:t>Під</a:t>
            </a:r>
            <a:r>
              <a:rPr lang="ru-RU" sz="2000" b="1" dirty="0" smtClean="0">
                <a:latin typeface="Constantia" pitchFamily="18" charset="0"/>
              </a:rPr>
              <a:t> вогнем на </a:t>
            </a:r>
            <a:r>
              <a:rPr lang="ru-RU" sz="2000" b="1" dirty="0" err="1" smtClean="0">
                <a:latin typeface="Constantia" pitchFamily="18" charset="0"/>
              </a:rPr>
              <a:t>передовій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він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зняв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документальну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хроніку</a:t>
            </a:r>
            <a:r>
              <a:rPr lang="ru-RU" sz="2000" b="1" dirty="0" smtClean="0">
                <a:latin typeface="Constantia" pitchFamily="18" charset="0"/>
              </a:rPr>
              <a:t> «</a:t>
            </a:r>
            <a:r>
              <a:rPr lang="ru-RU" sz="2000" b="1" dirty="0" err="1" smtClean="0">
                <a:latin typeface="Constantia" pitchFamily="18" charset="0"/>
              </a:rPr>
              <a:t>Іспанська</a:t>
            </a:r>
            <a:r>
              <a:rPr lang="ru-RU" sz="2000" b="1" dirty="0" smtClean="0">
                <a:latin typeface="Constantia" pitchFamily="18" charset="0"/>
              </a:rPr>
              <a:t> земля», </a:t>
            </a:r>
            <a:r>
              <a:rPr lang="ru-RU" sz="2000" b="1" dirty="0" err="1" smtClean="0">
                <a:latin typeface="Constantia" pitchFamily="18" charset="0"/>
              </a:rPr>
              <a:t>демонстрація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якої</a:t>
            </a:r>
            <a:r>
              <a:rPr lang="ru-RU" sz="2000" b="1" dirty="0" smtClean="0">
                <a:latin typeface="Constantia" pitchFamily="18" charset="0"/>
              </a:rPr>
              <a:t> мала </a:t>
            </a:r>
            <a:r>
              <a:rPr lang="ru-RU" sz="2000" b="1" dirty="0" err="1" smtClean="0">
                <a:latin typeface="Constantia" pitchFamily="18" charset="0"/>
              </a:rPr>
              <a:t>значний</a:t>
            </a:r>
            <a:r>
              <a:rPr lang="ru-RU" sz="2000" b="1" dirty="0" smtClean="0">
                <a:latin typeface="Constantia" pitchFamily="18" charset="0"/>
              </a:rPr>
              <a:t> резонанс у США. До </a:t>
            </a:r>
            <a:r>
              <a:rPr lang="ru-RU" sz="2000" b="1" dirty="0" err="1" smtClean="0">
                <a:latin typeface="Constantia" pitchFamily="18" charset="0"/>
              </a:rPr>
              <a:t>речі</a:t>
            </a:r>
            <a:r>
              <a:rPr lang="ru-RU" sz="2000" b="1" dirty="0" smtClean="0">
                <a:latin typeface="Constantia" pitchFamily="18" charset="0"/>
              </a:rPr>
              <a:t>, </a:t>
            </a:r>
            <a:r>
              <a:rPr lang="ru-RU" sz="2000" b="1" dirty="0" err="1" smtClean="0">
                <a:latin typeface="Constantia" pitchFamily="18" charset="0"/>
              </a:rPr>
              <a:t>свій</a:t>
            </a:r>
            <a:r>
              <a:rPr lang="ru-RU" sz="2000" b="1" dirty="0" smtClean="0">
                <a:latin typeface="Constantia" pitchFamily="18" charset="0"/>
              </a:rPr>
              <a:t> гонорар за </a:t>
            </a:r>
            <a:r>
              <a:rPr lang="ru-RU" sz="2000" b="1" dirty="0" err="1" smtClean="0">
                <a:latin typeface="Constantia" pitchFamily="18" charset="0"/>
              </a:rPr>
              <a:t>фільм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письменник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віддав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вдові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бойового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товариша</a:t>
            </a:r>
            <a:r>
              <a:rPr lang="ru-RU" sz="2000" b="1" dirty="0" smtClean="0">
                <a:latin typeface="Constantia" pitchFamily="18" charset="0"/>
              </a:rPr>
              <a:t>, </a:t>
            </a:r>
            <a:r>
              <a:rPr lang="ru-RU" sz="2000" b="1" dirty="0" err="1" smtClean="0">
                <a:latin typeface="Constantia" pitchFamily="18" charset="0"/>
              </a:rPr>
              <a:t>німецького</a:t>
            </a:r>
            <a:r>
              <a:rPr lang="ru-RU" sz="2000" b="1" dirty="0" smtClean="0">
                <a:latin typeface="Constantia" pitchFamily="18" charset="0"/>
              </a:rPr>
              <a:t> антифашиста В. </a:t>
            </a:r>
            <a:r>
              <a:rPr lang="ru-RU" sz="2000" b="1" dirty="0" err="1" smtClean="0">
                <a:latin typeface="Constantia" pitchFamily="18" charset="0"/>
              </a:rPr>
              <a:t>Гейльбруна</a:t>
            </a:r>
            <a:r>
              <a:rPr lang="ru-RU" sz="2000" b="1" dirty="0" smtClean="0">
                <a:latin typeface="Constantia" pitchFamily="18" charset="0"/>
              </a:rPr>
              <a:t>, </a:t>
            </a:r>
            <a:r>
              <a:rPr lang="ru-RU" sz="2000" b="1" dirty="0" err="1" smtClean="0">
                <a:latin typeface="Constantia" pitchFamily="18" charset="0"/>
              </a:rPr>
              <a:t>що</a:t>
            </a:r>
            <a:r>
              <a:rPr lang="ru-RU" sz="2000" b="1" dirty="0" smtClean="0">
                <a:latin typeface="Constantia" pitchFamily="18" charset="0"/>
              </a:rPr>
              <a:t> служив </a:t>
            </a:r>
            <a:r>
              <a:rPr lang="ru-RU" sz="2000" b="1" dirty="0" err="1" smtClean="0">
                <a:latin typeface="Constantia" pitchFamily="18" charset="0"/>
              </a:rPr>
              <a:t>лікарем</a:t>
            </a:r>
            <a:r>
              <a:rPr lang="ru-RU" sz="2000" b="1" dirty="0" smtClean="0">
                <a:latin typeface="Constantia" pitchFamily="18" charset="0"/>
              </a:rPr>
              <a:t> у </a:t>
            </a:r>
            <a:r>
              <a:rPr lang="ru-RU" sz="2000" b="1" dirty="0" err="1" smtClean="0">
                <a:latin typeface="Constantia" pitchFamily="18" charset="0"/>
              </a:rPr>
              <a:t>Дванадцятій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інтернаціональній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бригаді</a:t>
            </a:r>
            <a:r>
              <a:rPr lang="ru-RU" sz="2000" b="1" dirty="0" smtClean="0">
                <a:latin typeface="Constantia" pitchFamily="18" charset="0"/>
              </a:rPr>
              <a:t>. </a:t>
            </a:r>
            <a:r>
              <a:rPr lang="ru-RU" sz="2000" b="1" dirty="0" err="1" smtClean="0">
                <a:latin typeface="Constantia" pitchFamily="18" charset="0"/>
              </a:rPr>
              <a:t>Іспанські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враженні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були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покладені</a:t>
            </a:r>
            <a:r>
              <a:rPr lang="ru-RU" sz="2000" b="1" dirty="0" smtClean="0">
                <a:latin typeface="Constantia" pitchFamily="18" charset="0"/>
              </a:rPr>
              <a:t> в основу знаменитого роману «По кому </a:t>
            </a:r>
            <a:r>
              <a:rPr lang="ru-RU" sz="2000" b="1" dirty="0" err="1" smtClean="0">
                <a:latin typeface="Constantia" pitchFamily="18" charset="0"/>
              </a:rPr>
              <a:t>подзвін</a:t>
            </a:r>
            <a:r>
              <a:rPr lang="ru-RU" sz="2000" b="1" dirty="0" smtClean="0">
                <a:latin typeface="Constantia" pitchFamily="18" charset="0"/>
              </a:rPr>
              <a:t>» (1940), </a:t>
            </a:r>
            <a:r>
              <a:rPr lang="ru-RU" sz="2000" b="1" dirty="0" err="1" smtClean="0">
                <a:latin typeface="Constantia" pitchFamily="18" charset="0"/>
              </a:rPr>
              <a:t>загальний</a:t>
            </a:r>
            <a:r>
              <a:rPr lang="ru-RU" sz="2000" b="1" dirty="0" smtClean="0">
                <a:latin typeface="Constantia" pitchFamily="18" charset="0"/>
              </a:rPr>
              <a:t> наклад </a:t>
            </a:r>
            <a:r>
              <a:rPr lang="ru-RU" sz="2000" b="1" dirty="0" err="1" smtClean="0">
                <a:latin typeface="Constantia" pitchFamily="18" charset="0"/>
              </a:rPr>
              <a:t>англомовних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видань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якого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перевищив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мільйон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екземплярів</a:t>
            </a:r>
            <a:r>
              <a:rPr lang="ru-RU" sz="2000" b="1" dirty="0" smtClean="0">
                <a:latin typeface="Constantia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endParaRPr lang="ru-RU" sz="2000" dirty="0">
              <a:latin typeface="Constantia" pitchFamily="18" charset="0"/>
            </a:endParaRPr>
          </a:p>
        </p:txBody>
      </p:sp>
      <p:pic>
        <p:nvPicPr>
          <p:cNvPr id="111618" name="Picture 2" descr="http://i.livelib.ru/boocover/1000523188/l/a98e/Ernest_Hem%D1%96nguej__F%D1%96%D1%94sta._Po_komu_podzv%D1%96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90600"/>
            <a:ext cx="2819400" cy="429958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Constantia" pitchFamily="18" charset="0"/>
              </a:rPr>
              <a:t>Упродовж</a:t>
            </a:r>
            <a:r>
              <a:rPr lang="ru-RU" sz="1600" b="1" dirty="0" smtClean="0">
                <a:latin typeface="Constantia" pitchFamily="18" charset="0"/>
              </a:rPr>
              <a:t> 1942-1943 </a:t>
            </a:r>
            <a:r>
              <a:rPr lang="ru-RU" sz="1600" b="1" dirty="0" err="1" smtClean="0">
                <a:latin typeface="Constantia" pitchFamily="18" charset="0"/>
              </a:rPr>
              <a:t>pp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lang="ru-RU" sz="1600" b="1" dirty="0" err="1" smtClean="0">
                <a:latin typeface="Constantia" pitchFamily="18" charset="0"/>
              </a:rPr>
              <a:t>письменник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здійснюючи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рейси</a:t>
            </a:r>
            <a:r>
              <a:rPr lang="ru-RU" sz="1600" b="1" dirty="0" smtClean="0">
                <a:latin typeface="Constantia" pitchFamily="18" charset="0"/>
              </a:rPr>
              <a:t> на </a:t>
            </a:r>
            <a:r>
              <a:rPr lang="ru-RU" sz="1600" b="1" dirty="0" err="1" smtClean="0">
                <a:latin typeface="Constantia" pitchFamily="18" charset="0"/>
              </a:rPr>
              <a:t>своєму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катері</a:t>
            </a:r>
            <a:r>
              <a:rPr lang="ru-RU" sz="1600" b="1" dirty="0" smtClean="0">
                <a:latin typeface="Constantia" pitchFamily="18" charset="0"/>
              </a:rPr>
              <a:t> «</a:t>
            </a:r>
            <a:r>
              <a:rPr lang="ru-RU" sz="1600" b="1" dirty="0" err="1" smtClean="0">
                <a:latin typeface="Constantia" pitchFamily="18" charset="0"/>
              </a:rPr>
              <a:t>Пілар</a:t>
            </a:r>
            <a:r>
              <a:rPr lang="ru-RU" sz="1600" b="1" dirty="0" smtClean="0">
                <a:latin typeface="Constantia" pitchFamily="18" charset="0"/>
              </a:rPr>
              <a:t>», </a:t>
            </a:r>
            <a:r>
              <a:rPr lang="ru-RU" sz="1600" b="1" dirty="0" err="1" smtClean="0">
                <a:latin typeface="Constantia" pitchFamily="18" charset="0"/>
              </a:rPr>
              <a:t>збирав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таємну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інформацію</a:t>
            </a:r>
            <a:r>
              <a:rPr lang="ru-RU" sz="1600" b="1" dirty="0" smtClean="0">
                <a:latin typeface="Constantia" pitchFamily="18" charset="0"/>
              </a:rPr>
              <a:t> про </a:t>
            </a:r>
            <a:r>
              <a:rPr lang="ru-RU" sz="1600" b="1" dirty="0" err="1" smtClean="0">
                <a:latin typeface="Constantia" pitchFamily="18" charset="0"/>
              </a:rPr>
              <a:t>німецькі</a:t>
            </a:r>
            <a:r>
              <a:rPr lang="ru-RU" sz="1600" b="1" dirty="0" smtClean="0">
                <a:latin typeface="Constantia" pitchFamily="18" charset="0"/>
              </a:rPr>
              <a:t>  </a:t>
            </a:r>
            <a:r>
              <a:rPr lang="ru-RU" sz="1600" b="1" dirty="0" err="1" smtClean="0">
                <a:latin typeface="Constantia" pitchFamily="18" charset="0"/>
              </a:rPr>
              <a:t>підводні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човни</a:t>
            </a:r>
            <a:r>
              <a:rPr lang="ru-RU" sz="1600" b="1" dirty="0" smtClean="0">
                <a:latin typeface="Constantia" pitchFamily="18" charset="0"/>
              </a:rPr>
              <a:t>. </a:t>
            </a:r>
          </a:p>
          <a:p>
            <a:r>
              <a:rPr lang="ru-RU" sz="1600" b="1" dirty="0" smtClean="0">
                <a:latin typeface="Constantia" pitchFamily="18" charset="0"/>
              </a:rPr>
              <a:t>1944 р. </a:t>
            </a:r>
            <a:r>
              <a:rPr lang="ru-RU" sz="1600" b="1" dirty="0" err="1" smtClean="0">
                <a:latin typeface="Constantia" pitchFamily="18" charset="0"/>
              </a:rPr>
              <a:t>він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прибув</a:t>
            </a:r>
            <a:r>
              <a:rPr lang="ru-RU" sz="1600" b="1" dirty="0" smtClean="0">
                <a:latin typeface="Constantia" pitchFamily="18" charset="0"/>
              </a:rPr>
              <a:t> до </a:t>
            </a:r>
            <a:r>
              <a:rPr lang="ru-RU" sz="1600" b="1" dirty="0" err="1" smtClean="0">
                <a:latin typeface="Constantia" pitchFamily="18" charset="0"/>
              </a:rPr>
              <a:t>Європи</a:t>
            </a:r>
            <a:r>
              <a:rPr lang="ru-RU" sz="1600" b="1" dirty="0" smtClean="0">
                <a:latin typeface="Constantia" pitchFamily="18" charset="0"/>
              </a:rPr>
              <a:t>, де </a:t>
            </a:r>
            <a:r>
              <a:rPr lang="ru-RU" sz="1600" b="1" dirty="0" err="1" smtClean="0">
                <a:latin typeface="Constantia" pitchFamily="18" charset="0"/>
              </a:rPr>
              <a:t>мав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працювати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військовим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кореспондентом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lang="ru-RU" sz="1600" b="1" dirty="0" err="1" smtClean="0">
                <a:latin typeface="Constantia" pitchFamily="18" charset="0"/>
              </a:rPr>
              <a:t>Однак</a:t>
            </a:r>
            <a:r>
              <a:rPr lang="ru-RU" sz="1600" b="1" dirty="0" smtClean="0">
                <a:latin typeface="Constantia" pitchFamily="18" charset="0"/>
              </a:rPr>
              <a:t> реальна </a:t>
            </a:r>
            <a:r>
              <a:rPr lang="ru-RU" sz="1600" b="1" dirty="0" err="1" smtClean="0">
                <a:latin typeface="Constantia" pitchFamily="18" charset="0"/>
              </a:rPr>
              <a:t>його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діяльність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виходила</a:t>
            </a:r>
            <a:r>
              <a:rPr lang="ru-RU" sz="1600" b="1" dirty="0" smtClean="0">
                <a:latin typeface="Constantia" pitchFamily="18" charset="0"/>
              </a:rPr>
              <a:t> за </a:t>
            </a:r>
            <a:r>
              <a:rPr lang="ru-RU" sz="1600" b="1" dirty="0" err="1" smtClean="0">
                <a:latin typeface="Constantia" pitchFamily="18" charset="0"/>
              </a:rPr>
              <a:t>межі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репортерської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роботи</a:t>
            </a:r>
            <a:r>
              <a:rPr lang="ru-RU" sz="1600" b="1" dirty="0" smtClean="0">
                <a:latin typeface="Constantia" pitchFamily="18" charset="0"/>
              </a:rPr>
              <a:t>: </a:t>
            </a:r>
            <a:r>
              <a:rPr lang="ru-RU" sz="1600" b="1" dirty="0" err="1" smtClean="0">
                <a:latin typeface="Constantia" pitchFamily="18" charset="0"/>
              </a:rPr>
              <a:t>він</a:t>
            </a:r>
            <a:r>
              <a:rPr lang="ru-RU" sz="1600" b="1" dirty="0" smtClean="0">
                <a:latin typeface="Constantia" pitchFamily="18" charset="0"/>
              </a:rPr>
              <a:t> брав участь у </a:t>
            </a:r>
            <a:r>
              <a:rPr lang="ru-RU" sz="1600" b="1" dirty="0" err="1" smtClean="0">
                <a:latin typeface="Constantia" pitchFamily="18" charset="0"/>
              </a:rPr>
              <a:t>бойових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польотах</a:t>
            </a:r>
            <a:r>
              <a:rPr lang="ru-RU" sz="1600" b="1" dirty="0" smtClean="0">
                <a:latin typeface="Constantia" pitchFamily="18" charset="0"/>
              </a:rPr>
              <a:t> над </a:t>
            </a:r>
            <a:r>
              <a:rPr lang="ru-RU" sz="1600" b="1" dirty="0" err="1" smtClean="0">
                <a:latin typeface="Constantia" pitchFamily="18" charset="0"/>
              </a:rPr>
              <a:t>Німеччиною</a:t>
            </a:r>
            <a:r>
              <a:rPr lang="ru-RU" sz="1600" b="1" dirty="0" smtClean="0">
                <a:latin typeface="Constantia" pitchFamily="18" charset="0"/>
              </a:rPr>
              <a:t> та </a:t>
            </a:r>
            <a:r>
              <a:rPr lang="ru-RU" sz="1600" b="1" dirty="0" err="1" smtClean="0">
                <a:latin typeface="Constantia" pitchFamily="18" charset="0"/>
              </a:rPr>
              <a:t>окупованою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Францією</a:t>
            </a:r>
            <a:r>
              <a:rPr lang="ru-RU" sz="1600" b="1" dirty="0" smtClean="0">
                <a:latin typeface="Constantia" pitchFamily="18" charset="0"/>
              </a:rPr>
              <a:t>, у </a:t>
            </a:r>
            <a:r>
              <a:rPr lang="ru-RU" sz="1600" b="1" dirty="0" err="1" smtClean="0">
                <a:latin typeface="Constantia" pitchFamily="18" charset="0"/>
              </a:rPr>
              <a:t>партизанському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русі</a:t>
            </a:r>
            <a:r>
              <a:rPr lang="ru-RU" sz="1600" b="1" dirty="0" smtClean="0">
                <a:latin typeface="Constantia" pitchFamily="18" charset="0"/>
              </a:rPr>
              <a:t> та </a:t>
            </a:r>
            <a:r>
              <a:rPr lang="ru-RU" sz="1600" b="1" dirty="0" err="1" smtClean="0">
                <a:latin typeface="Constantia" pitchFamily="18" charset="0"/>
              </a:rPr>
              <a:t>звільненні</a:t>
            </a:r>
            <a:r>
              <a:rPr lang="ru-RU" sz="1600" b="1" dirty="0" smtClean="0">
                <a:latin typeface="Constantia" pitchFamily="18" charset="0"/>
              </a:rPr>
              <a:t> Парижа.</a:t>
            </a:r>
            <a:br>
              <a:rPr lang="ru-RU" sz="1600" b="1" dirty="0" smtClean="0">
                <a:latin typeface="Constantia" pitchFamily="18" charset="0"/>
              </a:rPr>
            </a:br>
            <a:r>
              <a:rPr lang="ru-RU" sz="1600" b="1" dirty="0" smtClean="0">
                <a:latin typeface="Constantia" pitchFamily="18" charset="0"/>
              </a:rPr>
              <a:t>У полку </a:t>
            </a:r>
            <a:r>
              <a:rPr lang="ru-RU" sz="1600" b="1" dirty="0" err="1" smtClean="0">
                <a:latin typeface="Constantia" pitchFamily="18" charset="0"/>
              </a:rPr>
              <a:t>Хемінгуей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був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загальним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улюбленцем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lang="ru-RU" sz="1600" b="1" dirty="0" err="1" smtClean="0">
                <a:latin typeface="Constantia" pitchFamily="18" charset="0"/>
              </a:rPr>
              <a:t>Він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приваблював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солдатів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своєю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спокійною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мужністю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хоробрістю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готовністю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надати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допомогу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відвертістю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товариськістю</a:t>
            </a:r>
            <a:r>
              <a:rPr lang="ru-RU" sz="1600" b="1" dirty="0" smtClean="0">
                <a:latin typeface="Constantia" pitchFamily="18" charset="0"/>
              </a:rPr>
              <a:t>. При </a:t>
            </a:r>
            <a:r>
              <a:rPr lang="ru-RU" sz="1600" b="1" dirty="0" err="1" smtClean="0">
                <a:latin typeface="Constantia" pitchFamily="18" charset="0"/>
              </a:rPr>
              <a:t>цьому</a:t>
            </a:r>
            <a:r>
              <a:rPr lang="ru-RU" sz="1600" b="1" dirty="0" smtClean="0">
                <a:latin typeface="Constantia" pitchFamily="18" charset="0"/>
              </a:rPr>
              <a:t> мало </a:t>
            </a:r>
            <a:r>
              <a:rPr lang="ru-RU" sz="1600" b="1" dirty="0" err="1" smtClean="0">
                <a:latin typeface="Constantia" pitchFamily="18" charset="0"/>
              </a:rPr>
              <a:t>хто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здогадувався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що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кремезний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американець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який</a:t>
            </a:r>
            <a:r>
              <a:rPr lang="ru-RU" sz="1600" b="1" dirty="0" smtClean="0">
                <a:latin typeface="Constantia" pitchFamily="18" charset="0"/>
              </a:rPr>
              <a:t> добре </a:t>
            </a:r>
            <a:r>
              <a:rPr lang="ru-RU" sz="1600" b="1" dirty="0" err="1" smtClean="0">
                <a:latin typeface="Constantia" pitchFamily="18" charset="0"/>
              </a:rPr>
              <a:t>знає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воєнну</a:t>
            </a:r>
            <a:r>
              <a:rPr lang="ru-RU" sz="1600" b="1" dirty="0" smtClean="0">
                <a:latin typeface="Constantia" pitchFamily="18" charset="0"/>
              </a:rPr>
              <a:t> справу </a:t>
            </a:r>
            <a:r>
              <a:rPr lang="ru-RU" sz="1600" b="1" dirty="0" err="1" smtClean="0">
                <a:latin typeface="Constantia" pitchFamily="18" charset="0"/>
              </a:rPr>
              <a:t>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яким</a:t>
            </a:r>
            <a:r>
              <a:rPr lang="ru-RU" sz="1600" b="1" dirty="0" smtClean="0">
                <a:latin typeface="Constantia" pitchFamily="18" charset="0"/>
              </a:rPr>
              <a:t> так легко </a:t>
            </a:r>
            <a:r>
              <a:rPr lang="ru-RU" sz="1600" b="1" dirty="0" err="1" smtClean="0">
                <a:latin typeface="Constantia" pitchFamily="18" charset="0"/>
              </a:rPr>
              <a:t>спілкуватися</a:t>
            </a:r>
            <a:r>
              <a:rPr lang="ru-RU" sz="1600" b="1" dirty="0" smtClean="0">
                <a:latin typeface="Constantia" pitchFamily="18" charset="0"/>
              </a:rPr>
              <a:t>, - </a:t>
            </a:r>
            <a:r>
              <a:rPr lang="ru-RU" sz="1600" b="1" dirty="0" err="1" smtClean="0">
                <a:latin typeface="Constantia" pitchFamily="18" charset="0"/>
              </a:rPr>
              <a:t>письменник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світовим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ім'ям</a:t>
            </a:r>
            <a:r>
              <a:rPr lang="ru-RU" sz="1600" b="1" dirty="0" smtClean="0">
                <a:latin typeface="Constantia" pitchFamily="18" charset="0"/>
              </a:rPr>
              <a:t>. </a:t>
            </a:r>
          </a:p>
          <a:p>
            <a:r>
              <a:rPr lang="ru-RU" sz="1600" b="1" dirty="0" err="1" smtClean="0">
                <a:latin typeface="Constantia" pitchFamily="18" charset="0"/>
              </a:rPr>
              <a:t>Якось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двоє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солдатів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іншої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частини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приємно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вражені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бесідою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Хемінгуеєм</a:t>
            </a:r>
            <a:r>
              <a:rPr lang="ru-RU" sz="1600" b="1" dirty="0" smtClean="0">
                <a:latin typeface="Constantia" pitchFamily="18" charset="0"/>
              </a:rPr>
              <a:t>, запитали про </a:t>
            </a:r>
            <a:r>
              <a:rPr lang="ru-RU" sz="1600" b="1" dirty="0" err="1" smtClean="0">
                <a:latin typeface="Constantia" pitchFamily="18" charset="0"/>
              </a:rPr>
              <a:t>нього</a:t>
            </a:r>
            <a:r>
              <a:rPr lang="ru-RU" sz="1600" b="1" dirty="0" smtClean="0">
                <a:latin typeface="Constantia" pitchFamily="18" charset="0"/>
              </a:rPr>
              <a:t> у </a:t>
            </a:r>
            <a:r>
              <a:rPr lang="ru-RU" sz="1600" b="1" dirty="0" err="1" smtClean="0">
                <a:latin typeface="Constantia" pitchFamily="18" charset="0"/>
              </a:rPr>
              <a:t>вартового</a:t>
            </a:r>
            <a:r>
              <a:rPr lang="ru-RU" sz="1600" b="1" dirty="0" smtClean="0">
                <a:latin typeface="Constantia" pitchFamily="18" charset="0"/>
              </a:rPr>
              <a:t>. «Я не знаю точно, </a:t>
            </a:r>
            <a:r>
              <a:rPr lang="ru-RU" sz="1600" b="1" dirty="0" err="1" smtClean="0">
                <a:latin typeface="Constantia" pitchFamily="18" charset="0"/>
              </a:rPr>
              <a:t>що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він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робить</a:t>
            </a:r>
            <a:r>
              <a:rPr lang="ru-RU" sz="1600" b="1" dirty="0" smtClean="0">
                <a:latin typeface="Constantia" pitchFamily="18" charset="0"/>
              </a:rPr>
              <a:t>, - </a:t>
            </a:r>
            <a:r>
              <a:rPr lang="ru-RU" sz="1600" b="1" dirty="0" err="1" smtClean="0">
                <a:latin typeface="Constantia" pitchFamily="18" charset="0"/>
              </a:rPr>
              <a:t>відповів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вартовий</a:t>
            </a:r>
            <a:r>
              <a:rPr lang="ru-RU" sz="1600" b="1" dirty="0" smtClean="0">
                <a:latin typeface="Constantia" pitchFamily="18" charset="0"/>
              </a:rPr>
              <a:t>, - </a:t>
            </a:r>
            <a:r>
              <a:rPr lang="ru-RU" sz="1600" b="1" dirty="0" err="1" smtClean="0">
                <a:latin typeface="Constantia" pitchFamily="18" charset="0"/>
              </a:rPr>
              <a:t>але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він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насправді</a:t>
            </a:r>
            <a:r>
              <a:rPr lang="ru-RU" sz="1600" b="1" dirty="0" smtClean="0">
                <a:latin typeface="Constantia" pitchFamily="18" charset="0"/>
              </a:rPr>
              <a:t> велика </a:t>
            </a:r>
            <a:r>
              <a:rPr lang="ru-RU" sz="1600" b="1" dirty="0" err="1" smtClean="0">
                <a:latin typeface="Constantia" pitchFamily="18" charset="0"/>
              </a:rPr>
              <a:t>людина</a:t>
            </a:r>
            <a:r>
              <a:rPr lang="ru-RU" sz="1600" b="1" dirty="0" smtClean="0">
                <a:latin typeface="Constantia" pitchFamily="18" charset="0"/>
              </a:rPr>
              <a:t>». </a:t>
            </a:r>
          </a:p>
        </p:txBody>
      </p:sp>
      <p:pic>
        <p:nvPicPr>
          <p:cNvPr id="113666" name="Picture 2" descr="http://upload.wikimedia.org/wikipedia/ru/4/4b/%D0%93%D0%B0%D0%BD%D1%81_%D0%9A%D0%B0%D0%BB%D0%B5_%D0%B8_%D0%AD%D1%80%D0%BD%D0%B5%D1%81%D1%82_%D0%A5%D0%B5%D0%BC%D0%B8%D0%BD%D0%B3%D1%83%D1%8D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"/>
            <a:ext cx="3458633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5800" y="304800"/>
            <a:ext cx="373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onstantia" pitchFamily="18" charset="0"/>
              </a:rPr>
              <a:t>Кореспондент</a:t>
            </a:r>
            <a:r>
              <a:rPr lang="ru-RU" b="1" dirty="0" smtClean="0">
                <a:latin typeface="Constantia" pitchFamily="18" charset="0"/>
              </a:rPr>
              <a:t> К. </a:t>
            </a:r>
            <a:r>
              <a:rPr lang="ru-RU" b="1" dirty="0" err="1" smtClean="0">
                <a:latin typeface="Constantia" pitchFamily="18" charset="0"/>
              </a:rPr>
              <a:t>Крайфорд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згадував</a:t>
            </a:r>
            <a:r>
              <a:rPr lang="ru-RU" b="1" dirty="0" smtClean="0">
                <a:latin typeface="Constantia" pitchFamily="18" charset="0"/>
              </a:rPr>
              <a:t>: «</a:t>
            </a:r>
            <a:r>
              <a:rPr lang="ru-RU" b="1" dirty="0" err="1" smtClean="0">
                <a:latin typeface="Constantia" pitchFamily="18" charset="0"/>
              </a:rPr>
              <a:t>Хемінгуей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був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людиною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з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якою</a:t>
            </a:r>
            <a:r>
              <a:rPr lang="ru-RU" b="1" dirty="0" smtClean="0">
                <a:latin typeface="Constantia" pitchFamily="18" charset="0"/>
              </a:rPr>
              <a:t> добре бути </a:t>
            </a:r>
            <a:r>
              <a:rPr lang="ru-RU" b="1" dirty="0" err="1" smtClean="0">
                <a:latin typeface="Constantia" pitchFamily="18" charset="0"/>
              </a:rPr>
              <a:t>поруч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під</a:t>
            </a:r>
            <a:r>
              <a:rPr lang="ru-RU" b="1" dirty="0" smtClean="0">
                <a:latin typeface="Constantia" pitchFamily="18" charset="0"/>
              </a:rPr>
              <a:t> час </a:t>
            </a:r>
            <a:r>
              <a:rPr lang="ru-RU" b="1" dirty="0" err="1" smtClean="0">
                <a:latin typeface="Constantia" pitchFamily="18" charset="0"/>
              </a:rPr>
              <a:t>війни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бачив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багато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війн</a:t>
            </a:r>
            <a:r>
              <a:rPr lang="ru-RU" b="1" dirty="0" smtClean="0">
                <a:latin typeface="Constantia" pitchFamily="18" charset="0"/>
              </a:rPr>
              <a:t> у </a:t>
            </a:r>
            <a:r>
              <a:rPr lang="ru-RU" b="1" dirty="0" err="1" smtClean="0">
                <a:latin typeface="Constantia" pitchFamily="18" charset="0"/>
              </a:rPr>
              <a:t>своєму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житті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був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досвідченим</a:t>
            </a:r>
            <a:r>
              <a:rPr lang="ru-RU" b="1" dirty="0" smtClean="0">
                <a:latin typeface="Constantia" pitchFamily="18" charset="0"/>
              </a:rPr>
              <a:t> солдатом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залюбки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ділився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своїми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знаннями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міг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визначити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куди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приблизно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влучить</a:t>
            </a:r>
            <a:r>
              <a:rPr lang="ru-RU" b="1" dirty="0" smtClean="0">
                <a:latin typeface="Constantia" pitchFamily="18" charset="0"/>
              </a:rPr>
              <a:t> снаряд по звуку </a:t>
            </a:r>
            <a:r>
              <a:rPr lang="ru-RU" b="1" dirty="0" err="1" smtClean="0">
                <a:latin typeface="Constantia" pitchFamily="18" charset="0"/>
              </a:rPr>
              <a:t>його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польоту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заздалегідь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сказати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що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далі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робитиме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німецьке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відділення</a:t>
            </a:r>
            <a:r>
              <a:rPr lang="ru-RU" b="1" dirty="0" smtClean="0">
                <a:latin typeface="Constantia" pitchFamily="18" charset="0"/>
              </a:rPr>
              <a:t>, яке </a:t>
            </a:r>
            <a:r>
              <a:rPr lang="ru-RU" b="1" dirty="0" err="1" smtClean="0">
                <a:latin typeface="Constantia" pitchFamily="18" charset="0"/>
              </a:rPr>
              <a:t>причаїлося</a:t>
            </a:r>
            <a:r>
              <a:rPr lang="ru-RU" b="1" dirty="0" smtClean="0">
                <a:latin typeface="Constantia" pitchFamily="18" charset="0"/>
              </a:rPr>
              <a:t> за огорожею,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міг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поговорити</a:t>
            </a:r>
            <a:r>
              <a:rPr lang="ru-RU" b="1" dirty="0" smtClean="0">
                <a:latin typeface="Constantia" pitchFamily="18" charset="0"/>
              </a:rPr>
              <a:t> про добру </a:t>
            </a:r>
            <a:r>
              <a:rPr lang="ru-RU" b="1" dirty="0" err="1" smtClean="0">
                <a:latin typeface="Constantia" pitchFamily="18" charset="0"/>
              </a:rPr>
              <a:t>їжу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</a:t>
            </a:r>
            <a:r>
              <a:rPr lang="ru-RU" b="1" dirty="0" smtClean="0">
                <a:latin typeface="Constantia" pitchFamily="18" charset="0"/>
              </a:rPr>
              <a:t> дружиною </a:t>
            </a:r>
            <a:r>
              <a:rPr lang="ru-RU" b="1" dirty="0" err="1" smtClean="0">
                <a:latin typeface="Constantia" pitchFamily="18" charset="0"/>
              </a:rPr>
              <a:t>нормандського</a:t>
            </a:r>
            <a:r>
              <a:rPr lang="ru-RU" b="1" dirty="0" smtClean="0">
                <a:latin typeface="Constantia" pitchFamily="18" charset="0"/>
              </a:rPr>
              <a:t> фермера... Ми </a:t>
            </a:r>
            <a:r>
              <a:rPr lang="ru-RU" b="1" dirty="0" err="1" smtClean="0">
                <a:latin typeface="Constantia" pitchFamily="18" charset="0"/>
              </a:rPr>
              <a:t>ніколи</a:t>
            </a:r>
            <a:r>
              <a:rPr lang="ru-RU" b="1" dirty="0" smtClean="0">
                <a:latin typeface="Constantia" pitchFamily="18" charset="0"/>
              </a:rPr>
              <a:t> не </a:t>
            </a:r>
            <a:r>
              <a:rPr lang="ru-RU" b="1" dirty="0" err="1" smtClean="0">
                <a:latin typeface="Constantia" pitchFamily="18" charset="0"/>
              </a:rPr>
              <a:t>бачили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щоб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робив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якісь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нотатки</a:t>
            </a:r>
            <a:r>
              <a:rPr lang="ru-RU" b="1" dirty="0" smtClean="0">
                <a:latin typeface="Constantia" pitchFamily="18" charset="0"/>
              </a:rPr>
              <a:t>. Для </a:t>
            </a:r>
            <a:r>
              <a:rPr lang="ru-RU" b="1" dirty="0" err="1" smtClean="0">
                <a:latin typeface="Constantia" pitchFamily="18" charset="0"/>
              </a:rPr>
              <a:t>цього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був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надто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поглинутий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війною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був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справжнім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чоловіком</a:t>
            </a:r>
            <a:r>
              <a:rPr lang="ru-RU" b="1" dirty="0" smtClean="0">
                <a:latin typeface="Constantia" pitchFamily="18" charset="0"/>
              </a:rPr>
              <a:t> у бою». 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112642" name="Picture 2" descr="http://img11.nnm.me/1/d/6/4/f/bd1e3c3d7f92e9f4df70ca37c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4191000" cy="53784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04800"/>
            <a:ext cx="79248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atin typeface="Constantia" pitchFamily="18" charset="0"/>
              </a:rPr>
              <a:t>Повернувшись до США 1945 </a:t>
            </a:r>
            <a:r>
              <a:rPr lang="ru-RU" b="1" dirty="0" err="1" smtClean="0">
                <a:latin typeface="Constantia" pitchFamily="18" charset="0"/>
              </a:rPr>
              <a:t>p</a:t>
            </a:r>
            <a:r>
              <a:rPr lang="ru-RU" b="1" dirty="0" smtClean="0">
                <a:latin typeface="Constantia" pitchFamily="18" charset="0"/>
              </a:rPr>
              <a:t>., </a:t>
            </a:r>
            <a:r>
              <a:rPr lang="ru-RU" b="1" dirty="0" err="1" smtClean="0">
                <a:latin typeface="Constantia" pitchFamily="18" charset="0"/>
              </a:rPr>
              <a:t>письменник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знову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зосередився</a:t>
            </a:r>
            <a:r>
              <a:rPr lang="ru-RU" b="1" dirty="0" smtClean="0">
                <a:latin typeface="Constantia" pitchFamily="18" charset="0"/>
              </a:rPr>
              <a:t> на </a:t>
            </a:r>
            <a:r>
              <a:rPr lang="ru-RU" b="1" dirty="0" err="1" smtClean="0">
                <a:latin typeface="Constantia" pitchFamily="18" charset="0"/>
              </a:rPr>
              <a:t>художній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творчості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Найзначнішими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його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досягненнями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першого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повоєнного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десятиліття</a:t>
            </a:r>
            <a:r>
              <a:rPr lang="ru-RU" b="1" dirty="0" smtClean="0">
                <a:latin typeface="Constantia" pitchFamily="18" charset="0"/>
              </a:rPr>
              <a:t> стали роман «Через </a:t>
            </a:r>
            <a:r>
              <a:rPr lang="ru-RU" b="1" dirty="0" err="1" smtClean="0">
                <a:latin typeface="Constantia" pitchFamily="18" charset="0"/>
              </a:rPr>
              <a:t>річку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до тих дерев» та </a:t>
            </a:r>
            <a:r>
              <a:rPr lang="ru-RU" b="1" dirty="0" err="1" smtClean="0">
                <a:latin typeface="Constantia" pitchFamily="18" charset="0"/>
              </a:rPr>
              <a:t>повість</a:t>
            </a:r>
            <a:r>
              <a:rPr lang="ru-RU" b="1" dirty="0" smtClean="0">
                <a:latin typeface="Constantia" pitchFamily="18" charset="0"/>
              </a:rPr>
              <a:t> «</a:t>
            </a:r>
            <a:r>
              <a:rPr lang="ru-RU" b="1" dirty="0" err="1" smtClean="0">
                <a:latin typeface="Constantia" pitchFamily="18" charset="0"/>
              </a:rPr>
              <a:t>Старий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море».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nstantia" pitchFamily="18" charset="0"/>
              </a:rPr>
              <a:t>1952 р. </a:t>
            </a:r>
            <a:r>
              <a:rPr lang="ru-RU" b="1" dirty="0" err="1" smtClean="0">
                <a:latin typeface="Constantia" pitchFamily="18" charset="0"/>
              </a:rPr>
              <a:t>Хемінгуея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було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нагороджено</a:t>
            </a:r>
            <a:r>
              <a:rPr lang="ru-RU" b="1" dirty="0" smtClean="0">
                <a:latin typeface="Constantia" pitchFamily="18" charset="0"/>
              </a:rPr>
              <a:t> головною </a:t>
            </a:r>
            <a:r>
              <a:rPr lang="ru-RU" b="1" dirty="0" err="1" smtClean="0">
                <a:latin typeface="Constantia" pitchFamily="18" charset="0"/>
              </a:rPr>
              <a:t>літературною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премією</a:t>
            </a:r>
            <a:r>
              <a:rPr lang="ru-RU" b="1" dirty="0" smtClean="0">
                <a:latin typeface="Constantia" pitchFamily="18" charset="0"/>
              </a:rPr>
              <a:t> США - </a:t>
            </a:r>
            <a:r>
              <a:rPr lang="ru-RU" b="1" dirty="0" err="1" smtClean="0">
                <a:latin typeface="Constantia" pitchFamily="18" charset="0"/>
              </a:rPr>
              <a:t>Пулітцерівською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премією</a:t>
            </a:r>
            <a:r>
              <a:rPr lang="ru-RU" b="1" dirty="0" smtClean="0">
                <a:latin typeface="Constantia" pitchFamily="18" charset="0"/>
              </a:rPr>
              <a:t>, а 1954 р.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став </a:t>
            </a:r>
            <a:r>
              <a:rPr lang="ru-RU" b="1" dirty="0" err="1" smtClean="0">
                <a:latin typeface="Constantia" pitchFamily="18" charset="0"/>
              </a:rPr>
              <a:t>Нобелівським</a:t>
            </a:r>
            <a:r>
              <a:rPr lang="ru-RU" b="1" dirty="0" smtClean="0">
                <a:latin typeface="Constantia" pitchFamily="18" charset="0"/>
              </a:rPr>
              <a:t> лауреатом.</a:t>
            </a: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В </a:t>
            </a:r>
            <a:r>
              <a:rPr lang="ru-RU" b="1" dirty="0" err="1" smtClean="0">
                <a:latin typeface="Constantia" pitchFamily="18" charset="0"/>
              </a:rPr>
              <a:t>останні</a:t>
            </a:r>
            <a:r>
              <a:rPr lang="ru-RU" b="1" dirty="0" smtClean="0">
                <a:latin typeface="Constantia" pitchFamily="18" charset="0"/>
              </a:rPr>
              <a:t> роки </a:t>
            </a:r>
            <a:r>
              <a:rPr lang="ru-RU" b="1" dirty="0" err="1" smtClean="0">
                <a:latin typeface="Constantia" pitchFamily="18" charset="0"/>
              </a:rPr>
              <a:t>фізичний</a:t>
            </a:r>
            <a:r>
              <a:rPr lang="ru-RU" b="1" dirty="0" smtClean="0">
                <a:latin typeface="Constantia" pitchFamily="18" charset="0"/>
              </a:rPr>
              <a:t> та </a:t>
            </a:r>
            <a:r>
              <a:rPr lang="ru-RU" b="1" dirty="0" err="1" smtClean="0">
                <a:latin typeface="Constantia" pitchFamily="18" charset="0"/>
              </a:rPr>
              <a:t>психічний</a:t>
            </a:r>
            <a:r>
              <a:rPr lang="ru-RU" b="1" dirty="0" smtClean="0">
                <a:latin typeface="Constantia" pitchFamily="18" charset="0"/>
              </a:rPr>
              <a:t> стан </a:t>
            </a:r>
            <a:r>
              <a:rPr lang="ru-RU" b="1" dirty="0" err="1" smtClean="0">
                <a:latin typeface="Constantia" pitchFamily="18" charset="0"/>
              </a:rPr>
              <a:t>письменника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різко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погіршився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Глибока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внутрішня</a:t>
            </a:r>
            <a:r>
              <a:rPr lang="ru-RU" b="1" dirty="0" smtClean="0">
                <a:latin typeface="Constantia" pitchFamily="18" charset="0"/>
              </a:rPr>
              <a:t> криза </a:t>
            </a:r>
            <a:r>
              <a:rPr lang="ru-RU" b="1" dirty="0" err="1" smtClean="0">
                <a:latin typeface="Constantia" pitchFamily="18" charset="0"/>
              </a:rPr>
              <a:t>призвела</a:t>
            </a:r>
            <a:r>
              <a:rPr lang="ru-RU" b="1" dirty="0" smtClean="0">
                <a:latin typeface="Constantia" pitchFamily="18" charset="0"/>
              </a:rPr>
              <a:t> до </a:t>
            </a:r>
            <a:r>
              <a:rPr lang="ru-RU" b="1" dirty="0" err="1" smtClean="0">
                <a:latin typeface="Constantia" pitchFamily="18" charset="0"/>
              </a:rPr>
              <a:t>трагічної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розв'язки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життя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цієї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мужньої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сміливої</a:t>
            </a:r>
            <a:r>
              <a:rPr lang="ru-RU" b="1" dirty="0" smtClean="0">
                <a:latin typeface="Constantia" pitchFamily="18" charset="0"/>
              </a:rPr>
              <a:t> та </a:t>
            </a:r>
            <a:r>
              <a:rPr lang="ru-RU" b="1" dirty="0" err="1" smtClean="0">
                <a:latin typeface="Constantia" pitchFamily="18" charset="0"/>
              </a:rPr>
              <a:t>життєлюбної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людини</a:t>
            </a:r>
            <a:r>
              <a:rPr lang="ru-RU" b="1" dirty="0" smtClean="0">
                <a:latin typeface="Constantia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nstantia" pitchFamily="18" charset="0"/>
              </a:rPr>
              <a:t>2 </a:t>
            </a:r>
            <a:r>
              <a:rPr lang="ru-RU" b="1" dirty="0" err="1" smtClean="0">
                <a:latin typeface="Constantia" pitchFamily="18" charset="0"/>
              </a:rPr>
              <a:t>липня</a:t>
            </a:r>
            <a:r>
              <a:rPr lang="ru-RU" b="1" dirty="0" smtClean="0">
                <a:latin typeface="Constantia" pitchFamily="18" charset="0"/>
              </a:rPr>
              <a:t> 1961 </a:t>
            </a:r>
            <a:r>
              <a:rPr lang="ru-RU" b="1" dirty="0" err="1" smtClean="0">
                <a:latin typeface="Constantia" pitchFamily="18" charset="0"/>
              </a:rPr>
              <a:t>p</a:t>
            </a:r>
            <a:r>
              <a:rPr lang="ru-RU" b="1" dirty="0" smtClean="0">
                <a:latin typeface="Constantia" pitchFamily="18" charset="0"/>
              </a:rPr>
              <a:t>. Е. </a:t>
            </a:r>
            <a:r>
              <a:rPr lang="ru-RU" b="1" dirty="0" err="1" smtClean="0">
                <a:latin typeface="Constantia" pitchFamily="18" charset="0"/>
              </a:rPr>
              <a:t>Хемінгуей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пішов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життя</a:t>
            </a:r>
            <a:r>
              <a:rPr lang="ru-RU" b="1" dirty="0" smtClean="0">
                <a:latin typeface="Constantia" pitchFamily="18" charset="0"/>
              </a:rPr>
              <a:t>: за одною </a:t>
            </a:r>
            <a:r>
              <a:rPr lang="ru-RU" b="1" dirty="0" err="1" smtClean="0">
                <a:latin typeface="Constantia" pitchFamily="18" charset="0"/>
              </a:rPr>
              <a:t>версією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вчинив </a:t>
            </a:r>
            <a:r>
              <a:rPr lang="ru-RU" b="1" dirty="0" err="1" smtClean="0">
                <a:latin typeface="Constantia" pitchFamily="18" charset="0"/>
              </a:rPr>
              <a:t>самогубство</a:t>
            </a:r>
            <a:r>
              <a:rPr lang="ru-RU" b="1" dirty="0" smtClean="0">
                <a:latin typeface="Constantia" pitchFamily="18" charset="0"/>
              </a:rPr>
              <a:t>, за </a:t>
            </a:r>
            <a:r>
              <a:rPr lang="ru-RU" b="1" dirty="0" err="1" smtClean="0">
                <a:latin typeface="Constantia" pitchFamily="18" charset="0"/>
              </a:rPr>
              <a:t>іншою</a:t>
            </a:r>
            <a:r>
              <a:rPr lang="ru-RU" b="1" dirty="0" smtClean="0">
                <a:latin typeface="Constantia" pitchFamily="18" charset="0"/>
              </a:rPr>
              <a:t> - </a:t>
            </a:r>
            <a:r>
              <a:rPr lang="ru-RU" b="1" dirty="0" err="1" smtClean="0">
                <a:latin typeface="Constantia" pitchFamily="18" charset="0"/>
              </a:rPr>
              <a:t>загинув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внаслідок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необережного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поводження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зброєю</a:t>
            </a:r>
            <a:r>
              <a:rPr lang="ru-RU" b="1" dirty="0" smtClean="0">
                <a:latin typeface="Constantia" pitchFamily="18" charset="0"/>
              </a:rPr>
              <a:t>. 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114690" name="Picture 2" descr="http://xn--80aqf6ah.com.ua/uploads/posts/2013-01/ernest-hemnguey-strazhdav-manyeyu-pereslduvannya-pslya-yogo-smert-zyasuvalosya-scho-yogo-dysno-pereslduvali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76600"/>
            <a:ext cx="5238750" cy="340995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0"/>
            <a:ext cx="4730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latin typeface="+mn-lt"/>
                <a:ea typeface="Ebrima" pitchFamily="2" charset="0"/>
                <a:cs typeface="Ebrima" pitchFamily="2" charset="0"/>
              </a:rPr>
              <a:t>Цікаві</a:t>
            </a:r>
            <a:r>
              <a:rPr lang="ru-RU" sz="4800" b="1" dirty="0">
                <a:latin typeface="+mn-lt"/>
                <a:ea typeface="Ebrima" pitchFamily="2" charset="0"/>
                <a:cs typeface="Ebrima" pitchFamily="2" charset="0"/>
              </a:rPr>
              <a:t> </a:t>
            </a:r>
            <a:r>
              <a:rPr lang="ru-RU" sz="4800" b="1" dirty="0" err="1">
                <a:latin typeface="+mn-lt"/>
                <a:ea typeface="Ebrima" pitchFamily="2" charset="0"/>
                <a:cs typeface="Ebrima" pitchFamily="2" charset="0"/>
              </a:rPr>
              <a:t>факти</a:t>
            </a:r>
            <a:endParaRPr lang="ru-RU" sz="4800" b="1" dirty="0">
              <a:latin typeface="+mn-lt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762000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err="1">
                <a:latin typeface="Constantia" pitchFamily="18" charset="0"/>
              </a:rPr>
              <a:t>Ернест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Хемінгуей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застрелився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з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рушниці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en-US" sz="2000" b="1" dirty="0" err="1">
                <a:latin typeface="Constantia" pitchFamily="18" charset="0"/>
              </a:rPr>
              <a:t>Vincenzo</a:t>
            </a:r>
            <a:r>
              <a:rPr lang="en-US" sz="2000" b="1" dirty="0">
                <a:latin typeface="Constantia" pitchFamily="18" charset="0"/>
              </a:rPr>
              <a:t> </a:t>
            </a:r>
            <a:r>
              <a:rPr lang="en-US" sz="2000" b="1" dirty="0" err="1">
                <a:latin typeface="Constantia" pitchFamily="18" charset="0"/>
              </a:rPr>
              <a:t>Bernardelli</a:t>
            </a:r>
            <a:r>
              <a:rPr lang="en-US" sz="2000" b="1" dirty="0">
                <a:latin typeface="Constantia" pitchFamily="18" charset="0"/>
              </a:rPr>
              <a:t>. </a:t>
            </a:r>
            <a:r>
              <a:rPr lang="ru-RU" sz="2000" b="1" dirty="0" err="1">
                <a:latin typeface="Constantia" pitchFamily="18" charset="0"/>
              </a:rPr>
              <a:t>Тепер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ця</a:t>
            </a:r>
            <a:r>
              <a:rPr lang="ru-RU" sz="2000" b="1" dirty="0">
                <a:latin typeface="Constantia" pitchFamily="18" charset="0"/>
              </a:rPr>
              <a:t> модель </a:t>
            </a:r>
            <a:r>
              <a:rPr lang="ru-RU" sz="2000" b="1" dirty="0" err="1">
                <a:latin typeface="Constantia" pitchFamily="18" charset="0"/>
              </a:rPr>
              <a:t>двостволки</a:t>
            </a:r>
            <a:r>
              <a:rPr lang="ru-RU" sz="2000" b="1" dirty="0">
                <a:latin typeface="Constantia" pitchFamily="18" charset="0"/>
              </a:rPr>
              <a:t> так </a:t>
            </a:r>
            <a:r>
              <a:rPr lang="ru-RU" sz="2000" b="1" dirty="0" err="1">
                <a:latin typeface="Constantia" pitchFamily="18" charset="0"/>
              </a:rPr>
              <a:t>і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називається</a:t>
            </a:r>
            <a:r>
              <a:rPr lang="ru-RU" sz="2000" b="1" dirty="0">
                <a:latin typeface="Constantia" pitchFamily="18" charset="0"/>
              </a:rPr>
              <a:t> - </a:t>
            </a:r>
            <a:r>
              <a:rPr lang="en-US" sz="2000" b="1" dirty="0">
                <a:latin typeface="Constantia" pitchFamily="18" charset="0"/>
              </a:rPr>
              <a:t>Hemingway.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latin typeface="Constantia" pitchFamily="18" charset="0"/>
              </a:rPr>
              <a:t>Улюбленими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>
                <a:latin typeface="Constantia" pitchFamily="18" charset="0"/>
              </a:rPr>
              <a:t>коктейлями </a:t>
            </a:r>
            <a:r>
              <a:rPr lang="ru-RU" sz="2000" b="1" dirty="0" err="1">
                <a:latin typeface="Constantia" pitchFamily="18" charset="0"/>
              </a:rPr>
              <a:t>Ернеста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Хемінгуея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були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мохіто</a:t>
            </a:r>
            <a:r>
              <a:rPr lang="ru-RU" sz="2000" b="1" dirty="0">
                <a:latin typeface="Constantia" pitchFamily="18" charset="0"/>
              </a:rPr>
              <a:t> та </a:t>
            </a:r>
            <a:r>
              <a:rPr lang="ru-RU" sz="2000" b="1" dirty="0" err="1">
                <a:latin typeface="Constantia" pitchFamily="18" charset="0"/>
              </a:rPr>
              <a:t>дайкірі</a:t>
            </a:r>
            <a:r>
              <a:rPr lang="ru-RU" sz="2000" b="1" dirty="0">
                <a:latin typeface="Constant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Constantia" pitchFamily="18" charset="0"/>
              </a:rPr>
              <a:t>У </a:t>
            </a:r>
            <a:r>
              <a:rPr lang="ru-RU" sz="2000" b="1" dirty="0" err="1">
                <a:latin typeface="Constantia" pitchFamily="18" charset="0"/>
              </a:rPr>
              <a:t>Хемінгуея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був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шестипалий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кіт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Сноубол</a:t>
            </a:r>
            <a:r>
              <a:rPr lang="ru-RU" sz="2000" b="1" dirty="0">
                <a:latin typeface="Constantia" pitchFamily="18" charset="0"/>
              </a:rPr>
              <a:t> (</a:t>
            </a:r>
            <a:r>
              <a:rPr lang="ru-RU" sz="2000" b="1" dirty="0" err="1">
                <a:latin typeface="Constantia" pitchFamily="18" charset="0"/>
              </a:rPr>
              <a:t>Сніжок</a:t>
            </a:r>
            <a:r>
              <a:rPr lang="ru-RU" sz="2000" b="1" dirty="0">
                <a:latin typeface="Constantia" pitchFamily="18" charset="0"/>
              </a:rPr>
              <a:t>), </a:t>
            </a:r>
            <a:r>
              <a:rPr lang="ru-RU" sz="2000" b="1" dirty="0" err="1">
                <a:latin typeface="Constantia" pitchFamily="18" charset="0"/>
              </a:rPr>
              <a:t>нащадки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якого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успадкували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шестипалість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і</a:t>
            </a:r>
            <a:r>
              <a:rPr lang="ru-RU" sz="2000" b="1" dirty="0">
                <a:latin typeface="Constantia" pitchFamily="18" charset="0"/>
              </a:rPr>
              <a:t> на </a:t>
            </a:r>
            <a:r>
              <a:rPr lang="ru-RU" sz="2000" b="1" dirty="0" err="1">
                <a:latin typeface="Constantia" pitchFamily="18" charset="0"/>
              </a:rPr>
              <a:t>теперишній</a:t>
            </a:r>
            <a:r>
              <a:rPr lang="ru-RU" sz="2000" b="1" dirty="0">
                <a:latin typeface="Constantia" pitchFamily="18" charset="0"/>
              </a:rPr>
              <a:t> час </a:t>
            </a:r>
            <a:r>
              <a:rPr lang="ru-RU" sz="2000" b="1" dirty="0" err="1">
                <a:latin typeface="Constantia" pitchFamily="18" charset="0"/>
              </a:rPr>
              <a:t>є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однією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з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цікавинок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будинку-музею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письменника</a:t>
            </a:r>
            <a:r>
              <a:rPr lang="ru-RU" sz="2000" b="1" dirty="0">
                <a:latin typeface="Constantia" pitchFamily="18" charset="0"/>
              </a:rPr>
              <a:t> на </a:t>
            </a:r>
            <a:r>
              <a:rPr lang="ru-RU" sz="2000" b="1" dirty="0" err="1">
                <a:latin typeface="Constantia" pitchFamily="18" charset="0"/>
              </a:rPr>
              <a:t>Кі-Весті</a:t>
            </a:r>
            <a:r>
              <a:rPr lang="ru-RU" sz="2000" b="1" dirty="0">
                <a:latin typeface="Constantia" pitchFamily="18" charset="0"/>
              </a:rPr>
              <a:t> ("</a:t>
            </a:r>
            <a:r>
              <a:rPr lang="ru-RU" sz="2000" b="1" dirty="0" err="1">
                <a:latin typeface="Constantia" pitchFamily="18" charset="0"/>
              </a:rPr>
              <a:t>коти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Хемінгуея</a:t>
            </a:r>
            <a:r>
              <a:rPr lang="ru-RU" sz="2000" b="1" dirty="0" smtClean="0">
                <a:latin typeface="Constantia" pitchFamily="18" charset="0"/>
              </a:rPr>
              <a:t>").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Constantia" pitchFamily="18" charset="0"/>
            </a:endParaRPr>
          </a:p>
          <a:p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129026" name="Picture 2" descr="http://selfire.com/wp-content/uploads/2013/01/hemingwayandcat-810x6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352800"/>
            <a:ext cx="3979079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514600"/>
            <a:ext cx="8839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err="1">
                <a:latin typeface="Constantia" pitchFamily="18" charset="0"/>
              </a:rPr>
              <a:t>Ернест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Хемінгуей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був</a:t>
            </a:r>
            <a:r>
              <a:rPr lang="ru-RU" b="1" dirty="0">
                <a:latin typeface="Constantia" pitchFamily="18" charset="0"/>
              </a:rPr>
              <a:t> не </a:t>
            </a:r>
            <a:r>
              <a:rPr lang="ru-RU" b="1" dirty="0" err="1">
                <a:latin typeface="Constantia" pitchFamily="18" charset="0"/>
              </a:rPr>
              <a:t>тільки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алкоголіком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самогубцем</a:t>
            </a:r>
            <a:r>
              <a:rPr lang="ru-RU" b="1" dirty="0">
                <a:latin typeface="Constantia" pitchFamily="18" charset="0"/>
              </a:rPr>
              <a:t>, про </a:t>
            </a:r>
            <a:r>
              <a:rPr lang="ru-RU" b="1" dirty="0" err="1">
                <a:latin typeface="Constantia" pitchFamily="18" charset="0"/>
              </a:rPr>
              <a:t>що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всі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знають</a:t>
            </a:r>
            <a:r>
              <a:rPr lang="ru-RU" b="1" dirty="0">
                <a:latin typeface="Constantia" pitchFamily="18" charset="0"/>
              </a:rPr>
              <a:t>. </a:t>
            </a:r>
            <a:r>
              <a:rPr lang="ru-RU" b="1" dirty="0" err="1">
                <a:latin typeface="Constantia" pitchFamily="18" charset="0"/>
              </a:rPr>
              <a:t>Ще</a:t>
            </a:r>
            <a:r>
              <a:rPr lang="ru-RU" b="1" dirty="0">
                <a:latin typeface="Constantia" pitchFamily="18" charset="0"/>
              </a:rPr>
              <a:t> у </a:t>
            </a:r>
            <a:r>
              <a:rPr lang="ru-RU" b="1" dirty="0" err="1">
                <a:latin typeface="Constantia" pitchFamily="18" charset="0"/>
              </a:rPr>
              <a:t>нього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була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пейрафобія</a:t>
            </a:r>
            <a:r>
              <a:rPr lang="ru-RU" b="1" dirty="0">
                <a:latin typeface="Constantia" pitchFamily="18" charset="0"/>
              </a:rPr>
              <a:t> (боязнь </a:t>
            </a:r>
            <a:r>
              <a:rPr lang="ru-RU" b="1" dirty="0" err="1">
                <a:latin typeface="Constantia" pitchFamily="18" charset="0"/>
              </a:rPr>
              <a:t>публічних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виступів</a:t>
            </a:r>
            <a:r>
              <a:rPr lang="ru-RU" b="1" dirty="0">
                <a:latin typeface="Constantia" pitchFamily="18" charset="0"/>
              </a:rPr>
              <a:t>), </a:t>
            </a:r>
            <a:r>
              <a:rPr lang="ru-RU" b="1" dirty="0" err="1">
                <a:latin typeface="Constantia" pitchFamily="18" charset="0"/>
              </a:rPr>
              <a:t>крім</a:t>
            </a:r>
            <a:r>
              <a:rPr lang="ru-RU" b="1" dirty="0">
                <a:latin typeface="Constantia" pitchFamily="18" charset="0"/>
              </a:rPr>
              <a:t> того, </a:t>
            </a:r>
            <a:r>
              <a:rPr lang="ru-RU" b="1" dirty="0" err="1">
                <a:latin typeface="Constantia" pitchFamily="18" charset="0"/>
              </a:rPr>
              <a:t>він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ніколи</a:t>
            </a:r>
            <a:r>
              <a:rPr lang="ru-RU" b="1" dirty="0">
                <a:latin typeface="Constantia" pitchFamily="18" charset="0"/>
              </a:rPr>
              <a:t> не </a:t>
            </a:r>
            <a:r>
              <a:rPr lang="ru-RU" b="1" dirty="0" err="1">
                <a:latin typeface="Constantia" pitchFamily="18" charset="0"/>
              </a:rPr>
              <a:t>вірив</a:t>
            </a:r>
            <a:r>
              <a:rPr lang="ru-RU" b="1" dirty="0">
                <a:latin typeface="Constantia" pitchFamily="18" charset="0"/>
              </a:rPr>
              <a:t> похвал </a:t>
            </a:r>
            <a:r>
              <a:rPr lang="ru-RU" b="1" dirty="0" err="1">
                <a:latin typeface="Constantia" pitchFamily="18" charset="0"/>
              </a:rPr>
              <a:t>навіть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найщиріших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своїх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читачів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шанувальників</a:t>
            </a:r>
            <a:r>
              <a:rPr lang="ru-RU" b="1" dirty="0">
                <a:latin typeface="Constantia" pitchFamily="18" charset="0"/>
              </a:rPr>
              <a:t>. </a:t>
            </a:r>
            <a:r>
              <a:rPr lang="ru-RU" b="1" dirty="0" smtClean="0">
                <a:latin typeface="Constantia" pitchFamily="18" charset="0"/>
              </a:rPr>
              <a:t>Не </a:t>
            </a:r>
            <a:r>
              <a:rPr lang="ru-RU" b="1" dirty="0" err="1" smtClean="0">
                <a:latin typeface="Constantia" pitchFamily="18" charset="0"/>
              </a:rPr>
              <a:t>вірив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навіть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навіть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друзям</a:t>
            </a:r>
            <a:r>
              <a:rPr lang="ru-RU" b="1" dirty="0" smtClean="0">
                <a:latin typeface="Constant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uk-UA" b="1" dirty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err="1">
                <a:latin typeface="Constantia" pitchFamily="18" charset="0"/>
              </a:rPr>
              <a:t>Хемінгуей</a:t>
            </a:r>
            <a:r>
              <a:rPr lang="ru-RU" b="1" dirty="0">
                <a:latin typeface="Constantia" pitchFamily="18" charset="0"/>
              </a:rPr>
              <a:t> пережив </a:t>
            </a:r>
            <a:r>
              <a:rPr lang="ru-RU" b="1" dirty="0" err="1">
                <a:latin typeface="Constantia" pitchFamily="18" charset="0"/>
              </a:rPr>
              <a:t>п'ять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війн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err="1">
                <a:latin typeface="Constantia" pitchFamily="18" charset="0"/>
              </a:rPr>
              <a:t>чотири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автомобільні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і</a:t>
            </a:r>
            <a:r>
              <a:rPr lang="ru-RU" b="1" dirty="0">
                <a:latin typeface="Constantia" pitchFamily="18" charset="0"/>
              </a:rPr>
              <a:t> два </a:t>
            </a:r>
            <a:r>
              <a:rPr lang="ru-RU" b="1" dirty="0" err="1">
                <a:latin typeface="Constantia" pitchFamily="18" charset="0"/>
              </a:rPr>
              <a:t>повітряні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авіакатастрофи</a:t>
            </a:r>
            <a:r>
              <a:rPr lang="ru-RU" b="1" dirty="0">
                <a:latin typeface="Constantia" pitchFamily="18" charset="0"/>
              </a:rPr>
              <a:t>. А </a:t>
            </a:r>
            <a:r>
              <a:rPr lang="ru-RU" b="1" dirty="0" err="1">
                <a:latin typeface="Constantia" pitchFamily="18" charset="0"/>
              </a:rPr>
              <a:t>ще</a:t>
            </a:r>
            <a:r>
              <a:rPr lang="ru-RU" b="1" dirty="0">
                <a:latin typeface="Constantia" pitchFamily="18" charset="0"/>
              </a:rPr>
              <a:t> мама в </a:t>
            </a:r>
            <a:r>
              <a:rPr lang="ru-RU" b="1" dirty="0" err="1">
                <a:latin typeface="Constantia" pitchFamily="18" charset="0"/>
              </a:rPr>
              <a:t>дитинствізмушувала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його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займатися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школі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танців</a:t>
            </a:r>
            <a:r>
              <a:rPr lang="ru-RU" b="1" dirty="0">
                <a:latin typeface="Constantia" pitchFamily="18" charset="0"/>
              </a:rPr>
              <a:t>. А сам </a:t>
            </a:r>
            <a:r>
              <a:rPr lang="ru-RU" b="1" dirty="0" err="1">
                <a:latin typeface="Constantia" pitchFamily="18" charset="0"/>
              </a:rPr>
              <a:t>він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з</a:t>
            </a:r>
            <a:r>
              <a:rPr lang="ru-RU" b="1" dirty="0">
                <a:latin typeface="Constantia" pitchFamily="18" charset="0"/>
              </a:rPr>
              <a:t> часом почав </a:t>
            </a:r>
            <a:r>
              <a:rPr lang="ru-RU" b="1" dirty="0" err="1">
                <a:latin typeface="Constantia" pitchFamily="18" charset="0"/>
              </a:rPr>
              <a:t>називати</a:t>
            </a:r>
            <a:r>
              <a:rPr lang="ru-RU" b="1" dirty="0">
                <a:latin typeface="Constantia" pitchFamily="18" charset="0"/>
              </a:rPr>
              <a:t> себе Папою</a:t>
            </a:r>
            <a:r>
              <a:rPr lang="ru-RU" b="1" dirty="0" smtClean="0">
                <a:latin typeface="Constant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uk-UA" b="1" dirty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Constantia" pitchFamily="18" charset="0"/>
              </a:rPr>
              <a:t>Вид спорту, </a:t>
            </a:r>
            <a:r>
              <a:rPr lang="ru-RU" b="1" dirty="0" err="1" smtClean="0">
                <a:latin typeface="Constantia" pitchFamily="18" charset="0"/>
              </a:rPr>
              <a:t>який</a:t>
            </a:r>
            <a:r>
              <a:rPr lang="ru-RU" b="1" dirty="0" smtClean="0">
                <a:latin typeface="Constantia" pitchFamily="18" charset="0"/>
              </a:rPr>
              <a:t> любив </a:t>
            </a:r>
            <a:r>
              <a:rPr lang="ru-RU" b="1" dirty="0" err="1" smtClean="0">
                <a:latin typeface="Constantia" pitchFamily="18" charset="0"/>
              </a:rPr>
              <a:t>Хем</a:t>
            </a:r>
            <a:r>
              <a:rPr lang="ru-RU" b="1" dirty="0" smtClean="0">
                <a:latin typeface="Constantia" pitchFamily="18" charset="0"/>
              </a:rPr>
              <a:t> – бокс. </a:t>
            </a:r>
            <a:r>
              <a:rPr lang="ru-RU" b="1" dirty="0" err="1" smtClean="0">
                <a:latin typeface="Constantia" pitchFamily="18" charset="0"/>
              </a:rPr>
              <a:t>Був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відомим</a:t>
            </a:r>
            <a:r>
              <a:rPr lang="ru-RU" b="1" dirty="0" smtClean="0">
                <a:latin typeface="Constantia" pitchFamily="18" charset="0"/>
              </a:rPr>
              <a:t> боксером </a:t>
            </a:r>
            <a:r>
              <a:rPr lang="ru-RU" b="1" dirty="0" err="1" smtClean="0">
                <a:latin typeface="Constantia" pitchFamily="18" charset="0"/>
              </a:rPr>
              <a:t>серед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кубинців</a:t>
            </a:r>
            <a:r>
              <a:rPr lang="ru-RU" b="1" dirty="0" smtClean="0">
                <a:latin typeface="Constant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uk-UA" b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latin typeface="Constantia" pitchFamily="18" charset="0"/>
              </a:rPr>
              <a:t>Хворів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діабетом</a:t>
            </a:r>
            <a:r>
              <a:rPr lang="ru-RU" b="1" dirty="0" smtClean="0">
                <a:latin typeface="Constantia" pitchFamily="18" charset="0"/>
              </a:rPr>
              <a:t> та </a:t>
            </a:r>
            <a:r>
              <a:rPr lang="ru-RU" b="1" dirty="0" err="1" smtClean="0">
                <a:latin typeface="Constantia" pitchFamily="18" charset="0"/>
              </a:rPr>
              <a:t>гіпертонією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але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лікарі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були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зосередженні</a:t>
            </a:r>
            <a:r>
              <a:rPr lang="ru-RU" b="1" dirty="0" smtClean="0">
                <a:latin typeface="Constantia" pitchFamily="18" charset="0"/>
              </a:rPr>
              <a:t> на </a:t>
            </a:r>
            <a:r>
              <a:rPr lang="ru-RU" b="1" dirty="0" err="1" smtClean="0">
                <a:latin typeface="Constantia" pitchFamily="18" charset="0"/>
              </a:rPr>
              <a:t>його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ніби</a:t>
            </a:r>
            <a:r>
              <a:rPr lang="ru-RU" b="1" dirty="0" smtClean="0">
                <a:latin typeface="Constantia" pitchFamily="18" charset="0"/>
              </a:rPr>
              <a:t> то </a:t>
            </a:r>
            <a:r>
              <a:rPr lang="ru-RU" b="1" dirty="0" err="1" smtClean="0">
                <a:latin typeface="Constantia" pitchFamily="18" charset="0"/>
              </a:rPr>
              <a:t>психічних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зрушеннях</a:t>
            </a:r>
            <a:r>
              <a:rPr lang="ru-RU" b="1" dirty="0" smtClean="0">
                <a:latin typeface="Constantia" pitchFamily="18" charset="0"/>
              </a:rPr>
              <a:t>.</a:t>
            </a:r>
          </a:p>
          <a:p>
            <a:endParaRPr lang="ru-RU" sz="2000" b="1" dirty="0" smtClean="0">
              <a:latin typeface="Constantia" pitchFamily="18" charset="0"/>
            </a:endParaRPr>
          </a:p>
          <a:p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115714" name="Picture 2" descr="http://epwr.ru/quotauthor/412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4419600" cy="269019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800" y="2286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Constantia" pitchFamily="18" charset="0"/>
              </a:rPr>
              <a:t>Як </a:t>
            </a:r>
            <a:r>
              <a:rPr lang="ru-RU" b="1" dirty="0" err="1" smtClean="0">
                <a:latin typeface="Constantia" pitchFamily="18" charset="0"/>
              </a:rPr>
              <a:t>відомо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Ернест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Хемінгуей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покінчив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життя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самогубством</a:t>
            </a:r>
            <a:r>
              <a:rPr lang="ru-RU" b="1" dirty="0" smtClean="0">
                <a:latin typeface="Constantia" pitchFamily="18" charset="0"/>
              </a:rPr>
              <a:t>, застрелившись </a:t>
            </a:r>
            <a:r>
              <a:rPr lang="ru-RU" b="1" dirty="0" err="1" smtClean="0">
                <a:latin typeface="Constantia" pitchFamily="18" charset="0"/>
              </a:rPr>
              <a:t>з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улюбленої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рушниці</a:t>
            </a:r>
            <a:r>
              <a:rPr lang="ru-RU" b="1" dirty="0" smtClean="0">
                <a:latin typeface="Constantia" pitchFamily="18" charset="0"/>
              </a:rPr>
              <a:t>.</a:t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err="1" smtClean="0">
                <a:latin typeface="Constantia" pitchFamily="18" charset="0"/>
              </a:rPr>
              <a:t>Проте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менш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відомо</a:t>
            </a:r>
            <a:r>
              <a:rPr lang="ru-RU" b="1" dirty="0" smtClean="0">
                <a:latin typeface="Constantia" pitchFamily="18" charset="0"/>
              </a:rPr>
              <a:t> те, </a:t>
            </a:r>
            <a:r>
              <a:rPr lang="ru-RU" b="1" dirty="0" err="1" smtClean="0">
                <a:latin typeface="Constantia" pitchFamily="18" charset="0"/>
              </a:rPr>
              <a:t>що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самогубством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покінчив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життя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його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батько</a:t>
            </a:r>
            <a:r>
              <a:rPr lang="ru-RU" b="1" dirty="0" smtClean="0">
                <a:latin typeface="Constantia" pitchFamily="18" charset="0"/>
              </a:rPr>
              <a:t>. І брат. І сестра. І внучка (</a:t>
            </a:r>
            <a:r>
              <a:rPr lang="ru-RU" b="1" i="1" dirty="0" err="1" smtClean="0">
                <a:latin typeface="Constantia" pitchFamily="18" charset="0"/>
              </a:rPr>
              <a:t>відома</a:t>
            </a:r>
            <a:r>
              <a:rPr lang="ru-RU" b="1" i="1" dirty="0" smtClean="0">
                <a:latin typeface="Constantia" pitchFamily="18" charset="0"/>
              </a:rPr>
              <a:t> актриса </a:t>
            </a:r>
            <a:r>
              <a:rPr lang="ru-RU" b="1" i="1" dirty="0" err="1" smtClean="0">
                <a:latin typeface="Constantia" pitchFamily="18" charset="0"/>
              </a:rPr>
              <a:t>і</a:t>
            </a:r>
            <a:r>
              <a:rPr lang="ru-RU" b="1" i="1" dirty="0" smtClean="0">
                <a:latin typeface="Constantia" pitchFamily="18" charset="0"/>
              </a:rPr>
              <a:t> модель Марго </a:t>
            </a:r>
            <a:r>
              <a:rPr lang="ru-RU" b="1" i="1" dirty="0" err="1" smtClean="0">
                <a:latin typeface="Constantia" pitchFamily="18" charset="0"/>
              </a:rPr>
              <a:t>Хемінгуей</a:t>
            </a:r>
            <a:r>
              <a:rPr lang="ru-RU" b="1" dirty="0" smtClean="0">
                <a:latin typeface="Constantia" pitchFamily="18" charset="0"/>
              </a:rPr>
              <a:t>).</a:t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В </a:t>
            </a:r>
            <a:r>
              <a:rPr lang="ru-RU" b="1" dirty="0" err="1" smtClean="0">
                <a:latin typeface="Constantia" pitchFamily="18" charset="0"/>
              </a:rPr>
              <a:t>останні</a:t>
            </a:r>
            <a:r>
              <a:rPr lang="ru-RU" b="1" dirty="0" smtClean="0">
                <a:latin typeface="Constantia" pitchFamily="18" charset="0"/>
              </a:rPr>
              <a:t> роки </a:t>
            </a:r>
            <a:r>
              <a:rPr lang="ru-RU" b="1" dirty="0" err="1" smtClean="0">
                <a:latin typeface="Constantia" pitchFamily="18" charset="0"/>
              </a:rPr>
              <a:t>життя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письменник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лікувався</a:t>
            </a:r>
            <a:r>
              <a:rPr lang="ru-RU" b="1" dirty="0" smtClean="0">
                <a:latin typeface="Constantia" pitchFamily="18" charset="0"/>
              </a:rPr>
              <a:t> в </a:t>
            </a:r>
            <a:r>
              <a:rPr lang="ru-RU" b="1" dirty="0" err="1" smtClean="0">
                <a:latin typeface="Constantia" pitchFamily="18" charset="0"/>
              </a:rPr>
              <a:t>психіатричній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клініці</a:t>
            </a:r>
            <a:r>
              <a:rPr lang="ru-RU" b="1" dirty="0" smtClean="0">
                <a:latin typeface="Constantia" pitchFamily="18" charset="0"/>
              </a:rPr>
              <a:t> – </a:t>
            </a:r>
            <a:r>
              <a:rPr lang="ru-RU" b="1" dirty="0" err="1" smtClean="0">
                <a:latin typeface="Constantia" pitchFamily="18" charset="0"/>
              </a:rPr>
              <a:t>йому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скрізь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ввижалася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стеження</a:t>
            </a:r>
            <a:r>
              <a:rPr lang="ru-RU" b="1" dirty="0" smtClean="0">
                <a:latin typeface="Constantia" pitchFamily="18" charset="0"/>
              </a:rPr>
              <a:t> ФБР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їх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прослуховуючі</a:t>
            </a:r>
            <a:r>
              <a:rPr lang="ru-RU" b="1" dirty="0" smtClean="0">
                <a:latin typeface="Constantia" pitchFamily="18" charset="0"/>
              </a:rPr>
              <a:t> жучки. У </a:t>
            </a:r>
            <a:r>
              <a:rPr lang="ru-RU" b="1" dirty="0" err="1" smtClean="0">
                <a:latin typeface="Constantia" pitchFamily="18" charset="0"/>
              </a:rPr>
              <a:t>нього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розвинулася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глибока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депресія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параноя</a:t>
            </a:r>
            <a:r>
              <a:rPr lang="ru-RU" b="1" dirty="0" smtClean="0">
                <a:latin typeface="Constantia" pitchFamily="18" charset="0"/>
              </a:rPr>
              <a:t>.</a:t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Коли </a:t>
            </a:r>
            <a:r>
              <a:rPr lang="ru-RU" b="1" dirty="0" err="1" smtClean="0">
                <a:latin typeface="Constantia" pitchFamily="18" charset="0"/>
              </a:rPr>
              <a:t>Хемінгуей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дзвонив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своєму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другові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психіатричної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лікарні</a:t>
            </a:r>
            <a:r>
              <a:rPr lang="ru-RU" b="1" dirty="0" smtClean="0">
                <a:latin typeface="Constantia" pitchFamily="18" charset="0"/>
              </a:rPr>
              <a:t>, то </a:t>
            </a:r>
            <a:r>
              <a:rPr lang="ru-RU" b="1" dirty="0" err="1" smtClean="0">
                <a:latin typeface="Constantia" pitchFamily="18" charset="0"/>
              </a:rPr>
              <a:t>скаржився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що</a:t>
            </a:r>
            <a:r>
              <a:rPr lang="ru-RU" b="1" dirty="0" smtClean="0">
                <a:latin typeface="Constantia" pitchFamily="18" charset="0"/>
              </a:rPr>
              <a:t> ФБР </a:t>
            </a:r>
            <a:r>
              <a:rPr lang="ru-RU" b="1" dirty="0" err="1" smtClean="0">
                <a:latin typeface="Constantia" pitchFamily="18" charset="0"/>
              </a:rPr>
              <a:t>розставило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свої</a:t>
            </a:r>
            <a:r>
              <a:rPr lang="ru-RU" b="1" dirty="0" smtClean="0">
                <a:latin typeface="Constantia" pitchFamily="18" charset="0"/>
              </a:rPr>
              <a:t> жучки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там.</a:t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Через 50 </a:t>
            </a:r>
            <a:r>
              <a:rPr lang="ru-RU" b="1" dirty="0" err="1" smtClean="0">
                <a:latin typeface="Constantia" pitchFamily="18" charset="0"/>
              </a:rPr>
              <a:t>років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після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смерті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Хемінгуея</a:t>
            </a:r>
            <a:r>
              <a:rPr lang="ru-RU" b="1" dirty="0" smtClean="0">
                <a:latin typeface="Constantia" pitchFamily="18" charset="0"/>
              </a:rPr>
              <a:t> у ФБР </a:t>
            </a:r>
            <a:r>
              <a:rPr lang="ru-RU" b="1" dirty="0" err="1" smtClean="0">
                <a:latin typeface="Constantia" pitchFamily="18" charset="0"/>
              </a:rPr>
              <a:t>зізналися</a:t>
            </a:r>
            <a:r>
              <a:rPr lang="ru-RU" b="1" dirty="0" smtClean="0">
                <a:latin typeface="Constantia" pitchFamily="18" charset="0"/>
              </a:rPr>
              <a:t> – за ним </a:t>
            </a:r>
            <a:r>
              <a:rPr lang="ru-RU" b="1" dirty="0" err="1" smtClean="0">
                <a:latin typeface="Constantia" pitchFamily="18" charset="0"/>
              </a:rPr>
              <a:t>дійсно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стежили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прослуховували</a:t>
            </a:r>
            <a:r>
              <a:rPr lang="ru-RU" b="1" dirty="0" smtClean="0">
                <a:latin typeface="Constantia" pitchFamily="18" charset="0"/>
              </a:rPr>
              <a:t> телефон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ставили жучки.</a:t>
            </a:r>
            <a:endParaRPr lang="ru-RU" dirty="0"/>
          </a:p>
        </p:txBody>
      </p:sp>
      <p:pic>
        <p:nvPicPr>
          <p:cNvPr id="130050" name="Picture 2" descr="Ернест Хемінгу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429000"/>
            <a:ext cx="45720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28600"/>
            <a:ext cx="9144000" cy="3733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    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Ернест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Хемінгуей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народився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 21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липня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1889р. в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привілейованому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передмісті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 Чикаго -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містечку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Оук-Парк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,.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Його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батько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Кларенс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Хемінгуей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був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лікарем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, а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мати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Грейс Холл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присвятила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життя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вихованню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дітей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Constantia" pitchFamily="18" charset="0"/>
              </a:rPr>
              <a:t>     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Батько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раннього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дитинства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намагався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прищепити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Ернесту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любов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природи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мріючи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про те,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що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той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піде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по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його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стопах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займеться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 медициною 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природознавством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  Коли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Ерні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було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3 роки,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Кларенс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Хемінгуей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подарував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йому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першу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вудку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взяв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із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собою на 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риболовлю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 До 8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років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майбутній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письменник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уже знав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напам'ять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назви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всіх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дерев,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квітів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птахів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риб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звірів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мешкали на 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Середньому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Заході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Іншим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улюбленим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заняттям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для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Ернеста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стала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література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 Хлопчик годинами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сидів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за книгами,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міг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знайти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в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домашній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бібліотеці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, особливо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йому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подобалися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роботи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Дарвіна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 та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історична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література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 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     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Місіс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Хемінгуей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мріяла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про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інше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майбутнє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для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свого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сина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 Вона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змушувала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його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співати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в церковному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хорі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грати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на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віолончелі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. Через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багато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років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вже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будучи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літньою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людиною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Ернест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скаже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:»</a:t>
            </a:r>
          </a:p>
          <a:p>
            <a:r>
              <a:rPr lang="ru-RU" sz="2000" b="1" dirty="0" smtClean="0">
                <a:latin typeface="Constantia" pitchFamily="18" charset="0"/>
              </a:rPr>
              <a:t>Моя </a:t>
            </a:r>
            <a:r>
              <a:rPr lang="ru-RU" sz="2000" b="1" dirty="0" err="1" smtClean="0">
                <a:latin typeface="Constantia" pitchFamily="18" charset="0"/>
              </a:rPr>
              <a:t>мати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цілий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рік</a:t>
            </a:r>
            <a:r>
              <a:rPr lang="ru-RU" sz="2000" b="1" dirty="0" smtClean="0">
                <a:latin typeface="Constantia" pitchFamily="18" charset="0"/>
              </a:rPr>
              <a:t> не пускала мене в школу, </a:t>
            </a:r>
            <a:r>
              <a:rPr lang="ru-RU" sz="2000" b="1" dirty="0" err="1" smtClean="0">
                <a:latin typeface="Constantia" pitchFamily="18" charset="0"/>
              </a:rPr>
              <a:t>щоб</a:t>
            </a:r>
            <a:r>
              <a:rPr lang="ru-RU" sz="2000" b="1" dirty="0" smtClean="0">
                <a:latin typeface="Constantia" pitchFamily="18" charset="0"/>
              </a:rPr>
              <a:t> я </a:t>
            </a:r>
            <a:r>
              <a:rPr lang="ru-RU" sz="2000" b="1" dirty="0" err="1" smtClean="0">
                <a:latin typeface="Constantia" pitchFamily="18" charset="0"/>
              </a:rPr>
              <a:t>навчався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музиці</a:t>
            </a:r>
            <a:r>
              <a:rPr lang="ru-RU" sz="2000" b="1" dirty="0" smtClean="0">
                <a:latin typeface="Constantia" pitchFamily="18" charset="0"/>
              </a:rPr>
              <a:t>. Вона думала, </a:t>
            </a:r>
            <a:r>
              <a:rPr lang="ru-RU" sz="2000" b="1" dirty="0" err="1" smtClean="0">
                <a:latin typeface="Constantia" pitchFamily="18" charset="0"/>
              </a:rPr>
              <a:t>що</a:t>
            </a:r>
            <a:r>
              <a:rPr lang="ru-RU" sz="2000" b="1" dirty="0" smtClean="0">
                <a:latin typeface="Constantia" pitchFamily="18" charset="0"/>
              </a:rPr>
              <a:t> в мене </a:t>
            </a:r>
            <a:r>
              <a:rPr lang="ru-RU" sz="2000" b="1" dirty="0" err="1" smtClean="0">
                <a:latin typeface="Constantia" pitchFamily="18" charset="0"/>
              </a:rPr>
              <a:t>є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здібності</a:t>
            </a:r>
            <a:r>
              <a:rPr lang="ru-RU" sz="2000" b="1" dirty="0" smtClean="0">
                <a:latin typeface="Constantia" pitchFamily="18" charset="0"/>
              </a:rPr>
              <a:t>, а в мене не </a:t>
            </a:r>
            <a:r>
              <a:rPr lang="ru-RU" sz="2000" b="1" dirty="0" err="1" smtClean="0">
                <a:latin typeface="Constantia" pitchFamily="18" charset="0"/>
              </a:rPr>
              <a:t>було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ніякого</a:t>
            </a:r>
            <a:r>
              <a:rPr lang="ru-RU" sz="2000" b="1" dirty="0" smtClean="0">
                <a:latin typeface="Constantia" pitchFamily="18" charset="0"/>
              </a:rPr>
              <a:t> таланту.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000" b="1" i="1" dirty="0" smtClean="0">
              <a:solidFill>
                <a:srgbClr val="0D023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3/ErnestHemingwayBabyPicture.gif/130px-ErnestHemingwayBabyPictu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"/>
            <a:ext cx="3443681" cy="57747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7400" y="6150114"/>
            <a:ext cx="4701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Ернест</a:t>
            </a:r>
            <a:r>
              <a:rPr lang="ru-RU" sz="4000" dirty="0" smtClean="0"/>
              <a:t> в </a:t>
            </a:r>
            <a:r>
              <a:rPr lang="ru-RU" sz="4000" dirty="0" err="1" smtClean="0"/>
              <a:t>дитинстві</a:t>
            </a:r>
            <a:endParaRPr lang="ru-RU" sz="4000" dirty="0"/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784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>
                <a:latin typeface="Constantia" pitchFamily="18" charset="0"/>
              </a:rPr>
              <a:t>У </a:t>
            </a:r>
            <a:r>
              <a:rPr lang="ru-RU" sz="2000" b="1" dirty="0" err="1">
                <a:latin typeface="Constantia" pitchFamily="18" charset="0"/>
              </a:rPr>
              <a:t>школі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йому</a:t>
            </a:r>
            <a:r>
              <a:rPr lang="ru-RU" sz="2000" b="1" dirty="0">
                <a:latin typeface="Constantia" pitchFamily="18" charset="0"/>
              </a:rPr>
              <a:t> все </a:t>
            </a:r>
            <a:r>
              <a:rPr lang="ru-RU" sz="2000" b="1" dirty="0" err="1">
                <a:latin typeface="Constantia" pitchFamily="18" charset="0"/>
              </a:rPr>
              <a:t>давалося</a:t>
            </a:r>
            <a:r>
              <a:rPr lang="ru-RU" sz="2000" b="1" dirty="0">
                <a:latin typeface="Constantia" pitchFamily="18" charset="0"/>
              </a:rPr>
              <a:t> легко. </a:t>
            </a:r>
            <a:r>
              <a:rPr lang="ru-RU" sz="2000" b="1" dirty="0" err="1">
                <a:latin typeface="Constantia" pitchFamily="18" charset="0"/>
              </a:rPr>
              <a:t>Улюбленець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учителів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він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дивував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їх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своїми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нестандартними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творами</a:t>
            </a:r>
            <a:r>
              <a:rPr lang="ru-RU" sz="2000" b="1" dirty="0">
                <a:latin typeface="Constantia" pitchFamily="18" charset="0"/>
              </a:rPr>
              <a:t>. Юнак </a:t>
            </a:r>
            <a:r>
              <a:rPr lang="ru-RU" sz="2000" b="1" dirty="0" err="1">
                <a:latin typeface="Constantia" pitchFamily="18" charset="0"/>
              </a:rPr>
              <a:t>захоплювався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літературою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дуже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багато</a:t>
            </a:r>
            <a:r>
              <a:rPr lang="ru-RU" sz="2000" b="1" dirty="0">
                <a:latin typeface="Constantia" pitchFamily="18" charset="0"/>
              </a:rPr>
              <a:t> читав. З </a:t>
            </a:r>
            <a:r>
              <a:rPr lang="ru-RU" sz="2000" b="1" dirty="0" err="1">
                <a:latin typeface="Constantia" pitchFamily="18" charset="0"/>
              </a:rPr>
              <a:t>англійських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авторів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йому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найбільше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подобалися</a:t>
            </a:r>
            <a:r>
              <a:rPr lang="ru-RU" sz="2000" b="1" dirty="0">
                <a:latin typeface="Constantia" pitchFamily="18" charset="0"/>
              </a:rPr>
              <a:t> Чосер, </a:t>
            </a:r>
            <a:r>
              <a:rPr lang="ru-RU" sz="2000" b="1" dirty="0" err="1">
                <a:latin typeface="Constantia" pitchFamily="18" charset="0"/>
              </a:rPr>
              <a:t>Шекспір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Стівенсон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Кіплінг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з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американських-Марк</a:t>
            </a:r>
            <a:r>
              <a:rPr lang="ru-RU" sz="2000" b="1" dirty="0">
                <a:latin typeface="Constantia" pitchFamily="18" charset="0"/>
              </a:rPr>
              <a:t> Твен. У </a:t>
            </a:r>
            <a:r>
              <a:rPr lang="ru-RU" sz="2000" b="1" dirty="0" err="1">
                <a:latin typeface="Constantia" pitchFamily="18" charset="0"/>
              </a:rPr>
              <a:t>школі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він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набув</a:t>
            </a:r>
            <a:r>
              <a:rPr lang="ru-RU" sz="2000" b="1" dirty="0">
                <a:latin typeface="Constantia" pitchFamily="18" charset="0"/>
              </a:rPr>
              <a:t> перших </a:t>
            </a:r>
            <a:r>
              <a:rPr lang="ru-RU" sz="2000" b="1" dirty="0" err="1">
                <a:latin typeface="Constantia" pitchFamily="18" charset="0"/>
              </a:rPr>
              <a:t>навиків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роботи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журналіста</a:t>
            </a:r>
            <a:r>
              <a:rPr lang="ru-RU" sz="2000" b="1" dirty="0">
                <a:latin typeface="Constantia" pitchFamily="18" charset="0"/>
              </a:rPr>
              <a:t>: </a:t>
            </a:r>
            <a:r>
              <a:rPr lang="ru-RU" sz="2000" b="1" dirty="0" err="1">
                <a:latin typeface="Constantia" pitchFamily="18" charset="0"/>
              </a:rPr>
              <a:t>був</a:t>
            </a:r>
            <a:r>
              <a:rPr lang="ru-RU" sz="2000" b="1" dirty="0">
                <a:latin typeface="Constantia" pitchFamily="18" charset="0"/>
              </a:rPr>
              <a:t> репортером </a:t>
            </a:r>
            <a:r>
              <a:rPr lang="ru-RU" sz="2000" b="1" dirty="0" err="1">
                <a:latin typeface="Constantia" pitchFamily="18" charset="0"/>
              </a:rPr>
              <a:t>і</a:t>
            </a:r>
            <a:r>
              <a:rPr lang="ru-RU" sz="2000" b="1" dirty="0">
                <a:latin typeface="Constantia" pitchFamily="18" charset="0"/>
              </a:rPr>
              <a:t> редактором </a:t>
            </a:r>
            <a:r>
              <a:rPr lang="ru-RU" sz="2000" b="1" dirty="0" err="1">
                <a:latin typeface="Constantia" pitchFamily="18" charset="0"/>
              </a:rPr>
              <a:t>шкільної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газети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опублікував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понад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 30 </a:t>
            </a:r>
            <a:r>
              <a:rPr lang="ru-RU" sz="2000" b="1" dirty="0">
                <a:latin typeface="Constantia" pitchFamily="18" charset="0"/>
              </a:rPr>
              <a:t>статей, </a:t>
            </a:r>
            <a:r>
              <a:rPr lang="ru-RU" sz="2000" b="1" dirty="0" err="1">
                <a:latin typeface="Constantia" pitchFamily="18" charset="0"/>
              </a:rPr>
              <a:t>заміток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фейлетонів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друкувався</a:t>
            </a:r>
            <a:r>
              <a:rPr lang="ru-RU" sz="2000" b="1" dirty="0">
                <a:latin typeface="Constantia" pitchFamily="18" charset="0"/>
              </a:rPr>
              <a:t> в </a:t>
            </a:r>
            <a:r>
              <a:rPr lang="ru-RU" sz="2000" b="1" dirty="0" err="1">
                <a:latin typeface="Constantia" pitchFamily="18" charset="0"/>
              </a:rPr>
              <a:t>шкільному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літературному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журналі</a:t>
            </a:r>
            <a:r>
              <a:rPr lang="ru-RU" sz="2000" b="1" dirty="0">
                <a:latin typeface="Constantia" pitchFamily="18" charset="0"/>
              </a:rPr>
              <a:t>. У перших </a:t>
            </a:r>
            <a:r>
              <a:rPr lang="ru-RU" sz="2000" b="1" dirty="0" err="1">
                <a:latin typeface="Constantia" pitchFamily="18" charset="0"/>
              </a:rPr>
              <a:t>літературних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спробах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Хемінгуея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відчувався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вплив</a:t>
            </a:r>
            <a:r>
              <a:rPr lang="ru-RU" sz="2000" b="1" dirty="0">
                <a:latin typeface="Constantia" pitchFamily="18" charset="0"/>
              </a:rPr>
              <a:t> Джека Лондона та </a:t>
            </a:r>
            <a:r>
              <a:rPr lang="ru-RU" sz="2000" b="1" dirty="0" smtClean="0">
                <a:latin typeface="Constantia" pitchFamily="18" charset="0"/>
              </a:rPr>
              <a:t>О</a:t>
            </a:r>
            <a:r>
              <a:rPr lang="en-US" sz="2000" b="1" dirty="0" smtClean="0">
                <a:latin typeface="Constantia" pitchFamily="18" charset="0"/>
              </a:rPr>
              <a:t>’</a:t>
            </a:r>
            <a:r>
              <a:rPr lang="ru-RU" sz="2000" b="1" dirty="0" err="1" smtClean="0">
                <a:latin typeface="Constantia" pitchFamily="18" charset="0"/>
              </a:rPr>
              <a:t>Генрі</a:t>
            </a:r>
            <a:r>
              <a:rPr lang="ru-RU" sz="2000" b="1" dirty="0" smtClean="0">
                <a:latin typeface="Constantia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b="1" dirty="0">
                <a:latin typeface="Constantia" pitchFamily="18" charset="0"/>
              </a:rPr>
              <a:t>В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>
                <a:latin typeface="Constantia" pitchFamily="18" charset="0"/>
              </a:rPr>
              <a:t>1916 </a:t>
            </a:r>
            <a:r>
              <a:rPr lang="ru-RU" sz="2000" b="1" dirty="0" err="1" smtClean="0">
                <a:latin typeface="Constantia" pitchFamily="18" charset="0"/>
              </a:rPr>
              <a:t>році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з</a:t>
            </a:r>
            <a:r>
              <a:rPr lang="en-US" sz="2000" b="1" dirty="0" smtClean="0">
                <a:latin typeface="Constantia" pitchFamily="18" charset="0"/>
              </a:rPr>
              <a:t>’</a:t>
            </a:r>
            <a:r>
              <a:rPr lang="uk-UA" sz="2000" b="1" dirty="0" smtClean="0">
                <a:latin typeface="Constantia" pitchFamily="18" charset="0"/>
              </a:rPr>
              <a:t>явилося перше оповідання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 smtClean="0">
                <a:latin typeface="Constantia" pitchFamily="18" charset="0"/>
              </a:rPr>
              <a:t>під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назвою</a:t>
            </a:r>
            <a:r>
              <a:rPr lang="ru-RU" sz="2000" b="1" dirty="0">
                <a:latin typeface="Constantia" pitchFamily="18" charset="0"/>
              </a:rPr>
              <a:t> «Скрижаль</a:t>
            </a:r>
            <a:r>
              <a:rPr lang="ru-RU" sz="2000" b="1" dirty="0" smtClean="0">
                <a:latin typeface="Constantia" pitchFamily="18" charset="0"/>
              </a:rPr>
              <a:t>». </a:t>
            </a:r>
            <a:r>
              <a:rPr lang="ru-RU" sz="2000" b="1" dirty="0" err="1">
                <a:latin typeface="Constantia" pitchFamily="18" charset="0"/>
              </a:rPr>
              <a:t>Ернест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закінчив</a:t>
            </a:r>
            <a:r>
              <a:rPr lang="ru-RU" sz="2000" b="1" dirty="0">
                <a:latin typeface="Constantia" pitchFamily="18" charset="0"/>
              </a:rPr>
              <a:t> школу 1917 р. </a:t>
            </a:r>
            <a:r>
              <a:rPr lang="ru-RU" sz="2000" b="1" dirty="0" err="1">
                <a:latin typeface="Constantia" pitchFamily="18" charset="0"/>
              </a:rPr>
              <a:t>і</a:t>
            </a:r>
            <a:r>
              <a:rPr lang="ru-RU" sz="2000" b="1" dirty="0">
                <a:latin typeface="Constantia" pitchFamily="18" charset="0"/>
              </a:rPr>
              <a:t>, попри </a:t>
            </a:r>
            <a:r>
              <a:rPr lang="ru-RU" sz="2000" b="1" dirty="0" err="1">
                <a:latin typeface="Constantia" pitchFamily="18" charset="0"/>
              </a:rPr>
              <a:t>бажання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батьків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відмовився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продовжувати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навчання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далі</a:t>
            </a:r>
            <a:r>
              <a:rPr lang="ru-RU" sz="2000" b="1" dirty="0">
                <a:latin typeface="Constantia" pitchFamily="18" charset="0"/>
              </a:rPr>
              <a:t>. </a:t>
            </a:r>
            <a:r>
              <a:rPr lang="ru-RU" sz="2000" b="1" dirty="0" err="1">
                <a:latin typeface="Constantia" pitchFamily="18" charset="0"/>
              </a:rPr>
              <a:t>Він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збайдужів</a:t>
            </a:r>
            <a:r>
              <a:rPr lang="ru-RU" sz="2000" b="1" dirty="0">
                <a:latin typeface="Constantia" pitchFamily="18" charset="0"/>
              </a:rPr>
              <a:t> до науки </a:t>
            </a:r>
            <a:r>
              <a:rPr lang="ru-RU" sz="2000" b="1" dirty="0" err="1">
                <a:latin typeface="Constantia" pitchFamily="18" charset="0"/>
              </a:rPr>
              <a:t>і</a:t>
            </a:r>
            <a:r>
              <a:rPr lang="ru-RU" sz="2000" b="1" dirty="0">
                <a:latin typeface="Constantia" pitchFamily="18" charset="0"/>
              </a:rPr>
              <a:t> книг, </a:t>
            </a:r>
            <a:r>
              <a:rPr lang="ru-RU" sz="2000" b="1" dirty="0" err="1">
                <a:latin typeface="Constantia" pitchFamily="18" charset="0"/>
              </a:rPr>
              <a:t>його</a:t>
            </a:r>
            <a:r>
              <a:rPr lang="ru-RU" sz="2000" b="1" dirty="0">
                <a:latin typeface="Constantia" pitchFamily="18" charset="0"/>
              </a:rPr>
              <a:t> вабило до себе </a:t>
            </a:r>
            <a:r>
              <a:rPr lang="ru-RU" sz="2000" b="1" dirty="0" err="1">
                <a:latin typeface="Constantia" pitchFamily="18" charset="0"/>
              </a:rPr>
              <a:t>життя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повне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пригод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і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небезпек</a:t>
            </a:r>
            <a:r>
              <a:rPr lang="ru-RU" sz="2000" b="1" dirty="0">
                <a:latin typeface="Constantia" pitchFamily="18" charset="0"/>
              </a:rPr>
              <a:t>, яке </a:t>
            </a:r>
            <a:r>
              <a:rPr lang="ru-RU" sz="2000" b="1" dirty="0" err="1">
                <a:latin typeface="Constantia" pitchFamily="18" charset="0"/>
              </a:rPr>
              <a:t>і</a:t>
            </a:r>
            <a:r>
              <a:rPr lang="ru-RU" sz="2000" b="1" dirty="0">
                <a:latin typeface="Constantia" pitchFamily="18" charset="0"/>
              </a:rPr>
              <a:t> стало </a:t>
            </a:r>
            <a:r>
              <a:rPr lang="ru-RU" sz="2000" b="1" dirty="0" err="1">
                <a:latin typeface="Constantia" pitchFamily="18" charset="0"/>
              </a:rPr>
              <a:t>його</a:t>
            </a:r>
            <a:r>
              <a:rPr lang="ru-RU" sz="2000" b="1" dirty="0">
                <a:latin typeface="Constantia" pitchFamily="18" charset="0"/>
              </a:rPr>
              <a:t> "</a:t>
            </a:r>
            <a:r>
              <a:rPr lang="ru-RU" sz="2000" b="1" dirty="0" err="1">
                <a:latin typeface="Constantia" pitchFamily="18" charset="0"/>
              </a:rPr>
              <a:t>університетами</a:t>
            </a:r>
            <a:r>
              <a:rPr lang="ru-RU" sz="2000" b="1" dirty="0">
                <a:latin typeface="Constantia" pitchFamily="18" charset="0"/>
              </a:rPr>
              <a:t>". </a:t>
            </a:r>
            <a:r>
              <a:rPr lang="ru-RU" sz="2000" b="1" dirty="0" err="1">
                <a:latin typeface="Constantia" pitchFamily="18" charset="0"/>
              </a:rPr>
              <a:t>Хемінгуей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хотів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навчитися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писати</a:t>
            </a:r>
            <a:r>
              <a:rPr lang="ru-RU" sz="2000" b="1" dirty="0">
                <a:latin typeface="Constantia" pitchFamily="18" charset="0"/>
              </a:rPr>
              <a:t> про все, </a:t>
            </a:r>
            <a:r>
              <a:rPr lang="ru-RU" sz="2000" b="1" dirty="0" err="1">
                <a:latin typeface="Constantia" pitchFamily="18" charset="0"/>
              </a:rPr>
              <a:t>що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бачив</a:t>
            </a:r>
            <a:r>
              <a:rPr lang="ru-RU" sz="2000" b="1" dirty="0">
                <a:latin typeface="Constantia" pitchFamily="18" charset="0"/>
              </a:rPr>
              <a:t>, про </a:t>
            </a:r>
            <a:r>
              <a:rPr lang="ru-RU" sz="2000" b="1" dirty="0" err="1">
                <a:latin typeface="Constantia" pitchFamily="18" charset="0"/>
              </a:rPr>
              <a:t>що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довідався</a:t>
            </a:r>
            <a:r>
              <a:rPr lang="ru-RU" sz="2000" b="1" dirty="0">
                <a:latin typeface="Constantia" pitchFamily="18" charset="0"/>
              </a:rPr>
              <a:t>, тому почав </a:t>
            </a:r>
            <a:r>
              <a:rPr lang="ru-RU" sz="2000" b="1" dirty="0" err="1">
                <a:latin typeface="Constantia" pitchFamily="18" charset="0"/>
              </a:rPr>
              <a:t>працювати</a:t>
            </a:r>
            <a:r>
              <a:rPr lang="ru-RU" sz="2000" b="1" dirty="0">
                <a:latin typeface="Constantia" pitchFamily="18" charset="0"/>
              </a:rPr>
              <a:t> в </a:t>
            </a:r>
            <a:r>
              <a:rPr lang="ru-RU" sz="2000" b="1" dirty="0" err="1">
                <a:latin typeface="Constantia" pitchFamily="18" charset="0"/>
              </a:rPr>
              <a:t>газеті</a:t>
            </a:r>
            <a:r>
              <a:rPr lang="ru-RU" sz="2000" b="1" dirty="0">
                <a:latin typeface="Constantia" pitchFamily="18" charset="0"/>
              </a:rPr>
              <a:t>. </a:t>
            </a:r>
            <a:r>
              <a:rPr lang="ru-RU" sz="2000" b="1" dirty="0" err="1">
                <a:latin typeface="Constantia" pitchFamily="18" charset="0"/>
              </a:rPr>
              <a:t>Ця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праця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була</a:t>
            </a:r>
            <a:r>
              <a:rPr lang="ru-RU" sz="2000" b="1" dirty="0">
                <a:latin typeface="Constantia" pitchFamily="18" charset="0"/>
              </a:rPr>
              <a:t> доброю школою для </a:t>
            </a:r>
            <a:r>
              <a:rPr lang="ru-RU" sz="2000" b="1" dirty="0" err="1">
                <a:latin typeface="Constantia" pitchFamily="18" charset="0"/>
              </a:rPr>
              <a:t>початківця</a:t>
            </a:r>
            <a:r>
              <a:rPr lang="ru-RU" sz="2000" b="1" dirty="0">
                <a:latin typeface="Constantia" pitchFamily="18" charset="0"/>
              </a:rPr>
              <a:t>. 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990600"/>
            <a:ext cx="7386638" cy="6248400"/>
          </a:xfrm>
        </p:spPr>
        <p:txBody>
          <a:bodyPr/>
          <a:lstStyle/>
          <a:p>
            <a:pPr eaLnBrk="1" hangingPunct="1">
              <a:buNone/>
            </a:pPr>
            <a:r>
              <a:rPr lang="ru-RU" sz="1600" dirty="0" smtClean="0"/>
              <a:t> </a:t>
            </a:r>
            <a:endParaRPr lang="ru-RU" sz="4000" dirty="0" smtClean="0"/>
          </a:p>
        </p:txBody>
      </p:sp>
      <p:pic>
        <p:nvPicPr>
          <p:cNvPr id="5126" name="Picture 6" descr="http://znaimo.com.ua/images/rubase_1_1991107666_19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4403447" cy="4343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81600" y="1676400"/>
            <a:ext cx="352365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/>
              <a:t>Будинок</a:t>
            </a:r>
            <a:r>
              <a:rPr lang="ru-RU" sz="4400" dirty="0"/>
              <a:t> </a:t>
            </a:r>
            <a:endParaRPr lang="ru-RU" sz="4400" dirty="0" smtClean="0"/>
          </a:p>
          <a:p>
            <a:r>
              <a:rPr lang="ru-RU" sz="4400" dirty="0" err="1" smtClean="0"/>
              <a:t>Хемінгуея</a:t>
            </a:r>
            <a:endParaRPr lang="ru-RU" sz="4400" dirty="0" smtClean="0"/>
          </a:p>
          <a:p>
            <a:r>
              <a:rPr lang="ru-RU" sz="4400" dirty="0" smtClean="0"/>
              <a:t> </a:t>
            </a:r>
            <a:r>
              <a:rPr lang="ru-RU" sz="4400" dirty="0"/>
              <a:t>в </a:t>
            </a:r>
            <a:r>
              <a:rPr lang="ru-RU" sz="4400" dirty="0" err="1"/>
              <a:t>Оук-Парку</a:t>
            </a:r>
            <a:endParaRPr lang="ru-RU" sz="4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52400"/>
            <a:ext cx="6553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Constantia" pitchFamily="18" charset="0"/>
              </a:rPr>
              <a:t>Закінчивши</a:t>
            </a:r>
            <a:r>
              <a:rPr lang="ru-RU" sz="1600" b="1" dirty="0" smtClean="0">
                <a:latin typeface="Constantia" pitchFamily="18" charset="0"/>
              </a:rPr>
              <a:t> школу 1917 </a:t>
            </a:r>
            <a:r>
              <a:rPr lang="ru-RU" sz="1600" b="1" dirty="0" err="1" smtClean="0">
                <a:latin typeface="Constantia" pitchFamily="18" charset="0"/>
              </a:rPr>
              <a:t>p</a:t>
            </a:r>
            <a:r>
              <a:rPr lang="ru-RU" sz="1600" b="1" dirty="0" smtClean="0">
                <a:latin typeface="Constantia" pitchFamily="18" charset="0"/>
              </a:rPr>
              <a:t>., юнак </a:t>
            </a:r>
            <a:r>
              <a:rPr lang="ru-RU" sz="1600" b="1" dirty="0" err="1" smtClean="0">
                <a:latin typeface="Constantia" pitchFamily="18" charset="0"/>
              </a:rPr>
              <a:t>поквапився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покинути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батьківську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домівку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він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переїхав</a:t>
            </a:r>
            <a:r>
              <a:rPr lang="ru-RU" sz="1600" b="1" dirty="0" smtClean="0">
                <a:latin typeface="Constantia" pitchFamily="18" charset="0"/>
              </a:rPr>
              <a:t> до </a:t>
            </a:r>
            <a:r>
              <a:rPr lang="ru-RU" sz="1600" b="1" dirty="0" err="1" smtClean="0">
                <a:latin typeface="Constantia" pitchFamily="18" charset="0"/>
              </a:rPr>
              <a:t>Канзас-Сіті</a:t>
            </a:r>
            <a:r>
              <a:rPr lang="ru-RU" sz="1600" b="1" dirty="0" smtClean="0">
                <a:latin typeface="Constantia" pitchFamily="18" charset="0"/>
              </a:rPr>
              <a:t>, де </a:t>
            </a:r>
            <a:r>
              <a:rPr lang="ru-RU" sz="1600" b="1" dirty="0" err="1" smtClean="0">
                <a:latin typeface="Constantia" pitchFamily="18" charset="0"/>
              </a:rPr>
              <a:t>йому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запропонували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місце</a:t>
            </a:r>
            <a:r>
              <a:rPr lang="ru-RU" sz="1600" b="1" dirty="0" smtClean="0">
                <a:latin typeface="Constantia" pitchFamily="18" charset="0"/>
              </a:rPr>
              <a:t> репортера у </a:t>
            </a:r>
            <a:r>
              <a:rPr lang="ru-RU" sz="1600" b="1" dirty="0" err="1" smtClean="0">
                <a:latin typeface="Constantia" pitchFamily="18" charset="0"/>
              </a:rPr>
              <a:t>газеті</a:t>
            </a:r>
            <a:r>
              <a:rPr lang="ru-RU" sz="1600" b="1" dirty="0" smtClean="0">
                <a:latin typeface="Constantia" pitchFamily="18" charset="0"/>
              </a:rPr>
              <a:t> «Стар». З </a:t>
            </a:r>
            <a:r>
              <a:rPr lang="ru-RU" sz="1600" b="1" dirty="0" err="1" smtClean="0">
                <a:latin typeface="Constantia" pitchFamily="18" charset="0"/>
              </a:rPr>
              <a:t>ентузіазмом</a:t>
            </a:r>
            <a:r>
              <a:rPr lang="ru-RU" sz="1600" b="1" dirty="0" smtClean="0">
                <a:latin typeface="Constantia" pitchFamily="18" charset="0"/>
              </a:rPr>
              <a:t> взявшись до </a:t>
            </a:r>
            <a:r>
              <a:rPr lang="ru-RU" sz="1600" b="1" dirty="0" err="1" smtClean="0">
                <a:latin typeface="Constantia" pitchFamily="18" charset="0"/>
              </a:rPr>
              <a:t>журналістської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справи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Хемінгуей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пізнавав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життя</a:t>
            </a:r>
            <a:r>
              <a:rPr lang="ru-RU" sz="1600" b="1" dirty="0" smtClean="0">
                <a:latin typeface="Constantia" pitchFamily="18" charset="0"/>
              </a:rPr>
              <a:t> великого </a:t>
            </a:r>
            <a:r>
              <a:rPr lang="ru-RU" sz="1600" b="1" dirty="0" err="1" smtClean="0">
                <a:latin typeface="Constantia" pitchFamily="18" charset="0"/>
              </a:rPr>
              <a:t>міста</a:t>
            </a:r>
            <a:r>
              <a:rPr lang="ru-RU" sz="1600" b="1" dirty="0" smtClean="0">
                <a:latin typeface="Constantia" pitchFamily="18" charset="0"/>
              </a:rPr>
              <a:t>, а разом </a:t>
            </a:r>
            <a:r>
              <a:rPr lang="ru-RU" sz="1600" b="1" dirty="0" err="1" smtClean="0">
                <a:latin typeface="Constantia" pitchFamily="18" charset="0"/>
              </a:rPr>
              <a:t>з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тим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вчився</a:t>
            </a:r>
            <a:r>
              <a:rPr lang="ru-RU" sz="1600" b="1" dirty="0" smtClean="0">
                <a:latin typeface="Constantia" pitchFamily="18" charset="0"/>
              </a:rPr>
              <a:t>, за </a:t>
            </a:r>
            <a:r>
              <a:rPr lang="ru-RU" sz="1600" b="1" dirty="0" err="1" smtClean="0">
                <a:latin typeface="Constantia" pitchFamily="18" charset="0"/>
              </a:rPr>
              <a:t>власними</a:t>
            </a:r>
            <a:r>
              <a:rPr lang="ru-RU" sz="1600" b="1" dirty="0" smtClean="0">
                <a:latin typeface="Constantia" pitchFamily="18" charset="0"/>
              </a:rPr>
              <a:t> словами, «</a:t>
            </a:r>
            <a:r>
              <a:rPr lang="ru-RU" sz="1600" b="1" dirty="0" err="1" smtClean="0">
                <a:latin typeface="Constantia" pitchFamily="18" charset="0"/>
              </a:rPr>
              <a:t>писати</a:t>
            </a:r>
            <a:r>
              <a:rPr lang="ru-RU" sz="1600" b="1" dirty="0" smtClean="0">
                <a:latin typeface="Constantia" pitchFamily="18" charset="0"/>
              </a:rPr>
              <a:t> просто про </a:t>
            </a:r>
            <a:r>
              <a:rPr lang="ru-RU" sz="1600" b="1" dirty="0" err="1" smtClean="0">
                <a:latin typeface="Constantia" pitchFamily="18" charset="0"/>
              </a:rPr>
              <a:t>прості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речі</a:t>
            </a:r>
            <a:r>
              <a:rPr lang="ru-RU" sz="1600" b="1" dirty="0" smtClean="0">
                <a:latin typeface="Constantia" pitchFamily="18" charset="0"/>
              </a:rPr>
              <a:t>». Робота приносила </a:t>
            </a:r>
            <a:r>
              <a:rPr lang="ru-RU" sz="1600" b="1" dirty="0" err="1" smtClean="0">
                <a:latin typeface="Constantia" pitchFamily="18" charset="0"/>
              </a:rPr>
              <a:t>йому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велике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задоволення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lang="ru-RU" sz="1600" b="1" dirty="0" err="1" smtClean="0">
                <a:latin typeface="Constantia" pitchFamily="18" charset="0"/>
              </a:rPr>
              <a:t>Однак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юний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Ернест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мріяв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тоді</a:t>
            </a:r>
            <a:r>
              <a:rPr lang="ru-RU" sz="1600" b="1" dirty="0" smtClean="0">
                <a:latin typeface="Constantia" pitchFamily="18" charset="0"/>
              </a:rPr>
              <a:t> не про </a:t>
            </a:r>
            <a:r>
              <a:rPr lang="ru-RU" sz="1600" b="1" dirty="0" err="1" smtClean="0">
                <a:latin typeface="Constantia" pitchFamily="18" charset="0"/>
              </a:rPr>
              <a:t>журналістську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кар'єру</a:t>
            </a:r>
            <a:r>
              <a:rPr lang="ru-RU" sz="1600" b="1" dirty="0" smtClean="0">
                <a:latin typeface="Constantia" pitchFamily="18" charset="0"/>
              </a:rPr>
              <a:t>, а про те, </a:t>
            </a:r>
            <a:r>
              <a:rPr lang="ru-RU" sz="1600" b="1" dirty="0" err="1" smtClean="0">
                <a:latin typeface="Constantia" pitchFamily="18" charset="0"/>
              </a:rPr>
              <a:t>щоб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піти</a:t>
            </a:r>
            <a:r>
              <a:rPr lang="ru-RU" sz="1600" b="1" dirty="0" smtClean="0">
                <a:latin typeface="Constantia" pitchFamily="18" charset="0"/>
              </a:rPr>
              <a:t> добровольцем на фронт </a:t>
            </a:r>
            <a:r>
              <a:rPr lang="ru-RU" sz="1600" b="1" dirty="0" err="1" smtClean="0">
                <a:latin typeface="Constantia" pitchFamily="18" charset="0"/>
              </a:rPr>
              <a:t>Першої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світової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війни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lang="ru-RU" sz="1600" b="1" dirty="0" err="1" smtClean="0">
                <a:latin typeface="Constantia" pitchFamily="18" charset="0"/>
              </a:rPr>
              <a:t>Здійснити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цю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мрію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було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досить</a:t>
            </a:r>
            <a:r>
              <a:rPr lang="ru-RU" sz="1600" b="1" dirty="0" smtClean="0">
                <a:latin typeface="Constantia" pitchFamily="18" charset="0"/>
              </a:rPr>
              <a:t> складно: </a:t>
            </a:r>
            <a:r>
              <a:rPr lang="ru-RU" sz="1600" b="1" dirty="0" err="1" smtClean="0">
                <a:latin typeface="Constantia" pitchFamily="18" charset="0"/>
              </a:rPr>
              <a:t>Хемінгуеєві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довелося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діяти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всупереч</a:t>
            </a:r>
            <a:r>
              <a:rPr lang="ru-RU" sz="1600" b="1" dirty="0" smtClean="0">
                <a:latin typeface="Constantia" pitchFamily="18" charset="0"/>
              </a:rPr>
              <a:t> не </a:t>
            </a:r>
            <a:r>
              <a:rPr lang="ru-RU" sz="1600" b="1" dirty="0" err="1" smtClean="0">
                <a:latin typeface="Constantia" pitchFamily="18" charset="0"/>
              </a:rPr>
              <a:t>тільки</a:t>
            </a:r>
            <a:r>
              <a:rPr lang="ru-RU" sz="1600" b="1" dirty="0" smtClean="0">
                <a:latin typeface="Constantia" pitchFamily="18" charset="0"/>
              </a:rPr>
              <a:t> опору </a:t>
            </a:r>
            <a:r>
              <a:rPr lang="ru-RU" sz="1600" b="1" dirty="0" err="1" smtClean="0">
                <a:latin typeface="Constantia" pitchFamily="18" charset="0"/>
              </a:rPr>
              <a:t>батьків</a:t>
            </a:r>
            <a:r>
              <a:rPr lang="ru-RU" sz="1600" b="1" dirty="0" smtClean="0">
                <a:latin typeface="Constantia" pitchFamily="18" charset="0"/>
              </a:rPr>
              <a:t>, а </a:t>
            </a:r>
            <a:r>
              <a:rPr lang="ru-RU" sz="1600" b="1" dirty="0" err="1" smtClean="0">
                <a:latin typeface="Constantia" pitchFamily="18" charset="0"/>
              </a:rPr>
              <a:t>й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офіційному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висновку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медичної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комісії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згідно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яким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він</a:t>
            </a:r>
            <a:r>
              <a:rPr lang="ru-RU" sz="1600" b="1" dirty="0" smtClean="0">
                <a:latin typeface="Constantia" pitchFamily="18" charset="0"/>
              </a:rPr>
              <a:t> через </a:t>
            </a:r>
            <a:r>
              <a:rPr lang="ru-RU" sz="1600" b="1" dirty="0" err="1" smtClean="0">
                <a:latin typeface="Constantia" pitchFamily="18" charset="0"/>
              </a:rPr>
              <a:t>слабкий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зір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визнавався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непридатним</a:t>
            </a:r>
            <a:r>
              <a:rPr lang="ru-RU" sz="1600" b="1" dirty="0" smtClean="0">
                <a:latin typeface="Constantia" pitchFamily="18" charset="0"/>
              </a:rPr>
              <a:t> для </a:t>
            </a:r>
            <a:r>
              <a:rPr lang="ru-RU" sz="1600" b="1" dirty="0" err="1" smtClean="0">
                <a:latin typeface="Constantia" pitchFamily="18" charset="0"/>
              </a:rPr>
              <a:t>служби</a:t>
            </a:r>
            <a:r>
              <a:rPr lang="ru-RU" sz="1600" b="1" dirty="0" smtClean="0">
                <a:latin typeface="Constantia" pitchFamily="18" charset="0"/>
              </a:rPr>
              <a:t> у </a:t>
            </a:r>
            <a:r>
              <a:rPr lang="ru-RU" sz="1600" b="1" dirty="0" err="1" smtClean="0">
                <a:latin typeface="Constantia" pitchFamily="18" charset="0"/>
              </a:rPr>
              <a:t>діючій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армії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lang="ru-RU" sz="1600" b="1" dirty="0" err="1" smtClean="0">
                <a:latin typeface="Constantia" pitchFamily="18" charset="0"/>
              </a:rPr>
              <a:t>Втім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прагнення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взяти</a:t>
            </a:r>
            <a:r>
              <a:rPr lang="ru-RU" sz="1600" b="1" dirty="0" smtClean="0">
                <a:latin typeface="Constantia" pitchFamily="18" charset="0"/>
              </a:rPr>
              <a:t> участь у </a:t>
            </a:r>
            <a:r>
              <a:rPr lang="ru-RU" sz="1600" b="1" dirty="0" err="1" smtClean="0">
                <a:latin typeface="Constantia" pitchFamily="18" charset="0"/>
              </a:rPr>
              <a:t>війні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що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вирішувала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долі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багатьох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країн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народів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здолало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усі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перешкоди</a:t>
            </a:r>
            <a:r>
              <a:rPr lang="ru-RU" sz="1600" b="1" dirty="0" smtClean="0">
                <a:latin typeface="Constantia" pitchFamily="18" charset="0"/>
              </a:rPr>
              <a:t>. </a:t>
            </a:r>
          </a:p>
          <a:p>
            <a:r>
              <a:rPr lang="ru-RU" sz="1600" b="1" dirty="0" smtClean="0">
                <a:latin typeface="Constantia" pitchFamily="18" charset="0"/>
              </a:rPr>
              <a:t>1918 </a:t>
            </a:r>
            <a:r>
              <a:rPr lang="ru-RU" sz="1600" b="1" dirty="0" err="1" smtClean="0">
                <a:latin typeface="Constantia" pitchFamily="18" charset="0"/>
              </a:rPr>
              <a:t>p</a:t>
            </a:r>
            <a:r>
              <a:rPr lang="ru-RU" sz="1600" b="1" dirty="0" smtClean="0">
                <a:latin typeface="Constantia" pitchFamily="18" charset="0"/>
              </a:rPr>
              <a:t>., записавшись </a:t>
            </a:r>
            <a:r>
              <a:rPr lang="ru-RU" sz="1600" b="1" dirty="0" err="1" smtClean="0">
                <a:latin typeface="Constantia" pitchFamily="18" charset="0"/>
              </a:rPr>
              <a:t>водієм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американського</a:t>
            </a:r>
            <a:r>
              <a:rPr lang="ru-RU" sz="1600" b="1" dirty="0" smtClean="0">
                <a:latin typeface="Constantia" pitchFamily="18" charset="0"/>
              </a:rPr>
              <a:t> загону Червоного </a:t>
            </a:r>
            <a:r>
              <a:rPr lang="ru-RU" sz="1600" b="1" dirty="0" err="1" smtClean="0">
                <a:latin typeface="Constantia" pitchFamily="18" charset="0"/>
              </a:rPr>
              <a:t>Хреста</a:t>
            </a:r>
            <a:r>
              <a:rPr lang="ru-RU" sz="1600" b="1" dirty="0" smtClean="0">
                <a:latin typeface="Constantia" pitchFamily="18" charset="0"/>
              </a:rPr>
              <a:t>, </a:t>
            </a:r>
            <a:r>
              <a:rPr lang="ru-RU" sz="1600" b="1" dirty="0" err="1" smtClean="0">
                <a:latin typeface="Constantia" pitchFamily="18" charset="0"/>
              </a:rPr>
              <a:t>Хемінгуей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вирушив</a:t>
            </a:r>
            <a:r>
              <a:rPr lang="ru-RU" sz="1600" b="1" dirty="0" smtClean="0">
                <a:latin typeface="Constantia" pitchFamily="18" charset="0"/>
              </a:rPr>
              <a:t> на </a:t>
            </a:r>
            <a:r>
              <a:rPr lang="ru-RU" sz="1600" b="1" dirty="0" err="1" smtClean="0">
                <a:latin typeface="Constantia" pitchFamily="18" charset="0"/>
              </a:rPr>
              <a:t>італо-австрійський</a:t>
            </a:r>
            <a:r>
              <a:rPr lang="ru-RU" sz="1600" b="1" dirty="0" smtClean="0">
                <a:latin typeface="Constantia" pitchFamily="18" charset="0"/>
              </a:rPr>
              <a:t> фронт. </a:t>
            </a:r>
          </a:p>
          <a:p>
            <a:r>
              <a:rPr lang="ru-RU" sz="1600" b="1" dirty="0" smtClean="0">
                <a:latin typeface="Constantia" pitchFamily="18" charset="0"/>
              </a:rPr>
              <a:t>За характером </a:t>
            </a:r>
            <a:r>
              <a:rPr lang="ru-RU" sz="1600" b="1" dirty="0" err="1" smtClean="0">
                <a:latin typeface="Constantia" pitchFamily="18" charset="0"/>
              </a:rPr>
              <a:t>своєї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служби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письменник</a:t>
            </a:r>
            <a:r>
              <a:rPr lang="ru-RU" sz="1600" b="1" dirty="0" smtClean="0">
                <a:latin typeface="Constantia" pitchFamily="18" charset="0"/>
              </a:rPr>
              <a:t> не повинен </a:t>
            </a:r>
            <a:r>
              <a:rPr lang="ru-RU" sz="1600" b="1" dirty="0" err="1" smtClean="0">
                <a:latin typeface="Constantia" pitchFamily="18" charset="0"/>
              </a:rPr>
              <a:t>був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знаходитися</a:t>
            </a:r>
            <a:r>
              <a:rPr lang="ru-RU" sz="1600" b="1" dirty="0" smtClean="0">
                <a:latin typeface="Constantia" pitchFamily="18" charset="0"/>
              </a:rPr>
              <a:t> на </a:t>
            </a:r>
            <a:r>
              <a:rPr lang="ru-RU" sz="1600" b="1" dirty="0" err="1" smtClean="0">
                <a:latin typeface="Constantia" pitchFamily="18" charset="0"/>
              </a:rPr>
              <a:t>передовій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lang="ru-RU" sz="1600" b="1" dirty="0" err="1" smtClean="0">
                <a:latin typeface="Constantia" pitchFamily="18" charset="0"/>
              </a:rPr>
              <a:t>Однак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бажання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відчути</a:t>
            </a:r>
            <a:r>
              <a:rPr lang="ru-RU" sz="1600" b="1" dirty="0" smtClean="0">
                <a:latin typeface="Constantia" pitchFamily="18" charset="0"/>
              </a:rPr>
              <a:t> смак </a:t>
            </a:r>
            <a:r>
              <a:rPr lang="ru-RU" sz="1600" b="1" dirty="0" err="1" smtClean="0">
                <a:latin typeface="Constantia" pitchFamily="18" charset="0"/>
              </a:rPr>
              <a:t>справжніх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воєнних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пригод</a:t>
            </a:r>
            <a:r>
              <a:rPr lang="ru-RU" sz="1600" b="1" dirty="0" smtClean="0">
                <a:latin typeface="Constantia" pitchFamily="18" charset="0"/>
              </a:rPr>
              <a:t> не давало </a:t>
            </a:r>
            <a:r>
              <a:rPr lang="ru-RU" sz="1600" b="1" dirty="0" err="1" smtClean="0">
                <a:latin typeface="Constantia" pitchFamily="18" charset="0"/>
              </a:rPr>
              <a:t>йому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спокою</a:t>
            </a:r>
            <a:r>
              <a:rPr lang="ru-RU" sz="1600" b="1" dirty="0" smtClean="0">
                <a:latin typeface="Constantia" pitchFamily="18" charset="0"/>
              </a:rPr>
              <a:t>: </a:t>
            </a:r>
            <a:r>
              <a:rPr lang="ru-RU" sz="1600" b="1" dirty="0" err="1" smtClean="0">
                <a:latin typeface="Constantia" pitchFamily="18" charset="0"/>
              </a:rPr>
              <a:t>він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з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ентузіазмом</a:t>
            </a:r>
            <a:r>
              <a:rPr lang="ru-RU" sz="1600" b="1" dirty="0" smtClean="0">
                <a:latin typeface="Constantia" pitchFamily="18" charset="0"/>
              </a:rPr>
              <a:t> брав участь у </a:t>
            </a:r>
            <a:r>
              <a:rPr lang="ru-RU" sz="1600" b="1" dirty="0" err="1" smtClean="0">
                <a:latin typeface="Constantia" pitchFamily="18" charset="0"/>
              </a:rPr>
              <a:t>бойових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діях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lang="ru-RU" sz="1600" b="1" dirty="0" err="1" smtClean="0">
                <a:latin typeface="Constantia" pitchFamily="18" charset="0"/>
              </a:rPr>
              <a:t>Завіса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фронтової</a:t>
            </a:r>
            <a:r>
              <a:rPr lang="ru-RU" sz="1600" b="1" dirty="0" smtClean="0">
                <a:latin typeface="Constantia" pitchFamily="18" charset="0"/>
              </a:rPr>
              <a:t> романтики впала </a:t>
            </a:r>
            <a:r>
              <a:rPr lang="ru-RU" sz="1600" b="1" dirty="0" err="1" smtClean="0">
                <a:latin typeface="Constantia" pitchFamily="18" charset="0"/>
              </a:rPr>
              <a:t>з</a:t>
            </a:r>
            <a:r>
              <a:rPr lang="ru-RU" sz="1600" b="1" dirty="0" smtClean="0">
                <a:latin typeface="Constantia" pitchFamily="18" charset="0"/>
              </a:rPr>
              <a:t> очей юнака 8 </a:t>
            </a:r>
            <a:r>
              <a:rPr lang="ru-RU" sz="1600" b="1" dirty="0" err="1" smtClean="0">
                <a:latin typeface="Constantia" pitchFamily="18" charset="0"/>
              </a:rPr>
              <a:t>липня</a:t>
            </a:r>
            <a:r>
              <a:rPr lang="ru-RU" sz="1600" b="1" dirty="0" smtClean="0">
                <a:latin typeface="Constantia" pitchFamily="18" charset="0"/>
              </a:rPr>
              <a:t> 1918 </a:t>
            </a:r>
            <a:r>
              <a:rPr lang="ru-RU" sz="1600" b="1" dirty="0" err="1" smtClean="0">
                <a:latin typeface="Constantia" pitchFamily="18" charset="0"/>
              </a:rPr>
              <a:t>p</a:t>
            </a:r>
            <a:r>
              <a:rPr lang="ru-RU" sz="1600" b="1" dirty="0" smtClean="0">
                <a:latin typeface="Constantia" pitchFamily="18" charset="0"/>
              </a:rPr>
              <a:t>., коли </a:t>
            </a:r>
            <a:r>
              <a:rPr lang="ru-RU" sz="1600" b="1" dirty="0" err="1" smtClean="0">
                <a:latin typeface="Constantia" pitchFamily="18" charset="0"/>
              </a:rPr>
              <a:t>його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було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важко</a:t>
            </a:r>
            <a:r>
              <a:rPr lang="ru-RU" sz="1600" b="1" dirty="0" smtClean="0">
                <a:latin typeface="Constantia" pitchFamily="18" charset="0"/>
              </a:rPr>
              <a:t> поранено у ноги.</a:t>
            </a:r>
            <a:br>
              <a:rPr lang="ru-RU" sz="1600" b="1" dirty="0" smtClean="0">
                <a:latin typeface="Constantia" pitchFamily="18" charset="0"/>
              </a:rPr>
            </a:br>
            <a:r>
              <a:rPr lang="ru-RU" sz="1600" b="1" dirty="0" smtClean="0">
                <a:latin typeface="Constantia" pitchFamily="18" charset="0"/>
              </a:rPr>
              <a:t> Для того </a:t>
            </a:r>
            <a:r>
              <a:rPr lang="ru-RU" sz="1600" b="1" dirty="0" err="1" smtClean="0">
                <a:latin typeface="Constantia" pitchFamily="18" charset="0"/>
              </a:rPr>
              <a:t>щоб</a:t>
            </a:r>
            <a:r>
              <a:rPr lang="ru-RU" sz="1600" b="1" dirty="0" smtClean="0">
                <a:latin typeface="Constantia" pitchFamily="18" charset="0"/>
              </a:rPr>
              <a:t> стати на ноги, </a:t>
            </a:r>
            <a:r>
              <a:rPr lang="ru-RU" sz="1600" b="1" dirty="0" err="1" smtClean="0">
                <a:latin typeface="Constantia" pitchFamily="18" charset="0"/>
              </a:rPr>
              <a:t>письменник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витримав</a:t>
            </a:r>
            <a:r>
              <a:rPr lang="ru-RU" sz="1600" b="1" dirty="0" smtClean="0">
                <a:latin typeface="Constantia" pitchFamily="18" charset="0"/>
              </a:rPr>
              <a:t> 12 </a:t>
            </a:r>
            <a:r>
              <a:rPr lang="ru-RU" sz="1600" b="1" dirty="0" err="1" smtClean="0">
                <a:latin typeface="Constantia" pitchFamily="18" charset="0"/>
              </a:rPr>
              <a:t>операцій</a:t>
            </a:r>
            <a:r>
              <a:rPr lang="ru-RU" sz="1600" b="1" dirty="0" smtClean="0">
                <a:latin typeface="Constantia" pitchFamily="18" charset="0"/>
              </a:rPr>
              <a:t>. </a:t>
            </a:r>
            <a:r>
              <a:rPr lang="ru-RU" sz="1600" b="1" dirty="0" err="1" smtClean="0">
                <a:latin typeface="Constantia" pitchFamily="18" charset="0"/>
              </a:rPr>
              <a:t>Однак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сильнішим</a:t>
            </a:r>
            <a:r>
              <a:rPr lang="ru-RU" sz="1600" b="1" dirty="0" smtClean="0">
                <a:latin typeface="Constantia" pitchFamily="18" charset="0"/>
              </a:rPr>
              <a:t> за </a:t>
            </a:r>
            <a:r>
              <a:rPr lang="ru-RU" sz="1600" b="1" dirty="0" err="1" smtClean="0">
                <a:latin typeface="Constantia" pitchFamily="18" charset="0"/>
              </a:rPr>
              <a:t>фізичнний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біль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було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психічне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потрясіння</a:t>
            </a:r>
            <a:r>
              <a:rPr lang="ru-RU" sz="1600" b="1" dirty="0" smtClean="0">
                <a:latin typeface="Constantia" pitchFamily="18" charset="0"/>
              </a:rPr>
              <a:t>, яке давало </a:t>
            </a:r>
            <a:r>
              <a:rPr lang="ru-RU" sz="1600" b="1" dirty="0" err="1" smtClean="0">
                <a:latin typeface="Constantia" pitchFamily="18" charset="0"/>
              </a:rPr>
              <a:t>ознаки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ще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тривалий</a:t>
            </a:r>
            <a:r>
              <a:rPr lang="ru-RU" sz="1600" b="1" dirty="0" smtClean="0">
                <a:latin typeface="Constantia" pitchFamily="18" charset="0"/>
              </a:rPr>
              <a:t> час потому. </a:t>
            </a:r>
            <a:endParaRPr lang="ru-RU" sz="1600" b="1" dirty="0">
              <a:latin typeface="Constantia" pitchFamily="18" charset="0"/>
            </a:endParaRPr>
          </a:p>
        </p:txBody>
      </p:sp>
      <p:pic>
        <p:nvPicPr>
          <p:cNvPr id="7175" name="Picture 7" descr="http://epwr.ru/quotauthor/412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503" y="0"/>
            <a:ext cx="2397497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7386638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685800"/>
            <a:ext cx="601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1919р. </a:t>
            </a:r>
            <a:r>
              <a:rPr lang="ru-RU" b="1" dirty="0" err="1">
                <a:latin typeface="Constantia" pitchFamily="18" charset="0"/>
              </a:rPr>
              <a:t>Хемінгуей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повернувся</a:t>
            </a:r>
            <a:r>
              <a:rPr lang="ru-RU" b="1" dirty="0">
                <a:latin typeface="Constantia" pitchFamily="18" charset="0"/>
              </a:rPr>
              <a:t> до США. </a:t>
            </a:r>
            <a:r>
              <a:rPr lang="ru-RU" b="1" dirty="0" err="1">
                <a:latin typeface="Constantia" pitchFamily="18" charset="0"/>
              </a:rPr>
              <a:t>Відзначений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срібною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медаллю</a:t>
            </a:r>
            <a:r>
              <a:rPr lang="ru-RU" b="1" dirty="0">
                <a:latin typeface="Constantia" pitchFamily="18" charset="0"/>
              </a:rPr>
              <a:t> «За доблесть» </a:t>
            </a:r>
            <a:r>
              <a:rPr lang="ru-RU" b="1" dirty="0" err="1">
                <a:latin typeface="Constantia" pitchFamily="18" charset="0"/>
              </a:rPr>
              <a:t>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Воєнним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хрестом</a:t>
            </a:r>
            <a:r>
              <a:rPr lang="ru-RU" b="1" dirty="0">
                <a:latin typeface="Constantia" pitchFamily="18" charset="0"/>
              </a:rPr>
              <a:t>, 20-річний ветеран </a:t>
            </a:r>
            <a:r>
              <a:rPr lang="ru-RU" b="1" dirty="0" err="1">
                <a:latin typeface="Constantia" pitchFamily="18" charset="0"/>
              </a:rPr>
              <a:t>війни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був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сприйнятий на батьківщині</a:t>
            </a:r>
            <a:r>
              <a:rPr lang="ru-RU" b="1" dirty="0">
                <a:latin typeface="Constantia" pitchFamily="18" charset="0"/>
              </a:rPr>
              <a:t> як </a:t>
            </a:r>
            <a:r>
              <a:rPr lang="ru-RU" b="1" dirty="0" err="1">
                <a:latin typeface="Constantia" pitchFamily="18" charset="0"/>
              </a:rPr>
              <a:t>справжній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національний</a:t>
            </a:r>
            <a:r>
              <a:rPr lang="ru-RU" b="1" dirty="0">
                <a:latin typeface="Constantia" pitchFamily="18" charset="0"/>
              </a:rPr>
              <a:t> герой. </a:t>
            </a:r>
            <a:r>
              <a:rPr lang="ru-RU" b="1" dirty="0" err="1">
                <a:latin typeface="Constantia" pitchFamily="18" charset="0"/>
              </a:rPr>
              <a:t>Газети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наввипередки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уславлювали</a:t>
            </a:r>
            <a:r>
              <a:rPr lang="ru-RU" b="1" dirty="0">
                <a:latin typeface="Constantia" pitchFamily="18" charset="0"/>
              </a:rPr>
              <a:t> «юного </a:t>
            </a:r>
            <a:r>
              <a:rPr lang="ru-RU" b="1" dirty="0" err="1">
                <a:latin typeface="Constantia" pitchFamily="18" charset="0"/>
              </a:rPr>
              <a:t>воїна</a:t>
            </a:r>
            <a:r>
              <a:rPr lang="ru-RU" b="1" dirty="0">
                <a:latin typeface="Constantia" pitchFamily="18" charset="0"/>
              </a:rPr>
              <a:t>», </a:t>
            </a:r>
            <a:r>
              <a:rPr lang="ru-RU" b="1" dirty="0" err="1">
                <a:latin typeface="Constantia" pitchFamily="18" charset="0"/>
              </a:rPr>
              <a:t>захоплено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згадуючи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його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поранення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err="1">
                <a:latin typeface="Constantia" pitchFamily="18" charset="0"/>
              </a:rPr>
              <a:t>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його</a:t>
            </a:r>
            <a:r>
              <a:rPr lang="ru-RU" b="1" dirty="0">
                <a:latin typeface="Constantia" pitchFamily="18" charset="0"/>
              </a:rPr>
              <a:t> нагороди. У </a:t>
            </a:r>
            <a:r>
              <a:rPr lang="ru-RU" b="1" dirty="0" err="1">
                <a:latin typeface="Constantia" pitchFamily="18" charset="0"/>
              </a:rPr>
              <a:t>своїх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інтерв'ю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Хемінгуей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дещо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підігрував</a:t>
            </a:r>
            <a:r>
              <a:rPr lang="ru-RU" b="1" dirty="0">
                <a:latin typeface="Constantia" pitchFamily="18" charset="0"/>
              </a:rPr>
              <a:t> репортерам, </a:t>
            </a:r>
            <a:r>
              <a:rPr lang="ru-RU" b="1" dirty="0" err="1">
                <a:latin typeface="Constantia" pitchFamily="18" charset="0"/>
              </a:rPr>
              <a:t>що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чекали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від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нього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реплік</a:t>
            </a:r>
            <a:r>
              <a:rPr lang="ru-RU" b="1" dirty="0">
                <a:latin typeface="Constantia" pitchFamily="18" charset="0"/>
              </a:rPr>
              <a:t>,  </a:t>
            </a:r>
            <a:r>
              <a:rPr lang="ru-RU" b="1" dirty="0" err="1">
                <a:latin typeface="Constantia" pitchFamily="18" charset="0"/>
              </a:rPr>
              <a:t>які</a:t>
            </a:r>
            <a:r>
              <a:rPr lang="ru-RU" b="1" dirty="0">
                <a:latin typeface="Constantia" pitchFamily="18" charset="0"/>
              </a:rPr>
              <a:t>  </a:t>
            </a:r>
            <a:r>
              <a:rPr lang="ru-RU" b="1" dirty="0" err="1">
                <a:latin typeface="Constantia" pitchFamily="18" charset="0"/>
              </a:rPr>
              <a:t>личили</a:t>
            </a:r>
            <a:r>
              <a:rPr lang="ru-RU" b="1" dirty="0">
                <a:latin typeface="Constantia" pitchFamily="18" charset="0"/>
              </a:rPr>
              <a:t> б </a:t>
            </a:r>
            <a:r>
              <a:rPr lang="ru-RU" b="1" dirty="0" err="1">
                <a:latin typeface="Constantia" pitchFamily="18" charset="0"/>
              </a:rPr>
              <a:t>героєві</a:t>
            </a:r>
            <a:r>
              <a:rPr lang="ru-RU" b="1" dirty="0">
                <a:latin typeface="Constantia" pitchFamily="18" charset="0"/>
              </a:rPr>
              <a:t>  </a:t>
            </a:r>
            <a:r>
              <a:rPr lang="ru-RU" b="1" dirty="0" err="1">
                <a:latin typeface="Constantia" pitchFamily="18" charset="0"/>
              </a:rPr>
              <a:t>війни</a:t>
            </a:r>
            <a:r>
              <a:rPr lang="ru-RU" b="1" dirty="0">
                <a:latin typeface="Constantia" pitchFamily="18" charset="0"/>
              </a:rPr>
              <a:t>.  </a:t>
            </a:r>
            <a:r>
              <a:rPr lang="ru-RU" b="1" dirty="0" err="1">
                <a:latin typeface="Constantia" pitchFamily="18" charset="0"/>
              </a:rPr>
              <a:t>Однак</a:t>
            </a:r>
            <a:r>
              <a:rPr lang="ru-RU" b="1" dirty="0">
                <a:latin typeface="Constantia" pitchFamily="18" charset="0"/>
              </a:rPr>
              <a:t>  </a:t>
            </a:r>
            <a:r>
              <a:rPr lang="ru-RU" b="1" dirty="0" err="1">
                <a:latin typeface="Constantia" pitchFamily="18" charset="0"/>
              </a:rPr>
              <a:t>під</a:t>
            </a:r>
            <a:r>
              <a:rPr lang="ru-RU" b="1" dirty="0">
                <a:latin typeface="Constantia" pitchFamily="18" charset="0"/>
              </a:rPr>
              <a:t> маскою бравого </a:t>
            </a:r>
            <a:r>
              <a:rPr lang="ru-RU" b="1" dirty="0" smtClean="0">
                <a:latin typeface="Constantia" pitchFamily="18" charset="0"/>
              </a:rPr>
              <a:t>солдата </a:t>
            </a:r>
            <a:r>
              <a:rPr lang="ru-RU" b="1" dirty="0" err="1" smtClean="0">
                <a:latin typeface="Constantia" pitchFamily="18" charset="0"/>
              </a:rPr>
              <a:t>ховалося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обличчя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людини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err="1">
                <a:latin typeface="Constantia" pitchFamily="18" charset="0"/>
              </a:rPr>
              <a:t>глибоко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травмованої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війною</a:t>
            </a:r>
            <a:r>
              <a:rPr lang="ru-RU" b="1" dirty="0">
                <a:latin typeface="Constantia" pitchFamily="18" charset="0"/>
              </a:rPr>
              <a:t>. </a:t>
            </a:r>
            <a:r>
              <a:rPr lang="ru-RU" b="1" dirty="0" err="1">
                <a:latin typeface="Constantia" pitchFamily="18" charset="0"/>
              </a:rPr>
              <a:t>Це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обличчя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відкривалося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тільки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найближчому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оточенню</a:t>
            </a:r>
            <a:r>
              <a:rPr lang="ru-RU" b="1" dirty="0">
                <a:latin typeface="Constantia" pitchFamily="18" charset="0"/>
              </a:rPr>
              <a:t>. Один </a:t>
            </a:r>
            <a:r>
              <a:rPr lang="ru-RU" b="1" dirty="0" err="1">
                <a:latin typeface="Constantia" pitchFamily="18" charset="0"/>
              </a:rPr>
              <a:t>із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довоєнних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знайомих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Хемінгуея</a:t>
            </a:r>
            <a:r>
              <a:rPr lang="ru-RU" b="1" dirty="0">
                <a:latin typeface="Constantia" pitchFamily="18" charset="0"/>
              </a:rPr>
              <a:t>, Карл </a:t>
            </a:r>
            <a:r>
              <a:rPr lang="ru-RU" b="1" dirty="0" err="1">
                <a:latin typeface="Constantia" pitchFamily="18" charset="0"/>
              </a:rPr>
              <a:t>Едгар</a:t>
            </a:r>
            <a:r>
              <a:rPr lang="ru-RU" b="1" dirty="0">
                <a:latin typeface="Constantia" pitchFamily="18" charset="0"/>
              </a:rPr>
              <a:t>, так </a:t>
            </a:r>
            <a:r>
              <a:rPr lang="ru-RU" b="1" dirty="0" err="1">
                <a:latin typeface="Constantia" pitchFamily="18" charset="0"/>
              </a:rPr>
              <a:t>схарактеризував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зміни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err="1">
                <a:latin typeface="Constantia" pitchFamily="18" charset="0"/>
              </a:rPr>
              <a:t>що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відбулися</a:t>
            </a:r>
            <a:r>
              <a:rPr lang="ru-RU" b="1" dirty="0">
                <a:latin typeface="Constantia" pitchFamily="18" charset="0"/>
              </a:rPr>
              <a:t> в </a:t>
            </a:r>
            <a:r>
              <a:rPr lang="ru-RU" b="1" dirty="0" err="1">
                <a:latin typeface="Constantia" pitchFamily="18" charset="0"/>
              </a:rPr>
              <a:t>особистості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його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товариша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під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впливом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воєнних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вражень</a:t>
            </a:r>
            <a:r>
              <a:rPr lang="ru-RU" b="1" dirty="0">
                <a:latin typeface="Constantia" pitchFamily="18" charset="0"/>
              </a:rPr>
              <a:t>: «...</a:t>
            </a:r>
            <a:r>
              <a:rPr lang="ru-RU" b="1" dirty="0" err="1">
                <a:latin typeface="Constantia" pitchFamily="18" charset="0"/>
              </a:rPr>
              <a:t>він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повернувся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фігурально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і</a:t>
            </a:r>
            <a:r>
              <a:rPr lang="ru-RU" b="1" dirty="0">
                <a:latin typeface="Constantia" pitchFamily="18" charset="0"/>
              </a:rPr>
              <a:t> буквально </a:t>
            </a:r>
            <a:r>
              <a:rPr lang="ru-RU" b="1" dirty="0" err="1">
                <a:latin typeface="Constantia" pitchFamily="18" charset="0"/>
              </a:rPr>
              <a:t>розкраяним</a:t>
            </a:r>
            <a:r>
              <a:rPr lang="ru-RU" b="1" dirty="0">
                <a:latin typeface="Constantia" pitchFamily="18" charset="0"/>
              </a:rPr>
              <a:t>... </a:t>
            </a:r>
            <a:r>
              <a:rPr lang="ru-RU" b="1" dirty="0" err="1">
                <a:latin typeface="Constantia" pitchFamily="18" charset="0"/>
              </a:rPr>
              <a:t>Відчувалося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err="1">
                <a:latin typeface="Constantia" pitchFamily="18" charset="0"/>
              </a:rPr>
              <a:t>що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він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мав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величезну</a:t>
            </a:r>
            <a:r>
              <a:rPr lang="ru-RU" b="1" dirty="0">
                <a:latin typeface="Constantia" pitchFamily="18" charset="0"/>
              </a:rPr>
              <a:t> потребу </a:t>
            </a:r>
            <a:r>
              <a:rPr lang="ru-RU" b="1" dirty="0" err="1">
                <a:latin typeface="Constantia" pitchFamily="18" charset="0"/>
              </a:rPr>
              <a:t>висловити</a:t>
            </a:r>
            <a:r>
              <a:rPr lang="ru-RU" b="1" dirty="0">
                <a:latin typeface="Constantia" pitchFamily="18" charset="0"/>
              </a:rPr>
              <a:t> те, </a:t>
            </a:r>
            <a:r>
              <a:rPr lang="ru-RU" b="1" dirty="0" err="1">
                <a:latin typeface="Constantia" pitchFamily="18" charset="0"/>
              </a:rPr>
              <a:t>що</a:t>
            </a:r>
            <a:r>
              <a:rPr lang="ru-RU" b="1" dirty="0">
                <a:latin typeface="Constantia" pitchFamily="18" charset="0"/>
              </a:rPr>
              <a:t> пережив </a:t>
            </a:r>
            <a:r>
              <a:rPr lang="ru-RU" b="1" dirty="0" err="1">
                <a:latin typeface="Constantia" pitchFamily="18" charset="0"/>
              </a:rPr>
              <a:t>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побачив</a:t>
            </a:r>
            <a:r>
              <a:rPr lang="ru-RU" b="1" dirty="0">
                <a:latin typeface="Constantia" pitchFamily="18" charset="0"/>
              </a:rPr>
              <a:t>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9" descr="https://lh5.googleusercontent.com/-ZEmMXQnzRN8/T0kaB-ro5WI/AAAAAAAAA-s/yD2B0jazZ58/s800/img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762000"/>
            <a:ext cx="2971800" cy="483910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112179"/>
            <a:ext cx="8839200" cy="6745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atin typeface="Constantia" pitchFamily="18" charset="0"/>
              </a:rPr>
              <a:t>На початку 20-х </a:t>
            </a:r>
            <a:r>
              <a:rPr lang="ru-RU" b="1" dirty="0" err="1" smtClean="0">
                <a:latin typeface="Constantia" pitchFamily="18" charset="0"/>
              </a:rPr>
              <a:t>років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діставши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пропозицію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поїхати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кореспондентом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канадської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газети</a:t>
            </a:r>
            <a:r>
              <a:rPr lang="ru-RU" b="1" dirty="0" smtClean="0">
                <a:latin typeface="Constantia" pitchFamily="18" charset="0"/>
              </a:rPr>
              <a:t> до Парижа,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радістю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скористався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цією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можливістю</a:t>
            </a:r>
            <a:r>
              <a:rPr lang="ru-RU" b="1" dirty="0" smtClean="0">
                <a:latin typeface="Constantia" pitchFamily="18" charset="0"/>
              </a:rPr>
              <a:t> для того, </a:t>
            </a:r>
            <a:r>
              <a:rPr lang="ru-RU" b="1" dirty="0" err="1" smtClean="0">
                <a:latin typeface="Constantia" pitchFamily="18" charset="0"/>
              </a:rPr>
              <a:t>щоб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увійти</a:t>
            </a:r>
            <a:r>
              <a:rPr lang="ru-RU" b="1" dirty="0" smtClean="0">
                <a:latin typeface="Constantia" pitchFamily="18" charset="0"/>
              </a:rPr>
              <a:t> до </a:t>
            </a:r>
            <a:r>
              <a:rPr lang="ru-RU" b="1" dirty="0" err="1" smtClean="0">
                <a:latin typeface="Constantia" pitchFamily="18" charset="0"/>
              </a:rPr>
              <a:t>європейського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літературного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світу</a:t>
            </a:r>
            <a:r>
              <a:rPr lang="ru-RU" b="1" dirty="0" smtClean="0">
                <a:latin typeface="Constantia" pitchFamily="18" charset="0"/>
              </a:rPr>
              <a:t>.</a:t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/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Париж, </a:t>
            </a:r>
            <a:r>
              <a:rPr lang="ru-RU" b="1" dirty="0" err="1" smtClean="0">
                <a:latin typeface="Constantia" pitchFamily="18" charset="0"/>
              </a:rPr>
              <a:t>безперечно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значно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посприяв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його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творчому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зростанню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Спілкування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</a:t>
            </a:r>
            <a:r>
              <a:rPr lang="ru-RU" b="1" dirty="0" smtClean="0">
                <a:latin typeface="Constantia" pitchFamily="18" charset="0"/>
              </a:rPr>
              <a:t> такими </a:t>
            </a:r>
            <a:r>
              <a:rPr lang="ru-RU" b="1" dirty="0" err="1" smtClean="0">
                <a:latin typeface="Constantia" pitchFamily="18" charset="0"/>
              </a:rPr>
              <a:t>зірками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англомовної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прози</a:t>
            </a:r>
            <a:r>
              <a:rPr lang="ru-RU" b="1" dirty="0" smtClean="0">
                <a:latin typeface="Constantia" pitchFamily="18" charset="0"/>
              </a:rPr>
              <a:t>, як Джеймс Джойс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Гертруда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Стайн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допомогло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письменнику-початківцю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сформувати</a:t>
            </a:r>
            <a:r>
              <a:rPr lang="ru-RU" b="1" dirty="0" smtClean="0">
                <a:latin typeface="Constantia" pitchFamily="18" charset="0"/>
              </a:rPr>
              <a:t> засади </a:t>
            </a:r>
            <a:r>
              <a:rPr lang="ru-RU" b="1" dirty="0" err="1" smtClean="0">
                <a:latin typeface="Constantia" pitchFamily="18" charset="0"/>
              </a:rPr>
              <a:t>власної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літературної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творчості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Ще</a:t>
            </a:r>
            <a:r>
              <a:rPr lang="ru-RU" b="1" dirty="0" smtClean="0">
                <a:latin typeface="Constantia" pitchFamily="18" charset="0"/>
              </a:rPr>
              <a:t> за </a:t>
            </a:r>
            <a:r>
              <a:rPr lang="ru-RU" b="1" dirty="0" err="1" smtClean="0">
                <a:latin typeface="Constantia" pitchFamily="18" charset="0"/>
              </a:rPr>
              <a:t>рік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після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переїзду</a:t>
            </a:r>
            <a:r>
              <a:rPr lang="ru-RU" b="1" dirty="0" smtClean="0">
                <a:latin typeface="Constantia" pitchFamily="18" charset="0"/>
              </a:rPr>
              <a:t> до </a:t>
            </a:r>
            <a:r>
              <a:rPr lang="ru-RU" b="1" dirty="0" err="1" smtClean="0">
                <a:latin typeface="Constantia" pitchFamily="18" charset="0"/>
              </a:rPr>
              <a:t>столиці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Франції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Хемінгуей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випустив</a:t>
            </a:r>
            <a:r>
              <a:rPr lang="ru-RU" b="1" dirty="0" smtClean="0">
                <a:latin typeface="Constantia" pitchFamily="18" charset="0"/>
              </a:rPr>
              <a:t> свою першу книжку «Три </a:t>
            </a:r>
            <a:r>
              <a:rPr lang="ru-RU" b="1" dirty="0" err="1" smtClean="0">
                <a:latin typeface="Constantia" pitchFamily="18" charset="0"/>
              </a:rPr>
              <a:t>оповідання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десять </a:t>
            </a:r>
            <a:r>
              <a:rPr lang="ru-RU" b="1" dirty="0" err="1" smtClean="0">
                <a:latin typeface="Constantia" pitchFamily="18" charset="0"/>
              </a:rPr>
              <a:t>віршів</a:t>
            </a:r>
            <a:r>
              <a:rPr lang="ru-RU" b="1" dirty="0" smtClean="0">
                <a:latin typeface="Constantia" pitchFamily="18" charset="0"/>
              </a:rPr>
              <a:t>» (1923). А </a:t>
            </a:r>
            <a:r>
              <a:rPr lang="ru-RU" b="1" dirty="0" err="1" smtClean="0">
                <a:latin typeface="Constantia" pitchFamily="18" charset="0"/>
              </a:rPr>
              <a:t>ще</a:t>
            </a:r>
            <a:r>
              <a:rPr lang="ru-RU" b="1" dirty="0" smtClean="0">
                <a:latin typeface="Constantia" pitchFamily="18" charset="0"/>
              </a:rPr>
              <a:t> за </a:t>
            </a:r>
            <a:r>
              <a:rPr lang="ru-RU" b="1" dirty="0" err="1" smtClean="0">
                <a:latin typeface="Constantia" pitchFamily="18" charset="0"/>
              </a:rPr>
              <a:t>рік</a:t>
            </a:r>
            <a:r>
              <a:rPr lang="ru-RU" b="1" dirty="0" smtClean="0">
                <a:latin typeface="Constantia" pitchFamily="18" charset="0"/>
              </a:rPr>
              <a:t> потому </a:t>
            </a:r>
            <a:r>
              <a:rPr lang="ru-RU" b="1" dirty="0" err="1" smtClean="0">
                <a:latin typeface="Constantia" pitchFamily="18" charset="0"/>
              </a:rPr>
              <a:t>невеличким</a:t>
            </a:r>
            <a:r>
              <a:rPr lang="ru-RU" b="1" dirty="0" smtClean="0">
                <a:latin typeface="Constantia" pitchFamily="18" charset="0"/>
              </a:rPr>
              <a:t> накладом </a:t>
            </a:r>
            <a:r>
              <a:rPr lang="ru-RU" b="1" dirty="0" err="1" smtClean="0">
                <a:latin typeface="Constantia" pitchFamily="18" charset="0"/>
              </a:rPr>
              <a:t>вийшла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збірка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його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прозових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мініатюр</a:t>
            </a:r>
            <a:r>
              <a:rPr lang="ru-RU" b="1" dirty="0" smtClean="0">
                <a:latin typeface="Constantia" pitchFamily="18" charset="0"/>
              </a:rPr>
              <a:t> «у наш час» (</a:t>
            </a:r>
            <a:r>
              <a:rPr lang="ru-RU" b="1" dirty="0" err="1" smtClean="0">
                <a:latin typeface="Constantia" pitchFamily="18" charset="0"/>
              </a:rPr>
              <a:t>відсутність</a:t>
            </a:r>
            <a:r>
              <a:rPr lang="ru-RU" b="1" dirty="0" smtClean="0">
                <a:latin typeface="Constantia" pitchFamily="18" charset="0"/>
              </a:rPr>
              <a:t> великих </a:t>
            </a:r>
            <a:r>
              <a:rPr lang="ru-RU" b="1" dirty="0" err="1" smtClean="0">
                <a:latin typeface="Constantia" pitchFamily="18" charset="0"/>
              </a:rPr>
              <a:t>літер</a:t>
            </a:r>
            <a:r>
              <a:rPr lang="ru-RU" b="1" dirty="0" smtClean="0">
                <a:latin typeface="Constantia" pitchFamily="18" charset="0"/>
              </a:rPr>
              <a:t> у </a:t>
            </a:r>
            <a:r>
              <a:rPr lang="ru-RU" b="1" dirty="0" err="1" smtClean="0">
                <a:latin typeface="Constantia" pitchFamily="18" charset="0"/>
              </a:rPr>
              <a:t>тексті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була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даниною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тодішній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авангардистській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моді</a:t>
            </a:r>
            <a:r>
              <a:rPr lang="ru-RU" b="1" dirty="0" smtClean="0">
                <a:latin typeface="Constantia" pitchFamily="18" charset="0"/>
              </a:rPr>
              <a:t>). </a:t>
            </a:r>
            <a:r>
              <a:rPr lang="ru-RU" b="1" dirty="0" err="1" smtClean="0">
                <a:latin typeface="Constantia" pitchFamily="18" charset="0"/>
              </a:rPr>
              <a:t>Обидві</a:t>
            </a:r>
            <a:r>
              <a:rPr lang="ru-RU" b="1" dirty="0" smtClean="0">
                <a:latin typeface="Constantia" pitchFamily="18" charset="0"/>
              </a:rPr>
              <a:t> книжки </a:t>
            </a:r>
            <a:r>
              <a:rPr lang="ru-RU" b="1" dirty="0" err="1" smtClean="0">
                <a:latin typeface="Constantia" pitchFamily="18" charset="0"/>
              </a:rPr>
              <a:t>були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видані</a:t>
            </a:r>
            <a:r>
              <a:rPr lang="ru-RU" b="1" dirty="0" smtClean="0">
                <a:latin typeface="Constantia" pitchFamily="18" charset="0"/>
              </a:rPr>
              <a:t> у </a:t>
            </a:r>
            <a:r>
              <a:rPr lang="ru-RU" b="1" dirty="0" err="1" smtClean="0">
                <a:latin typeface="Constantia" pitchFamily="18" charset="0"/>
              </a:rPr>
              <a:t>Парижі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Від</a:t>
            </a:r>
            <a:r>
              <a:rPr lang="ru-RU" b="1" dirty="0" smtClean="0">
                <a:latin typeface="Constantia" pitchFamily="18" charset="0"/>
              </a:rPr>
              <a:t> 1925 р. </a:t>
            </a:r>
            <a:r>
              <a:rPr lang="ru-RU" b="1" dirty="0" err="1" smtClean="0">
                <a:latin typeface="Constantia" pitchFamily="18" charset="0"/>
              </a:rPr>
              <a:t>письменник</a:t>
            </a:r>
            <a:r>
              <a:rPr lang="ru-RU" b="1" dirty="0" smtClean="0">
                <a:latin typeface="Constantia" pitchFamily="18" charset="0"/>
              </a:rPr>
              <a:t> почав </a:t>
            </a:r>
            <a:r>
              <a:rPr lang="ru-RU" b="1" dirty="0" err="1" smtClean="0">
                <a:latin typeface="Constantia" pitchFamily="18" charset="0"/>
              </a:rPr>
              <a:t>друкуватися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на </a:t>
            </a:r>
            <a:r>
              <a:rPr lang="ru-RU" b="1" dirty="0" err="1" smtClean="0">
                <a:latin typeface="Constantia" pitchFamily="18" charset="0"/>
              </a:rPr>
              <a:t>батьківщині</a:t>
            </a:r>
            <a:r>
              <a:rPr lang="ru-RU" b="1" dirty="0" smtClean="0">
                <a:latin typeface="Constantia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80008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800080"/>
                </a:solidFill>
                <a:latin typeface="Constantia" pitchFamily="18" charset="0"/>
              </a:rPr>
            </a:br>
            <a:r>
              <a:rPr lang="ru-RU" b="1" dirty="0" err="1" smtClean="0">
                <a:latin typeface="Constantia" pitchFamily="18" charset="0"/>
              </a:rPr>
              <a:t>Підбадьорений</a:t>
            </a:r>
            <a:r>
              <a:rPr lang="ru-RU" b="1" dirty="0" smtClean="0">
                <a:latin typeface="Constantia" pitchFamily="18" charset="0"/>
              </a:rPr>
              <a:t> першими </a:t>
            </a:r>
            <a:r>
              <a:rPr lang="ru-RU" b="1" dirty="0" err="1" smtClean="0">
                <a:latin typeface="Constantia" pitchFamily="18" charset="0"/>
              </a:rPr>
              <a:t>письменницькими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успіхами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Хемінгуей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відмовився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від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журналістської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діяльності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Відмовився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незважаючи</a:t>
            </a:r>
            <a:r>
              <a:rPr lang="ru-RU" b="1" dirty="0" smtClean="0">
                <a:latin typeface="Constantia" pitchFamily="18" charset="0"/>
              </a:rPr>
              <a:t> на  те, </a:t>
            </a:r>
            <a:r>
              <a:rPr lang="ru-RU" b="1" dirty="0" err="1" smtClean="0">
                <a:latin typeface="Constantia" pitchFamily="18" charset="0"/>
              </a:rPr>
              <a:t>що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був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вже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відомим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журналістом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міжнародного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класу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попри те, </a:t>
            </a:r>
            <a:r>
              <a:rPr lang="ru-RU" b="1" dirty="0" err="1" smtClean="0">
                <a:latin typeface="Constantia" pitchFamily="18" charset="0"/>
              </a:rPr>
              <a:t>що</a:t>
            </a:r>
            <a:r>
              <a:rPr lang="ru-RU" b="1" dirty="0" smtClean="0">
                <a:latin typeface="Constantia" pitchFamily="18" charset="0"/>
              </a:rPr>
              <a:t> разом </a:t>
            </a:r>
            <a:r>
              <a:rPr lang="ru-RU" b="1" dirty="0" err="1" smtClean="0">
                <a:latin typeface="Constantia" pitchFamily="18" charset="0"/>
              </a:rPr>
              <a:t>із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набридлою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репортерською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роботою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втрачав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єдине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стабільне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джерело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доходів</a:t>
            </a:r>
            <a:r>
              <a:rPr lang="ru-RU" b="1" dirty="0" smtClean="0">
                <a:latin typeface="Constantia" pitchFamily="18" charset="0"/>
              </a:rPr>
              <a:t>. Цей </a:t>
            </a:r>
            <a:r>
              <a:rPr lang="ru-RU" b="1" dirty="0" err="1" smtClean="0">
                <a:latin typeface="Constantia" pitchFamily="18" charset="0"/>
              </a:rPr>
              <a:t>крок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прирік</a:t>
            </a:r>
            <a:r>
              <a:rPr lang="ru-RU" b="1" dirty="0" smtClean="0">
                <a:latin typeface="Constantia" pitchFamily="18" charset="0"/>
              </a:rPr>
              <a:t> молодого </a:t>
            </a:r>
            <a:r>
              <a:rPr lang="ru-RU" b="1" dirty="0" err="1" smtClean="0">
                <a:latin typeface="Constantia" pitchFamily="18" charset="0"/>
              </a:rPr>
              <a:t>письменника</a:t>
            </a:r>
            <a:r>
              <a:rPr lang="ru-RU" b="1" dirty="0" smtClean="0">
                <a:latin typeface="Constantia" pitchFamily="18" charset="0"/>
              </a:rPr>
              <a:t> та </a:t>
            </a:r>
            <a:r>
              <a:rPr lang="ru-RU" b="1" dirty="0" err="1" smtClean="0">
                <a:latin typeface="Constantia" pitchFamily="18" charset="0"/>
              </a:rPr>
              <a:t>його</a:t>
            </a:r>
            <a:r>
              <a:rPr lang="ru-RU" b="1" dirty="0" smtClean="0">
                <a:latin typeface="Constantia" pitchFamily="18" charset="0"/>
              </a:rPr>
              <a:t> родину (дружину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маленького </a:t>
            </a:r>
            <a:r>
              <a:rPr lang="ru-RU" b="1" dirty="0" err="1" smtClean="0">
                <a:latin typeface="Constantia" pitchFamily="18" charset="0"/>
              </a:rPr>
              <a:t>сина</a:t>
            </a:r>
            <a:r>
              <a:rPr lang="ru-RU" b="1" dirty="0" smtClean="0">
                <a:latin typeface="Constantia" pitchFamily="18" charset="0"/>
              </a:rPr>
              <a:t>) на </a:t>
            </a:r>
            <a:r>
              <a:rPr lang="ru-RU" b="1" dirty="0" err="1" smtClean="0">
                <a:latin typeface="Constantia" pitchFamily="18" charset="0"/>
              </a:rPr>
              <a:t>напівголодне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існування</a:t>
            </a:r>
            <a:r>
              <a:rPr lang="ru-RU" b="1" dirty="0" smtClean="0">
                <a:latin typeface="Constantia" pitchFamily="18" charset="0"/>
              </a:rPr>
              <a:t>. </a:t>
            </a:r>
            <a:r>
              <a:rPr lang="ru-RU" b="1" dirty="0" err="1" smtClean="0">
                <a:latin typeface="Constantia" pitchFamily="18" charset="0"/>
              </a:rPr>
              <a:t>Пізніше</a:t>
            </a:r>
            <a:r>
              <a:rPr lang="ru-RU" b="1" dirty="0" smtClean="0">
                <a:latin typeface="Constantia" pitchFamily="18" charset="0"/>
              </a:rPr>
              <a:t>, у </a:t>
            </a:r>
            <a:r>
              <a:rPr lang="ru-RU" b="1" dirty="0" err="1" smtClean="0">
                <a:latin typeface="Constantia" pitchFamily="18" charset="0"/>
              </a:rPr>
              <a:t>спогадах</a:t>
            </a:r>
            <a:r>
              <a:rPr lang="ru-RU" b="1" dirty="0" smtClean="0">
                <a:latin typeface="Constantia" pitchFamily="18" charset="0"/>
              </a:rPr>
              <a:t> про </a:t>
            </a:r>
            <a:r>
              <a:rPr lang="ru-RU" b="1" dirty="0" err="1" smtClean="0">
                <a:latin typeface="Constantia" pitchFamily="18" charset="0"/>
              </a:rPr>
              <a:t>паризькі</a:t>
            </a:r>
            <a:r>
              <a:rPr lang="ru-RU" b="1" dirty="0" smtClean="0">
                <a:latin typeface="Constantia" pitchFamily="18" charset="0"/>
              </a:rPr>
              <a:t> роки </a:t>
            </a:r>
            <a:r>
              <a:rPr lang="ru-RU" b="1" dirty="0" err="1" smtClean="0">
                <a:latin typeface="Constantia" pitchFamily="18" charset="0"/>
              </a:rPr>
              <a:t>Хемінгуей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розповів</a:t>
            </a:r>
            <a:r>
              <a:rPr lang="ru-RU" b="1" dirty="0" smtClean="0">
                <a:latin typeface="Constantia" pitchFamily="18" charset="0"/>
              </a:rPr>
              <a:t> про те, як, </a:t>
            </a:r>
            <a:r>
              <a:rPr lang="ru-RU" b="1" dirty="0" err="1" smtClean="0">
                <a:latin typeface="Constantia" pitchFamily="18" charset="0"/>
              </a:rPr>
              <a:t>бажаючи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заощадити</a:t>
            </a:r>
            <a:r>
              <a:rPr lang="ru-RU" b="1" dirty="0" smtClean="0">
                <a:latin typeface="Constantia" pitchFamily="18" charset="0"/>
              </a:rPr>
              <a:t> на </a:t>
            </a:r>
            <a:r>
              <a:rPr lang="ru-RU" b="1" dirty="0" err="1" smtClean="0">
                <a:latin typeface="Constantia" pitchFamily="18" charset="0"/>
              </a:rPr>
              <a:t>домашньому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обіді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він</a:t>
            </a:r>
            <a:r>
              <a:rPr lang="ru-RU" b="1" dirty="0" smtClean="0">
                <a:latin typeface="Constantia" pitchFamily="18" charset="0"/>
              </a:rPr>
              <a:t> говорив </a:t>
            </a:r>
            <a:r>
              <a:rPr lang="ru-RU" b="1" dirty="0" err="1" smtClean="0">
                <a:latin typeface="Constantia" pitchFamily="18" charset="0"/>
              </a:rPr>
              <a:t>дружині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що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напрошений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пообідати</a:t>
            </a:r>
            <a:r>
              <a:rPr lang="ru-RU" b="1" dirty="0" smtClean="0">
                <a:latin typeface="Constantia" pitchFamily="18" charset="0"/>
              </a:rPr>
              <a:t> до </a:t>
            </a:r>
            <a:r>
              <a:rPr lang="ru-RU" b="1" dirty="0" err="1" smtClean="0">
                <a:latin typeface="Constantia" pitchFamily="18" charset="0"/>
              </a:rPr>
              <a:t>друзів</a:t>
            </a:r>
            <a:r>
              <a:rPr lang="ru-RU" b="1" dirty="0" smtClean="0">
                <a:latin typeface="Constantia" pitchFamily="18" charset="0"/>
              </a:rPr>
              <a:t>, а </a:t>
            </a:r>
            <a:r>
              <a:rPr lang="ru-RU" b="1" dirty="0" err="1" smtClean="0">
                <a:latin typeface="Constantia" pitchFamily="18" charset="0"/>
              </a:rPr>
              <a:t>тим</a:t>
            </a:r>
            <a:r>
              <a:rPr lang="ru-RU" b="1" dirty="0" smtClean="0">
                <a:latin typeface="Constantia" pitchFamily="18" charset="0"/>
              </a:rPr>
              <a:t> часом, </a:t>
            </a:r>
            <a:r>
              <a:rPr lang="ru-RU" b="1" dirty="0" err="1" smtClean="0">
                <a:latin typeface="Constantia" pitchFamily="18" charset="0"/>
              </a:rPr>
              <a:t>оминаючи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спокусливі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кулінарні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вітрини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прямував</a:t>
            </a:r>
            <a:r>
              <a:rPr lang="ru-RU" b="1" dirty="0" smtClean="0">
                <a:latin typeface="Constantia" pitchFamily="18" charset="0"/>
              </a:rPr>
              <a:t> до </a:t>
            </a:r>
            <a:r>
              <a:rPr lang="ru-RU" b="1" dirty="0" err="1" smtClean="0">
                <a:latin typeface="Constantia" pitchFamily="18" charset="0"/>
              </a:rPr>
              <a:t>Люксембурзького</a:t>
            </a:r>
            <a:r>
              <a:rPr lang="ru-RU" b="1" dirty="0" smtClean="0">
                <a:latin typeface="Constantia" pitchFamily="18" charset="0"/>
              </a:rPr>
              <a:t> музею, де </a:t>
            </a:r>
            <a:r>
              <a:rPr lang="ru-RU" b="1" dirty="0" err="1" smtClean="0">
                <a:latin typeface="Constantia" pitchFamily="18" charset="0"/>
              </a:rPr>
              <a:t>насолоджувався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мистецтвом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усією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повнотою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загострених</a:t>
            </a:r>
            <a:r>
              <a:rPr lang="ru-RU" b="1" dirty="0" smtClean="0">
                <a:latin typeface="Constantia" pitchFamily="18" charset="0"/>
              </a:rPr>
              <a:t> голодом </a:t>
            </a:r>
            <a:r>
              <a:rPr lang="ru-RU" b="1" dirty="0" err="1" smtClean="0">
                <a:latin typeface="Constantia" pitchFamily="18" charset="0"/>
              </a:rPr>
              <a:t>почуттів</a:t>
            </a:r>
            <a:r>
              <a:rPr lang="ru-RU" b="1" dirty="0" smtClean="0">
                <a:latin typeface="Constantia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b="1" dirty="0" err="1" smtClean="0">
                <a:latin typeface="Constantia" pitchFamily="18" charset="0"/>
              </a:rPr>
              <a:t>Згадав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Хемінгуей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про те, як, </a:t>
            </a:r>
            <a:r>
              <a:rPr lang="ru-RU" b="1" dirty="0" err="1" smtClean="0">
                <a:latin typeface="Constantia" pitchFamily="18" charset="0"/>
              </a:rPr>
              <a:t>поклавши</a:t>
            </a:r>
            <a:r>
              <a:rPr lang="ru-RU" b="1" dirty="0" smtClean="0">
                <a:latin typeface="Constantia" pitchFamily="18" charset="0"/>
              </a:rPr>
              <a:t> у </a:t>
            </a:r>
            <a:r>
              <a:rPr lang="ru-RU" b="1" dirty="0" err="1" smtClean="0">
                <a:latin typeface="Constantia" pitchFamily="18" charset="0"/>
              </a:rPr>
              <a:t>кишеню</a:t>
            </a:r>
            <a:r>
              <a:rPr lang="ru-RU" b="1" dirty="0" smtClean="0">
                <a:latin typeface="Constantia" pitchFamily="18" charset="0"/>
              </a:rPr>
              <a:t> «</a:t>
            </a:r>
            <a:r>
              <a:rPr lang="ru-RU" b="1" dirty="0" err="1" smtClean="0">
                <a:latin typeface="Constantia" pitchFamily="18" charset="0"/>
              </a:rPr>
              <a:t>амулети</a:t>
            </a:r>
            <a:r>
              <a:rPr lang="ru-RU" b="1" dirty="0" smtClean="0">
                <a:latin typeface="Constantia" pitchFamily="18" charset="0"/>
              </a:rPr>
              <a:t>» </a:t>
            </a:r>
            <a:r>
              <a:rPr lang="ru-RU" b="1" dirty="0" err="1" smtClean="0">
                <a:latin typeface="Constantia" pitchFamily="18" charset="0"/>
              </a:rPr>
              <a:t>творчої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удачі</a:t>
            </a:r>
            <a:r>
              <a:rPr lang="ru-RU" b="1" dirty="0" smtClean="0">
                <a:latin typeface="Constantia" pitchFamily="18" charset="0"/>
              </a:rPr>
              <a:t> - </a:t>
            </a:r>
            <a:r>
              <a:rPr lang="ru-RU" b="1" dirty="0" err="1" smtClean="0">
                <a:latin typeface="Constantia" pitchFamily="18" charset="0"/>
              </a:rPr>
              <a:t>кінський</a:t>
            </a:r>
            <a:r>
              <a:rPr lang="ru-RU" b="1" dirty="0" smtClean="0">
                <a:latin typeface="Constantia" pitchFamily="18" charset="0"/>
              </a:rPr>
              <a:t> каштан та </a:t>
            </a:r>
            <a:r>
              <a:rPr lang="ru-RU" b="1" dirty="0" err="1" smtClean="0">
                <a:latin typeface="Constantia" pitchFamily="18" charset="0"/>
              </a:rPr>
              <a:t>кролячу</a:t>
            </a:r>
            <a:r>
              <a:rPr lang="ru-RU" b="1" dirty="0" smtClean="0">
                <a:latin typeface="Constantia" pitchFamily="18" charset="0"/>
              </a:rPr>
              <a:t> лапку, - </a:t>
            </a:r>
            <a:r>
              <a:rPr lang="ru-RU" b="1" dirty="0" err="1" smtClean="0">
                <a:latin typeface="Constantia" pitchFamily="18" charset="0"/>
              </a:rPr>
              <a:t>ішов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писати</a:t>
            </a:r>
            <a:r>
              <a:rPr lang="ru-RU" b="1" dirty="0" smtClean="0">
                <a:latin typeface="Constantia" pitchFamily="18" charset="0"/>
              </a:rPr>
              <a:t> у </a:t>
            </a:r>
            <a:r>
              <a:rPr lang="ru-RU" b="1" dirty="0" err="1" smtClean="0">
                <a:latin typeface="Constantia" pitchFamily="18" charset="0"/>
              </a:rPr>
              <a:t>кав'ярню</a:t>
            </a:r>
            <a:r>
              <a:rPr lang="ru-RU" b="1" dirty="0" smtClean="0">
                <a:latin typeface="Constantia" pitchFamily="18" charset="0"/>
              </a:rPr>
              <a:t>, де </a:t>
            </a:r>
            <a:r>
              <a:rPr lang="ru-RU" b="1" dirty="0" err="1" smtClean="0">
                <a:latin typeface="Constantia" pitchFamily="18" charset="0"/>
              </a:rPr>
              <a:t>панували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тиша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й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свіжий</a:t>
            </a:r>
            <a:r>
              <a:rPr lang="ru-RU" b="1" dirty="0" smtClean="0">
                <a:latin typeface="Constantia" pitchFamily="18" charset="0"/>
              </a:rPr>
              <a:t> аромат ранку. </a:t>
            </a:r>
            <a:r>
              <a:rPr lang="ru-RU" b="1" dirty="0" err="1" smtClean="0">
                <a:latin typeface="Constantia" pitchFamily="18" charset="0"/>
              </a:rPr>
              <a:t>Матеріальні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нестатки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побутова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невлаштованість</a:t>
            </a:r>
            <a:r>
              <a:rPr lang="ru-RU" b="1" dirty="0" smtClean="0">
                <a:latin typeface="Constantia" pitchFamily="18" charset="0"/>
              </a:rPr>
              <a:t>, </a:t>
            </a:r>
            <a:r>
              <a:rPr lang="ru-RU" b="1" dirty="0" err="1" smtClean="0">
                <a:latin typeface="Constantia" pitchFamily="18" charset="0"/>
              </a:rPr>
              <a:t>необхідність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переробляти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написане</a:t>
            </a:r>
            <a:r>
              <a:rPr lang="ru-RU" b="1" dirty="0" smtClean="0">
                <a:latin typeface="Constantia" pitchFamily="18" charset="0"/>
              </a:rPr>
              <a:t> - </a:t>
            </a:r>
            <a:r>
              <a:rPr lang="ru-RU" b="1" dirty="0" err="1" smtClean="0">
                <a:latin typeface="Constantia" pitchFamily="18" charset="0"/>
              </a:rPr>
              <a:t>ніщо</a:t>
            </a:r>
            <a:r>
              <a:rPr lang="ru-RU" b="1" dirty="0" smtClean="0">
                <a:latin typeface="Constantia" pitchFamily="18" charset="0"/>
              </a:rPr>
              <a:t> не могло </a:t>
            </a:r>
            <a:r>
              <a:rPr lang="ru-RU" b="1" dirty="0" err="1" smtClean="0">
                <a:latin typeface="Constantia" pitchFamily="18" charset="0"/>
              </a:rPr>
              <a:t>похитнути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його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віру</a:t>
            </a:r>
            <a:r>
              <a:rPr lang="ru-RU" b="1" dirty="0" smtClean="0">
                <a:latin typeface="Constantia" pitchFamily="18" charset="0"/>
              </a:rPr>
              <a:t> у свою </a:t>
            </a:r>
            <a:r>
              <a:rPr lang="ru-RU" b="1" dirty="0" err="1" smtClean="0">
                <a:latin typeface="Constantia" pitchFamily="18" charset="0"/>
              </a:rPr>
              <a:t>щасливу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зірку</a:t>
            </a:r>
            <a:r>
              <a:rPr lang="ru-RU" b="1" dirty="0" smtClean="0">
                <a:latin typeface="Constantia" pitchFamily="18" charset="0"/>
              </a:rPr>
              <a:t>. 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1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 </a:t>
            </a:r>
            <a:r>
              <a:rPr lang="ru-RU" b="1" dirty="0" err="1">
                <a:latin typeface="Constantia" pitchFamily="18" charset="0"/>
              </a:rPr>
              <a:t>Наступне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десятиліття</a:t>
            </a:r>
            <a:r>
              <a:rPr lang="ru-RU" b="1" dirty="0">
                <a:latin typeface="Constantia" pitchFamily="18" charset="0"/>
              </a:rPr>
              <a:t> (1925-1935) стало </a:t>
            </a:r>
            <a:r>
              <a:rPr lang="ru-RU" b="1" dirty="0" err="1">
                <a:latin typeface="Constantia" pitchFamily="18" charset="0"/>
              </a:rPr>
              <a:t>періодом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його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стрімкого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творчого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злету</a:t>
            </a:r>
            <a:r>
              <a:rPr lang="ru-RU" b="1" dirty="0">
                <a:latin typeface="Constantia" pitchFamily="18" charset="0"/>
              </a:rPr>
              <a:t>. </a:t>
            </a:r>
            <a:r>
              <a:rPr lang="ru-RU" b="1" dirty="0" err="1">
                <a:latin typeface="Constantia" pitchFamily="18" charset="0"/>
              </a:rPr>
              <a:t>Упродовж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цього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періоду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Хемінгуей</a:t>
            </a:r>
            <a:r>
              <a:rPr lang="ru-RU" b="1" dirty="0">
                <a:latin typeface="Constantia" pitchFamily="18" charset="0"/>
              </a:rPr>
              <a:t> написав </a:t>
            </a:r>
            <a:r>
              <a:rPr lang="ru-RU" b="1" dirty="0" err="1">
                <a:latin typeface="Constantia" pitchFamily="18" charset="0"/>
              </a:rPr>
              <a:t>романи</a:t>
            </a:r>
            <a:r>
              <a:rPr lang="ru-RU" b="1" dirty="0">
                <a:latin typeface="Constantia" pitchFamily="18" charset="0"/>
              </a:rPr>
              <a:t>: «</a:t>
            </a:r>
            <a:r>
              <a:rPr lang="ru-RU" b="1" dirty="0" err="1">
                <a:latin typeface="Constantia" pitchFamily="18" charset="0"/>
              </a:rPr>
              <a:t>Фієста</a:t>
            </a:r>
            <a:r>
              <a:rPr lang="ru-RU" b="1" dirty="0">
                <a:latin typeface="Constantia" pitchFamily="18" charset="0"/>
              </a:rPr>
              <a:t>» («І сходить </a:t>
            </a:r>
            <a:r>
              <a:rPr lang="ru-RU" b="1" dirty="0" err="1">
                <a:latin typeface="Constantia" pitchFamily="18" charset="0"/>
              </a:rPr>
              <a:t>сонце</a:t>
            </a:r>
            <a:r>
              <a:rPr lang="ru-RU" b="1" dirty="0">
                <a:latin typeface="Constantia" pitchFamily="18" charset="0"/>
              </a:rPr>
              <a:t>»), «</a:t>
            </a:r>
            <a:r>
              <a:rPr lang="ru-RU" b="1" dirty="0" err="1">
                <a:latin typeface="Constantia" pitchFamily="18" charset="0"/>
              </a:rPr>
              <a:t>Прощавай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err="1">
                <a:latin typeface="Constantia" pitchFamily="18" charset="0"/>
              </a:rPr>
              <a:t>зброє</a:t>
            </a:r>
            <a:r>
              <a:rPr lang="ru-RU" b="1" dirty="0">
                <a:latin typeface="Constantia" pitchFamily="18" charset="0"/>
              </a:rPr>
              <a:t>!», </a:t>
            </a:r>
            <a:r>
              <a:rPr lang="ru-RU" b="1" dirty="0" err="1">
                <a:latin typeface="Constantia" pitchFamily="18" charset="0"/>
              </a:rPr>
              <a:t>збірки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оповідань</a:t>
            </a:r>
            <a:r>
              <a:rPr lang="ru-RU" b="1" dirty="0">
                <a:latin typeface="Constantia" pitchFamily="18" charset="0"/>
              </a:rPr>
              <a:t> «</a:t>
            </a:r>
            <a:r>
              <a:rPr lang="ru-RU" b="1" dirty="0" err="1">
                <a:latin typeface="Constantia" pitchFamily="18" charset="0"/>
              </a:rPr>
              <a:t>Чоловіки</a:t>
            </a:r>
            <a:r>
              <a:rPr lang="ru-RU" b="1" dirty="0">
                <a:latin typeface="Constantia" pitchFamily="18" charset="0"/>
              </a:rPr>
              <a:t> без </a:t>
            </a:r>
            <a:r>
              <a:rPr lang="ru-RU" b="1" dirty="0" err="1">
                <a:latin typeface="Constantia" pitchFamily="18" charset="0"/>
              </a:rPr>
              <a:t>жінок</a:t>
            </a:r>
            <a:r>
              <a:rPr lang="ru-RU" b="1" dirty="0">
                <a:latin typeface="Constantia" pitchFamily="18" charset="0"/>
              </a:rPr>
              <a:t>», «</a:t>
            </a:r>
            <a:r>
              <a:rPr lang="ru-RU" b="1" dirty="0" err="1">
                <a:latin typeface="Constantia" pitchFamily="18" charset="0"/>
              </a:rPr>
              <a:t>Переможець</a:t>
            </a:r>
            <a:r>
              <a:rPr lang="ru-RU" b="1" dirty="0">
                <a:latin typeface="Constantia" pitchFamily="18" charset="0"/>
              </a:rPr>
              <a:t> не </a:t>
            </a:r>
            <a:r>
              <a:rPr lang="ru-RU" b="1" dirty="0" err="1">
                <a:latin typeface="Constantia" pitchFamily="18" charset="0"/>
              </a:rPr>
              <a:t>отримує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нічого</a:t>
            </a:r>
            <a:r>
              <a:rPr lang="ru-RU" b="1" dirty="0">
                <a:latin typeface="Constantia" pitchFamily="18" charset="0"/>
              </a:rPr>
              <a:t>», книжки «Смерть </a:t>
            </a:r>
            <a:r>
              <a:rPr lang="ru-RU" b="1" dirty="0" err="1">
                <a:latin typeface="Constantia" pitchFamily="18" charset="0"/>
              </a:rPr>
              <a:t>після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півдня</a:t>
            </a:r>
            <a:r>
              <a:rPr lang="ru-RU" b="1" dirty="0">
                <a:latin typeface="Constantia" pitchFamily="18" charset="0"/>
              </a:rPr>
              <a:t>», «</a:t>
            </a:r>
            <a:r>
              <a:rPr lang="ru-RU" b="1" dirty="0" err="1">
                <a:latin typeface="Constantia" pitchFamily="18" charset="0"/>
              </a:rPr>
              <a:t>Зелені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узгір'я</a:t>
            </a:r>
            <a:r>
              <a:rPr lang="ru-RU" b="1" dirty="0">
                <a:latin typeface="Constantia" pitchFamily="18" charset="0"/>
              </a:rPr>
              <a:t> Африки» та </a:t>
            </a:r>
            <a:r>
              <a:rPr lang="ru-RU" b="1" dirty="0" err="1">
                <a:latin typeface="Constantia" pitchFamily="18" charset="0"/>
              </a:rPr>
              <a:t>ін</a:t>
            </a:r>
            <a:r>
              <a:rPr lang="ru-RU" b="1" dirty="0">
                <a:latin typeface="Constantia" pitchFamily="18" charset="0"/>
              </a:rPr>
              <a:t>. </a:t>
            </a:r>
            <a:r>
              <a:rPr lang="ru-RU" b="1" dirty="0" err="1">
                <a:latin typeface="Constantia" pitchFamily="18" charset="0"/>
              </a:rPr>
              <a:t>Нові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імпульси</a:t>
            </a:r>
            <a:r>
              <a:rPr lang="ru-RU" b="1" dirty="0">
                <a:latin typeface="Constantia" pitchFamily="18" charset="0"/>
              </a:rPr>
              <a:t> для </a:t>
            </a:r>
            <a:r>
              <a:rPr lang="ru-RU" b="1" dirty="0" err="1">
                <a:latin typeface="Constantia" pitchFamily="18" charset="0"/>
              </a:rPr>
              <a:t>творчості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письменнику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надали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враження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від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відвідування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кориди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err="1">
                <a:latin typeface="Constantia" pitchFamily="18" charset="0"/>
              </a:rPr>
              <a:t>палким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прихильником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якої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він</a:t>
            </a:r>
            <a:r>
              <a:rPr lang="ru-RU" b="1" dirty="0">
                <a:latin typeface="Constantia" pitchFamily="18" charset="0"/>
              </a:rPr>
              <a:t> став, а </a:t>
            </a:r>
            <a:r>
              <a:rPr lang="ru-RU" b="1" dirty="0" err="1">
                <a:latin typeface="Constantia" pitchFamily="18" charset="0"/>
              </a:rPr>
              <a:t>також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від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участі</a:t>
            </a:r>
            <a:r>
              <a:rPr lang="ru-RU" b="1" dirty="0">
                <a:latin typeface="Constantia" pitchFamily="18" charset="0"/>
              </a:rPr>
              <a:t> у </a:t>
            </a:r>
            <a:r>
              <a:rPr lang="ru-RU" b="1" dirty="0" err="1">
                <a:latin typeface="Constantia" pitchFamily="18" charset="0"/>
              </a:rPr>
              <a:t>великій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мисливській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експедиції</a:t>
            </a:r>
            <a:r>
              <a:rPr lang="ru-RU" b="1" dirty="0">
                <a:latin typeface="Constantia" pitchFamily="18" charset="0"/>
              </a:rPr>
              <a:t> до Африки. За </a:t>
            </a:r>
            <a:r>
              <a:rPr lang="ru-RU" b="1" dirty="0" err="1">
                <a:latin typeface="Constantia" pitchFamily="18" charset="0"/>
              </a:rPr>
              <a:t>ці</a:t>
            </a:r>
            <a:r>
              <a:rPr lang="ru-RU" b="1" dirty="0">
                <a:latin typeface="Constantia" pitchFamily="18" charset="0"/>
              </a:rPr>
              <a:t> десять </a:t>
            </a:r>
            <a:r>
              <a:rPr lang="ru-RU" b="1" dirty="0" err="1">
                <a:latin typeface="Constantia" pitchFamily="18" charset="0"/>
              </a:rPr>
              <a:t>років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Хемінгуей</a:t>
            </a:r>
            <a:r>
              <a:rPr lang="ru-RU" b="1" dirty="0">
                <a:latin typeface="Constantia" pitchFamily="18" charset="0"/>
              </a:rPr>
              <a:t> став одним </a:t>
            </a:r>
            <a:r>
              <a:rPr lang="ru-RU" b="1" dirty="0" err="1">
                <a:latin typeface="Constantia" pitchFamily="18" charset="0"/>
              </a:rPr>
              <a:t>з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найпопулярніших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письменників</a:t>
            </a:r>
            <a:r>
              <a:rPr lang="ru-RU" b="1" dirty="0">
                <a:latin typeface="Constantia" pitchFamily="18" charset="0"/>
              </a:rPr>
              <a:t> Заходу. </a:t>
            </a:r>
            <a:r>
              <a:rPr lang="ru-RU" b="1" dirty="0" err="1">
                <a:latin typeface="Constantia" pitchFamily="18" charset="0"/>
              </a:rPr>
              <a:t>Його</a:t>
            </a:r>
            <a:r>
              <a:rPr lang="ru-RU" b="1" dirty="0">
                <a:latin typeface="Constantia" pitchFamily="18" charset="0"/>
              </a:rPr>
              <a:t> книжки, </a:t>
            </a:r>
            <a:r>
              <a:rPr lang="ru-RU" b="1" dirty="0" err="1">
                <a:latin typeface="Constantia" pitchFamily="18" charset="0"/>
              </a:rPr>
              <a:t>що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видавалися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величезними</a:t>
            </a:r>
            <a:r>
              <a:rPr lang="ru-RU" b="1" dirty="0">
                <a:latin typeface="Constantia" pitchFamily="18" charset="0"/>
              </a:rPr>
              <a:t> накладами, </a:t>
            </a:r>
            <a:r>
              <a:rPr lang="ru-RU" b="1" dirty="0" err="1">
                <a:latin typeface="Constantia" pitchFamily="18" charset="0"/>
              </a:rPr>
              <a:t>привертали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увагу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перекладачів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різних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країн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світу</a:t>
            </a:r>
            <a:r>
              <a:rPr lang="ru-RU" b="1" dirty="0">
                <a:latin typeface="Constantia" pitchFamily="18" charset="0"/>
              </a:rPr>
              <a:t>. Одним </a:t>
            </a:r>
            <a:r>
              <a:rPr lang="ru-RU" b="1" dirty="0" err="1">
                <a:latin typeface="Constantia" pitchFamily="18" charset="0"/>
              </a:rPr>
              <a:t>із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численних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свідчень</a:t>
            </a:r>
            <a:r>
              <a:rPr lang="ru-RU" b="1" dirty="0">
                <a:latin typeface="Constantia" pitchFamily="18" charset="0"/>
              </a:rPr>
              <a:t> широкого </a:t>
            </a:r>
            <a:r>
              <a:rPr lang="ru-RU" b="1" dirty="0" err="1">
                <a:latin typeface="Constantia" pitchFamily="18" charset="0"/>
              </a:rPr>
              <a:t>визнання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письменника</a:t>
            </a:r>
            <a:r>
              <a:rPr lang="ru-RU" b="1" dirty="0">
                <a:latin typeface="Constantia" pitchFamily="18" charset="0"/>
              </a:rPr>
              <a:t> став </a:t>
            </a:r>
            <a:r>
              <a:rPr lang="ru-RU" b="1" dirty="0" err="1">
                <a:latin typeface="Constantia" pitchFamily="18" charset="0"/>
              </a:rPr>
              <a:t>вихід</a:t>
            </a:r>
            <a:r>
              <a:rPr lang="ru-RU" b="1" dirty="0">
                <a:latin typeface="Constantia" pitchFamily="18" charset="0"/>
              </a:rPr>
              <a:t> на </a:t>
            </a:r>
            <a:r>
              <a:rPr lang="ru-RU" b="1" dirty="0" err="1">
                <a:latin typeface="Constantia" pitchFamily="18" charset="0"/>
              </a:rPr>
              <a:t>екрани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кінострічки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err="1">
                <a:latin typeface="Constantia" pitchFamily="18" charset="0"/>
              </a:rPr>
              <a:t>знятої</a:t>
            </a:r>
            <a:r>
              <a:rPr lang="ru-RU" b="1" dirty="0">
                <a:latin typeface="Constantia" pitchFamily="18" charset="0"/>
              </a:rPr>
              <a:t> за </a:t>
            </a:r>
            <a:r>
              <a:rPr lang="ru-RU" b="1" dirty="0" err="1">
                <a:latin typeface="Constantia" pitchFamily="18" charset="0"/>
              </a:rPr>
              <a:t>його</a:t>
            </a:r>
            <a:r>
              <a:rPr lang="ru-RU" b="1" dirty="0">
                <a:latin typeface="Constantia" pitchFamily="18" charset="0"/>
              </a:rPr>
              <a:t> романом «</a:t>
            </a:r>
            <a:r>
              <a:rPr lang="ru-RU" b="1" dirty="0" err="1">
                <a:latin typeface="Constantia" pitchFamily="18" charset="0"/>
              </a:rPr>
              <a:t>Прощавай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err="1">
                <a:latin typeface="Constantia" pitchFamily="18" charset="0"/>
              </a:rPr>
              <a:t>зброє</a:t>
            </a:r>
            <a:r>
              <a:rPr lang="ru-RU" b="1" dirty="0">
                <a:latin typeface="Constantia" pitchFamily="18" charset="0"/>
              </a:rPr>
              <a:t>!» (1931).</a:t>
            </a:r>
          </a:p>
        </p:txBody>
      </p:sp>
      <p:pic>
        <p:nvPicPr>
          <p:cNvPr id="73730" name="Picture 2" descr="http://image.goodvin.info/images/original/Mar2010/0000002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814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773</Words>
  <Application>Microsoft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Яркая</vt:lpstr>
      <vt:lpstr>Аспект</vt:lpstr>
      <vt:lpstr>Эркер</vt:lpstr>
      <vt:lpstr>Солнцестояние</vt:lpstr>
      <vt:lpstr>Трек</vt:lpstr>
      <vt:lpstr>1_Эркер</vt:lpstr>
      <vt:lpstr>Литейная</vt:lpstr>
      <vt:lpstr>Бумажная</vt:lpstr>
      <vt:lpstr>Открытая</vt:lpstr>
      <vt:lpstr>   Ерне́ст Мі́ллер Хемінгуе́й    (1899-1961)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cp:lastPrinted>1601-01-01T00:00:00Z</cp:lastPrinted>
  <dcterms:created xsi:type="dcterms:W3CDTF">1601-01-01T00:00:00Z</dcterms:created>
  <dcterms:modified xsi:type="dcterms:W3CDTF">2014-03-12T19:52:24Z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