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9" r:id="rId3"/>
    <p:sldId id="258" r:id="rId4"/>
    <p:sldId id="260" r:id="rId5"/>
    <p:sldId id="261" r:id="rId6"/>
    <p:sldId id="263" r:id="rId7"/>
    <p:sldId id="262" r:id="rId8"/>
    <p:sldId id="265" r:id="rId9"/>
    <p:sldId id="264" r:id="rId10"/>
    <p:sldId id="266" r:id="rId11"/>
    <p:sldId id="267" r:id="rId12"/>
    <p:sldId id="278" r:id="rId13"/>
    <p:sldId id="268" r:id="rId14"/>
    <p:sldId id="269" r:id="rId15"/>
    <p:sldId id="270" r:id="rId16"/>
    <p:sldId id="273" r:id="rId17"/>
    <p:sldId id="272" r:id="rId18"/>
    <p:sldId id="274" r:id="rId19"/>
    <p:sldId id="275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ядя Вася" initials="Д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C8E83-C2F1-4667-AC04-C31BFC1A9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0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tPel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4298950" y="1916113"/>
            <a:ext cx="48450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uk-UA" sz="5400" dirty="0" smtClean="0">
                <a:solidFill>
                  <a:srgbClr val="000066"/>
                </a:solidFill>
                <a:latin typeface="Monotype Corsiva" pitchFamily="66" charset="0"/>
              </a:rPr>
              <a:t>Анна Андріївна Ахматова </a:t>
            </a:r>
          </a:p>
          <a:p>
            <a:pPr algn="ctr"/>
            <a:r>
              <a:rPr lang="uk-UA" sz="5400" dirty="0" smtClean="0">
                <a:solidFill>
                  <a:srgbClr val="000066"/>
                </a:solidFill>
                <a:latin typeface="Monotype Corsiva" pitchFamily="66" charset="0"/>
              </a:rPr>
              <a:t>(1889-1966)</a:t>
            </a:r>
            <a:endParaRPr lang="ru-RU" sz="5400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pic>
        <p:nvPicPr>
          <p:cNvPr id="2052" name="Picture 4" descr="ахмадова 00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r="7162" b="8104"/>
          <a:stretch>
            <a:fillRect/>
          </a:stretch>
        </p:blipFill>
        <p:spPr bwMode="auto">
          <a:xfrm>
            <a:off x="250825" y="620713"/>
            <a:ext cx="3913188" cy="5470525"/>
          </a:xfrm>
          <a:prstGeom prst="rect">
            <a:avLst/>
          </a:prstGeom>
          <a:noFill/>
          <a:ln w="57150">
            <a:solidFill>
              <a:srgbClr val="CC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508518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Підготувала учениця </a:t>
            </a:r>
            <a:r>
              <a:rPr lang="uk-UA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11- </a:t>
            </a:r>
            <a:r>
              <a:rPr lang="uk-UA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класу </a:t>
            </a:r>
          </a:p>
        </p:txBody>
      </p:sp>
    </p:spTree>
    <p:extLst>
      <p:ext uri="{BB962C8B-B14F-4D97-AF65-F5344CB8AC3E}">
        <p14:creationId xmlns:p14="http://schemas.microsoft.com/office/powerpoint/2010/main" val="3403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36061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0_3c8df_d1aa4307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1803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96144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/>
              <a:t>Грудень</a:t>
            </a:r>
            <a:r>
              <a:rPr lang="ru-RU" i="1" dirty="0"/>
              <a:t> 1922 </a:t>
            </a:r>
            <a:r>
              <a:rPr lang="ru-RU" i="1" dirty="0" err="1"/>
              <a:t>ознаменувався</a:t>
            </a:r>
            <a:r>
              <a:rPr lang="ru-RU" i="1" dirty="0"/>
              <a:t> </a:t>
            </a:r>
            <a:r>
              <a:rPr lang="ru-RU" i="1" dirty="0" err="1"/>
              <a:t>новим</a:t>
            </a:r>
            <a:r>
              <a:rPr lang="ru-RU" i="1" dirty="0"/>
              <a:t> поворотом в </a:t>
            </a:r>
            <a:r>
              <a:rPr lang="ru-RU" i="1" dirty="0" err="1"/>
              <a:t>особистому</a:t>
            </a:r>
            <a:r>
              <a:rPr lang="ru-RU" i="1" dirty="0"/>
              <a:t> </a:t>
            </a:r>
            <a:r>
              <a:rPr lang="ru-RU" i="1" dirty="0" err="1"/>
              <a:t>житті</a:t>
            </a:r>
            <a:r>
              <a:rPr lang="ru-RU" i="1" dirty="0"/>
              <a:t> </a:t>
            </a:r>
            <a:r>
              <a:rPr lang="ru-RU" i="1" dirty="0" err="1"/>
              <a:t>Ахматової</a:t>
            </a:r>
            <a:r>
              <a:rPr lang="ru-RU" i="1" dirty="0"/>
              <a:t>. Вона </a:t>
            </a:r>
            <a:r>
              <a:rPr lang="ru-RU" i="1" dirty="0" err="1"/>
              <a:t>переїхала</a:t>
            </a:r>
            <a:r>
              <a:rPr lang="ru-RU" i="1" dirty="0"/>
              <a:t> до </a:t>
            </a:r>
            <a:r>
              <a:rPr lang="ru-RU" i="1" dirty="0" err="1"/>
              <a:t>мистецтвознавцю</a:t>
            </a:r>
            <a:r>
              <a:rPr lang="ru-RU" i="1" dirty="0"/>
              <a:t> </a:t>
            </a:r>
            <a:r>
              <a:rPr lang="ru-RU" i="1" dirty="0" err="1"/>
              <a:t>Миколі</a:t>
            </a:r>
            <a:r>
              <a:rPr lang="ru-RU" i="1" dirty="0"/>
              <a:t> Пунину, </a:t>
            </a:r>
            <a:r>
              <a:rPr lang="ru-RU" i="1" dirty="0" err="1"/>
              <a:t>пізніше</a:t>
            </a:r>
            <a:r>
              <a:rPr lang="ru-RU" i="1" dirty="0"/>
              <a:t> став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третім</a:t>
            </a:r>
            <a:r>
              <a:rPr lang="ru-RU" i="1" dirty="0"/>
              <a:t> </a:t>
            </a:r>
            <a:r>
              <a:rPr lang="ru-RU" i="1" dirty="0" err="1"/>
              <a:t>чоловіком</a:t>
            </a:r>
            <a:r>
              <a:rPr lang="ru-RU" i="1" dirty="0"/>
              <a:t>.</a:t>
            </a:r>
          </a:p>
          <a:p>
            <a:r>
              <a:rPr lang="ru-RU" i="1" dirty="0"/>
              <a:t>Початок 1920-х </a:t>
            </a:r>
            <a:r>
              <a:rPr lang="ru-RU" i="1" dirty="0" err="1"/>
              <a:t>років</a:t>
            </a:r>
            <a:r>
              <a:rPr lang="ru-RU" i="1" dirty="0"/>
              <a:t> </a:t>
            </a:r>
            <a:r>
              <a:rPr lang="ru-RU" i="1" dirty="0" err="1"/>
              <a:t>відзначено</a:t>
            </a:r>
            <a:r>
              <a:rPr lang="ru-RU" i="1" dirty="0"/>
              <a:t> </a:t>
            </a:r>
            <a:r>
              <a:rPr lang="ru-RU" i="1" dirty="0" err="1"/>
              <a:t>новим</a:t>
            </a:r>
            <a:r>
              <a:rPr lang="ru-RU" i="1" dirty="0"/>
              <a:t> </a:t>
            </a:r>
            <a:r>
              <a:rPr lang="ru-RU" i="1" dirty="0" err="1"/>
              <a:t>поетичним</a:t>
            </a:r>
            <a:r>
              <a:rPr lang="ru-RU" i="1" dirty="0"/>
              <a:t> </a:t>
            </a:r>
            <a:r>
              <a:rPr lang="ru-RU" i="1" dirty="0" err="1"/>
              <a:t>злетом</a:t>
            </a:r>
            <a:r>
              <a:rPr lang="ru-RU" i="1" dirty="0"/>
              <a:t> </a:t>
            </a:r>
            <a:r>
              <a:rPr lang="ru-RU" i="1" dirty="0" err="1"/>
              <a:t>Ахматової</a:t>
            </a:r>
            <a:r>
              <a:rPr lang="ru-RU" i="1" dirty="0"/>
              <a:t> - </a:t>
            </a:r>
            <a:r>
              <a:rPr lang="ru-RU" i="1" dirty="0" err="1"/>
              <a:t>виходом</a:t>
            </a:r>
            <a:r>
              <a:rPr lang="ru-RU" i="1" dirty="0"/>
              <a:t> </a:t>
            </a:r>
            <a:r>
              <a:rPr lang="ru-RU" i="1" dirty="0" err="1"/>
              <a:t>поетичних</a:t>
            </a:r>
            <a:r>
              <a:rPr lang="ru-RU" i="1" dirty="0"/>
              <a:t> </a:t>
            </a:r>
            <a:r>
              <a:rPr lang="ru-RU" i="1" dirty="0" err="1"/>
              <a:t>збірок</a:t>
            </a:r>
            <a:r>
              <a:rPr lang="ru-RU" i="1" dirty="0"/>
              <a:t> "</a:t>
            </a:r>
            <a:r>
              <a:rPr lang="en-US" i="1" dirty="0"/>
              <a:t>Anno Domini" </a:t>
            </a:r>
            <a:r>
              <a:rPr lang="ru-RU" i="1" dirty="0"/>
              <a:t>та "Подорожник",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закріпили</a:t>
            </a:r>
            <a:r>
              <a:rPr lang="ru-RU" i="1" dirty="0"/>
              <a:t> за нею славу </a:t>
            </a:r>
            <a:r>
              <a:rPr lang="ru-RU" i="1" dirty="0" err="1"/>
              <a:t>видатної</a:t>
            </a:r>
            <a:r>
              <a:rPr lang="ru-RU" i="1" dirty="0"/>
              <a:t> </a:t>
            </a:r>
            <a:r>
              <a:rPr lang="ru-RU" i="1" dirty="0" err="1"/>
              <a:t>російської</a:t>
            </a:r>
            <a:r>
              <a:rPr lang="ru-RU" i="1" dirty="0"/>
              <a:t> </a:t>
            </a:r>
            <a:r>
              <a:rPr lang="ru-RU" i="1" dirty="0" err="1"/>
              <a:t>поетеси</a:t>
            </a:r>
            <a:r>
              <a:rPr lang="ru-RU" i="1" dirty="0"/>
              <a:t>.</a:t>
            </a:r>
          </a:p>
          <a:p>
            <a:endParaRPr lang="ru-RU" i="1" dirty="0"/>
          </a:p>
          <a:p>
            <a:r>
              <a:rPr lang="ru-RU" i="1" dirty="0" err="1"/>
              <a:t>Нові</a:t>
            </a:r>
            <a:r>
              <a:rPr lang="ru-RU" i="1" dirty="0"/>
              <a:t> </a:t>
            </a:r>
            <a:r>
              <a:rPr lang="ru-RU" i="1" dirty="0" err="1"/>
              <a:t>вірші</a:t>
            </a:r>
            <a:r>
              <a:rPr lang="ru-RU" i="1" dirty="0"/>
              <a:t> </a:t>
            </a:r>
            <a:r>
              <a:rPr lang="ru-RU" i="1" dirty="0" err="1"/>
              <a:t>Ахматової</a:t>
            </a:r>
            <a:r>
              <a:rPr lang="ru-RU" i="1" dirty="0"/>
              <a:t> з </a:t>
            </a:r>
            <a:r>
              <a:rPr lang="ru-RU" i="1" dirty="0" err="1"/>
              <a:t>середини</a:t>
            </a:r>
            <a:r>
              <a:rPr lang="ru-RU" i="1" dirty="0"/>
              <a:t> 1920-х </a:t>
            </a:r>
            <a:r>
              <a:rPr lang="ru-RU" i="1" dirty="0" err="1"/>
              <a:t>років</a:t>
            </a:r>
            <a:r>
              <a:rPr lang="ru-RU" i="1" dirty="0"/>
              <a:t> </a:t>
            </a:r>
            <a:r>
              <a:rPr lang="ru-RU" i="1" dirty="0" err="1"/>
              <a:t>друкувати</a:t>
            </a:r>
            <a:r>
              <a:rPr lang="ru-RU" i="1" dirty="0"/>
              <a:t> перестали.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поетичний</a:t>
            </a:r>
            <a:r>
              <a:rPr lang="ru-RU" i="1" dirty="0"/>
              <a:t> голос </a:t>
            </a:r>
            <a:r>
              <a:rPr lang="ru-RU" i="1" dirty="0" err="1"/>
              <a:t>замовк</a:t>
            </a:r>
            <a:r>
              <a:rPr lang="ru-RU" i="1" dirty="0"/>
              <a:t> аж до 1940 року. Для Анни </a:t>
            </a:r>
            <a:r>
              <a:rPr lang="ru-RU" i="1" dirty="0" err="1"/>
              <a:t>Андріївни</a:t>
            </a:r>
            <a:r>
              <a:rPr lang="ru-RU" i="1" dirty="0"/>
              <a:t> настали </a:t>
            </a:r>
            <a:r>
              <a:rPr lang="ru-RU" i="1" dirty="0" err="1"/>
              <a:t>важкі</a:t>
            </a:r>
            <a:r>
              <a:rPr lang="ru-RU" i="1" dirty="0"/>
              <a:t> </a:t>
            </a:r>
            <a:r>
              <a:rPr lang="ru-RU" i="1" dirty="0" err="1"/>
              <a:t>часи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40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2520280" cy="246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0_3c8f6_823eefc8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819" y="6270"/>
            <a:ext cx="3098181" cy="40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початку 1930-х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репресований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 Лев </a:t>
            </a:r>
            <a:r>
              <a:rPr lang="ru-RU" dirty="0" err="1"/>
              <a:t>Гумільов</a:t>
            </a:r>
            <a:r>
              <a:rPr lang="ru-RU" dirty="0"/>
              <a:t>. Але </a:t>
            </a:r>
            <a:r>
              <a:rPr lang="ru-RU" dirty="0" err="1"/>
              <a:t>згодом</a:t>
            </a:r>
            <a:r>
              <a:rPr lang="ru-RU" dirty="0"/>
              <a:t> Лев </a:t>
            </a:r>
            <a:r>
              <a:rPr lang="ru-RU" dirty="0" err="1"/>
              <a:t>Гумільов</a:t>
            </a:r>
            <a:r>
              <a:rPr lang="ru-RU" dirty="0"/>
              <a:t> все ж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реабілітований</a:t>
            </a:r>
            <a:r>
              <a:rPr lang="ru-RU" dirty="0"/>
              <a:t>, </a:t>
            </a:r>
            <a:r>
              <a:rPr lang="ru-RU" dirty="0" err="1"/>
              <a:t>Пізніше</a:t>
            </a:r>
            <a:r>
              <a:rPr lang="ru-RU" dirty="0"/>
              <a:t> долям </a:t>
            </a:r>
            <a:r>
              <a:rPr lang="ru-RU" dirty="0" err="1"/>
              <a:t>тисяч</a:t>
            </a:r>
            <a:r>
              <a:rPr lang="ru-RU" dirty="0"/>
              <a:t> і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ув'язнених</a:t>
            </a:r>
            <a:r>
              <a:rPr lang="ru-RU" dirty="0"/>
              <a:t>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нещасним</a:t>
            </a:r>
            <a:r>
              <a:rPr lang="ru-RU" dirty="0"/>
              <a:t> </a:t>
            </a:r>
            <a:r>
              <a:rPr lang="ru-RU" dirty="0" err="1"/>
              <a:t>сім'ям</a:t>
            </a:r>
            <a:r>
              <a:rPr lang="ru-RU" dirty="0"/>
              <a:t> Ахматова </a:t>
            </a:r>
            <a:r>
              <a:rPr lang="ru-RU" dirty="0" err="1"/>
              <a:t>присвятила</a:t>
            </a:r>
            <a:r>
              <a:rPr lang="ru-RU" dirty="0"/>
              <a:t> свою </a:t>
            </a:r>
            <a:r>
              <a:rPr lang="ru-RU" dirty="0" err="1"/>
              <a:t>велику</a:t>
            </a:r>
            <a:r>
              <a:rPr lang="ru-RU" dirty="0"/>
              <a:t> і </a:t>
            </a:r>
            <a:r>
              <a:rPr lang="ru-RU" dirty="0" err="1"/>
              <a:t>гірку</a:t>
            </a:r>
            <a:r>
              <a:rPr lang="ru-RU" dirty="0"/>
              <a:t> поему "</a:t>
            </a:r>
            <a:r>
              <a:rPr lang="ru-RU" dirty="0" err="1"/>
              <a:t>Реквієм</a:t>
            </a:r>
            <a:r>
              <a:rPr lang="ru-RU" dirty="0"/>
              <a:t>".</a:t>
            </a:r>
          </a:p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Сталіна</a:t>
            </a:r>
            <a:r>
              <a:rPr lang="ru-RU" dirty="0"/>
              <a:t>, коли почав </a:t>
            </a:r>
            <a:r>
              <a:rPr lang="ru-RU" dirty="0" err="1"/>
              <a:t>відступати</a:t>
            </a:r>
            <a:r>
              <a:rPr lang="ru-RU" dirty="0"/>
              <a:t> </a:t>
            </a:r>
            <a:r>
              <a:rPr lang="ru-RU" dirty="0" err="1"/>
              <a:t>жах</a:t>
            </a:r>
            <a:r>
              <a:rPr lang="ru-RU" dirty="0"/>
              <a:t> перед </a:t>
            </a:r>
            <a:r>
              <a:rPr lang="ru-RU" dirty="0" err="1"/>
              <a:t>репресіями</a:t>
            </a:r>
            <a:r>
              <a:rPr lang="ru-RU" dirty="0"/>
              <a:t>, </a:t>
            </a:r>
            <a:r>
              <a:rPr lang="ru-RU" dirty="0" err="1"/>
              <a:t>поетеса</a:t>
            </a:r>
            <a:r>
              <a:rPr lang="ru-RU" dirty="0"/>
              <a:t> </a:t>
            </a:r>
            <a:r>
              <a:rPr lang="ru-RU" dirty="0" err="1"/>
              <a:t>вимовила</a:t>
            </a:r>
            <a:r>
              <a:rPr lang="ru-RU" dirty="0"/>
              <a:t> пророчу фразу: "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арештанти</a:t>
            </a:r>
            <a:r>
              <a:rPr lang="ru-RU" dirty="0"/>
              <a:t> повернуться, і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глянуть </a:t>
            </a:r>
            <a:r>
              <a:rPr lang="ru-RU" dirty="0" err="1"/>
              <a:t>одне</a:t>
            </a:r>
            <a:r>
              <a:rPr lang="ru-RU" dirty="0"/>
              <a:t> одному в </a:t>
            </a:r>
            <a:r>
              <a:rPr lang="ru-RU" dirty="0" err="1"/>
              <a:t>очі</a:t>
            </a:r>
            <a:r>
              <a:rPr lang="ru-RU" dirty="0"/>
              <a:t>: та,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саджала</a:t>
            </a:r>
            <a:r>
              <a:rPr lang="ru-RU" dirty="0"/>
              <a:t>, і та, яку посадили. </a:t>
            </a:r>
            <a:r>
              <a:rPr lang="ru-RU" dirty="0" err="1"/>
              <a:t>Почалася</a:t>
            </a:r>
            <a:r>
              <a:rPr lang="ru-RU" dirty="0"/>
              <a:t> нова </a:t>
            </a:r>
            <a:r>
              <a:rPr lang="ru-RU" dirty="0" err="1"/>
              <a:t>епоха</a:t>
            </a:r>
            <a:r>
              <a:rPr lang="ru-RU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77748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озищ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4213" y="2708275"/>
            <a:ext cx="8229600" cy="3743325"/>
          </a:xfrm>
          <a:prstGeom prst="rect">
            <a:avLst/>
          </a:prstGeom>
          <a:solidFill>
            <a:srgbClr val="6666FF"/>
          </a:solidFill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Помер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Сталін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. У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житті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Ахматової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відбуваються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зміни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.? 1955р. -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Звільнення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сина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? 1956р. -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Вихід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світ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збірки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перекладів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...? У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грудні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1964 Ахматова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їде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до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Італії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, де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їй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присуджена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премія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«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Етна-Таорміна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».? У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червні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1965р. В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Англії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Ахматової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вручають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диплом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почесного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доктора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Оксфордського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Monotype Corsiva" pitchFamily="66" charset="0"/>
              </a:rPr>
              <a:t>університету</a:t>
            </a:r>
            <a:r>
              <a:rPr lang="ru-RU" b="1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77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_3c8dd_3f5f08af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795" y="116633"/>
            <a:ext cx="3300000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61284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Вітчизняна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 застала Ганну Ахматову в </a:t>
            </a:r>
            <a:r>
              <a:rPr lang="ru-RU" dirty="0" err="1"/>
              <a:t>Ленінграді</a:t>
            </a:r>
            <a:r>
              <a:rPr lang="ru-RU" dirty="0"/>
              <a:t>.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ru-RU" dirty="0" err="1"/>
              <a:t>вересня</a:t>
            </a:r>
            <a:r>
              <a:rPr lang="ru-RU" dirty="0"/>
              <a:t> ,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блокади</a:t>
            </a:r>
            <a:r>
              <a:rPr lang="ru-RU" dirty="0"/>
              <a:t> вона </a:t>
            </a:r>
            <a:r>
              <a:rPr lang="ru-RU" dirty="0" err="1"/>
              <a:t>вилетіла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до </a:t>
            </a:r>
            <a:r>
              <a:rPr lang="ru-RU" dirty="0" err="1"/>
              <a:t>Москви</a:t>
            </a:r>
            <a:r>
              <a:rPr lang="ru-RU" dirty="0"/>
              <a:t> 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евакуювалася</a:t>
            </a:r>
            <a:r>
              <a:rPr lang="ru-RU" dirty="0"/>
              <a:t> до Ташкента , де жила до 1944 року.</a:t>
            </a:r>
          </a:p>
          <a:p>
            <a:r>
              <a:rPr lang="ru-RU" dirty="0"/>
              <a:t>І </a:t>
            </a:r>
            <a:r>
              <a:rPr lang="ru-RU" dirty="0" err="1"/>
              <a:t>раптом</a:t>
            </a:r>
            <a:r>
              <a:rPr lang="ru-RU" dirty="0"/>
              <a:t> все </a:t>
            </a:r>
            <a:r>
              <a:rPr lang="ru-RU" dirty="0" err="1"/>
              <a:t>обірвалося</a:t>
            </a:r>
            <a:r>
              <a:rPr lang="ru-RU" dirty="0"/>
              <a:t> . 14 </a:t>
            </a:r>
            <a:r>
              <a:rPr lang="ru-RU" dirty="0" err="1"/>
              <a:t>серпня</a:t>
            </a:r>
            <a:r>
              <a:rPr lang="ru-RU" dirty="0"/>
              <a:t> 1946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опубліковано</a:t>
            </a:r>
            <a:r>
              <a:rPr lang="ru-RU" dirty="0"/>
              <a:t> печально- </a:t>
            </a:r>
            <a:r>
              <a:rPr lang="ru-RU" dirty="0" err="1"/>
              <a:t>знамениту</a:t>
            </a:r>
            <a:r>
              <a:rPr lang="ru-RU" dirty="0"/>
              <a:t> постанову ЦК КПРС " Про </a:t>
            </a:r>
            <a:r>
              <a:rPr lang="ru-RU" dirty="0" err="1"/>
              <a:t>журнали</a:t>
            </a:r>
            <a:r>
              <a:rPr lang="ru-RU" dirty="0"/>
              <a:t> " </a:t>
            </a:r>
            <a:r>
              <a:rPr lang="ru-RU" dirty="0" err="1"/>
              <a:t>Зірка</a:t>
            </a:r>
            <a:r>
              <a:rPr lang="ru-RU" dirty="0"/>
              <a:t> "і" </a:t>
            </a:r>
            <a:r>
              <a:rPr lang="ru-RU" dirty="0" err="1"/>
              <a:t>Ленінград</a:t>
            </a:r>
            <a:r>
              <a:rPr lang="ru-RU" dirty="0"/>
              <a:t> " 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А. </a:t>
            </a:r>
            <a:r>
              <a:rPr lang="ru-RU" dirty="0" err="1"/>
              <a:t>Ахматової</a:t>
            </a:r>
            <a:r>
              <a:rPr lang="ru-RU" dirty="0"/>
              <a:t> </a:t>
            </a:r>
            <a:r>
              <a:rPr lang="ru-RU" dirty="0" err="1"/>
              <a:t>визначалося</a:t>
            </a:r>
            <a:r>
              <a:rPr lang="ru-RU" dirty="0"/>
              <a:t> як" </a:t>
            </a:r>
            <a:r>
              <a:rPr lang="ru-RU" dirty="0" err="1"/>
              <a:t>чуже</a:t>
            </a:r>
            <a:r>
              <a:rPr lang="ru-RU" dirty="0"/>
              <a:t> </a:t>
            </a:r>
            <a:r>
              <a:rPr lang="ru-RU" dirty="0" err="1"/>
              <a:t>ідеологічно</a:t>
            </a:r>
            <a:r>
              <a:rPr lang="ru-RU" dirty="0"/>
              <a:t> " . Союз </a:t>
            </a:r>
            <a:r>
              <a:rPr lang="ru-RU" dirty="0" err="1"/>
              <a:t>письменників</a:t>
            </a:r>
            <a:r>
              <a:rPr lang="ru-RU" dirty="0"/>
              <a:t> СРСР </a:t>
            </a:r>
            <a:r>
              <a:rPr lang="ru-RU" dirty="0" err="1"/>
              <a:t>ухвалив</a:t>
            </a:r>
            <a:r>
              <a:rPr lang="ru-RU" dirty="0"/>
              <a:t>" </a:t>
            </a:r>
            <a:r>
              <a:rPr lang="ru-RU" dirty="0" err="1"/>
              <a:t>виключити</a:t>
            </a:r>
            <a:r>
              <a:rPr lang="ru-RU" dirty="0"/>
              <a:t> Анну Ахматову з Союзу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 " , </a:t>
            </a:r>
            <a:r>
              <a:rPr lang="ru-RU" dirty="0" err="1"/>
              <a:t>тим</a:t>
            </a:r>
            <a:r>
              <a:rPr lang="ru-RU" dirty="0"/>
              <a:t> самим вона практично </a:t>
            </a:r>
            <a:r>
              <a:rPr lang="ru-RU" dirty="0" err="1"/>
              <a:t>позбавлялися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до </a:t>
            </a:r>
            <a:r>
              <a:rPr lang="ru-RU" dirty="0" err="1"/>
              <a:t>існування</a:t>
            </a:r>
            <a:r>
              <a:rPr lang="ru-RU" dirty="0"/>
              <a:t>. Ахматова </a:t>
            </a:r>
            <a:r>
              <a:rPr lang="ru-RU" dirty="0" err="1"/>
              <a:t>змушена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заробляти</a:t>
            </a:r>
            <a:r>
              <a:rPr lang="ru-RU" dirty="0"/>
              <a:t> на </a:t>
            </a:r>
            <a:r>
              <a:rPr lang="ru-RU" dirty="0" err="1"/>
              <a:t>життя</a:t>
            </a:r>
            <a:r>
              <a:rPr lang="ru-RU" dirty="0"/>
              <a:t> перекладами . Опала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знята</a:t>
            </a:r>
            <a:r>
              <a:rPr lang="ru-RU" dirty="0"/>
              <a:t> з </a:t>
            </a:r>
            <a:r>
              <a:rPr lang="ru-RU" dirty="0" err="1"/>
              <a:t>Ахматової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1962 </a:t>
            </a:r>
            <a:r>
              <a:rPr lang="ru-RU" dirty="0" err="1"/>
              <a:t>році</a:t>
            </a:r>
            <a:r>
              <a:rPr lang="ru-RU" dirty="0"/>
              <a:t>, коли з </a:t>
            </a:r>
            <a:r>
              <a:rPr lang="ru-RU" dirty="0" err="1"/>
              <a:t>друку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"Поема без героя "</a:t>
            </a:r>
          </a:p>
        </p:txBody>
      </p:sp>
    </p:spTree>
    <p:extLst>
      <p:ext uri="{BB962C8B-B14F-4D97-AF65-F5344CB8AC3E}">
        <p14:creationId xmlns:p14="http://schemas.microsoft.com/office/powerpoint/2010/main" val="274118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hmatov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33" y="11207"/>
            <a:ext cx="2425021" cy="327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anna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9040"/>
            <a:ext cx="1947863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 1960 -</a:t>
            </a:r>
            <a:r>
              <a:rPr lang="ru-RU" dirty="0" err="1"/>
              <a:t>ті</a:t>
            </a:r>
            <a:r>
              <a:rPr lang="ru-RU" dirty="0"/>
              <a:t> роки до </a:t>
            </a:r>
            <a:r>
              <a:rPr lang="ru-RU" dirty="0" err="1"/>
              <a:t>Ахматової</a:t>
            </a:r>
            <a:r>
              <a:rPr lang="ru-RU" dirty="0"/>
              <a:t> </a:t>
            </a:r>
            <a:r>
              <a:rPr lang="ru-RU" dirty="0" err="1"/>
              <a:t>нарешті</a:t>
            </a:r>
            <a:r>
              <a:rPr lang="ru-RU" dirty="0"/>
              <a:t> </a:t>
            </a:r>
            <a:r>
              <a:rPr lang="ru-RU" dirty="0" err="1"/>
              <a:t>прийшло</a:t>
            </a:r>
            <a:r>
              <a:rPr lang="ru-RU" dirty="0"/>
              <a:t> </a:t>
            </a:r>
            <a:r>
              <a:rPr lang="ru-RU" dirty="0" err="1"/>
              <a:t>світове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вірші</a:t>
            </a:r>
            <a:r>
              <a:rPr lang="ru-RU" dirty="0"/>
              <a:t> </a:t>
            </a:r>
            <a:r>
              <a:rPr lang="ru-RU" dirty="0" err="1"/>
              <a:t>з'явилися</a:t>
            </a:r>
            <a:r>
              <a:rPr lang="ru-RU" dirty="0"/>
              <a:t> в перекладах .</a:t>
            </a:r>
          </a:p>
          <a:p>
            <a:r>
              <a:rPr lang="ru-RU" dirty="0"/>
              <a:t>У 1962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Ахматової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присуджена</a:t>
            </a:r>
            <a:r>
              <a:rPr lang="ru-RU" dirty="0"/>
              <a:t>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поетична</a:t>
            </a:r>
            <a:r>
              <a:rPr lang="ru-RU" dirty="0"/>
              <a:t> </a:t>
            </a:r>
            <a:r>
              <a:rPr lang="ru-RU" dirty="0" err="1"/>
              <a:t>премія</a:t>
            </a:r>
            <a:r>
              <a:rPr lang="ru-RU" dirty="0"/>
              <a:t> "</a:t>
            </a:r>
            <a:r>
              <a:rPr lang="ru-RU" dirty="0" err="1"/>
              <a:t>Етна</a:t>
            </a:r>
            <a:r>
              <a:rPr lang="ru-RU" dirty="0"/>
              <a:t> - </a:t>
            </a:r>
            <a:r>
              <a:rPr lang="ru-RU" dirty="0" err="1"/>
              <a:t>Таорміна</a:t>
            </a:r>
            <a:r>
              <a:rPr lang="ru-RU" dirty="0"/>
              <a:t> " - у </a:t>
            </a:r>
            <a:r>
              <a:rPr lang="ru-RU" dirty="0" err="1"/>
              <a:t>зв'язку</a:t>
            </a:r>
            <a:r>
              <a:rPr lang="ru-RU" dirty="0"/>
              <a:t> з 50 -</a:t>
            </a:r>
            <a:r>
              <a:rPr lang="ru-RU" dirty="0" err="1"/>
              <a:t>річчям</a:t>
            </a:r>
            <a:r>
              <a:rPr lang="ru-RU" dirty="0"/>
              <a:t> </a:t>
            </a:r>
            <a:r>
              <a:rPr lang="ru-RU" dirty="0" err="1"/>
              <a:t>поетичної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і </a:t>
            </a:r>
            <a:r>
              <a:rPr lang="ru-RU" dirty="0" err="1"/>
              <a:t>виходом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збірки</a:t>
            </a:r>
            <a:r>
              <a:rPr lang="ru-RU" dirty="0"/>
              <a:t> </a:t>
            </a:r>
            <a:r>
              <a:rPr lang="ru-RU" dirty="0" err="1"/>
              <a:t>вибраних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Ахматової</a:t>
            </a:r>
            <a:r>
              <a:rPr lang="ru-RU" dirty="0"/>
              <a:t>.</a:t>
            </a:r>
          </a:p>
          <a:p>
            <a:r>
              <a:rPr lang="ru-RU" dirty="0"/>
              <a:t>У тому ж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Оксфордський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/>
              <a:t>прийняв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присвоїти</a:t>
            </a:r>
            <a:r>
              <a:rPr lang="ru-RU" dirty="0"/>
              <a:t> </a:t>
            </a:r>
            <a:r>
              <a:rPr lang="ru-RU" dirty="0" err="1"/>
              <a:t>Ганні</a:t>
            </a:r>
            <a:r>
              <a:rPr lang="ru-RU" dirty="0"/>
              <a:t> </a:t>
            </a:r>
            <a:r>
              <a:rPr lang="ru-RU" dirty="0" err="1"/>
              <a:t>Андріївні</a:t>
            </a:r>
            <a:r>
              <a:rPr lang="ru-RU" dirty="0"/>
              <a:t> </a:t>
            </a:r>
            <a:r>
              <a:rPr lang="ru-RU" dirty="0" err="1"/>
              <a:t>Ахматової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почесного</a:t>
            </a:r>
            <a:r>
              <a:rPr lang="ru-RU" dirty="0"/>
              <a:t> доктора </a:t>
            </a:r>
            <a:r>
              <a:rPr lang="ru-RU" dirty="0" err="1"/>
              <a:t>літератури</a:t>
            </a:r>
            <a:r>
              <a:rPr lang="ru-RU" dirty="0"/>
              <a:t> . У 1964 </a:t>
            </a:r>
            <a:r>
              <a:rPr lang="ru-RU" dirty="0" err="1"/>
              <a:t>році</a:t>
            </a:r>
            <a:r>
              <a:rPr lang="ru-RU" dirty="0"/>
              <a:t> Ахматова </a:t>
            </a:r>
            <a:r>
              <a:rPr lang="ru-RU" dirty="0" err="1"/>
              <a:t>побувала</a:t>
            </a:r>
            <a:r>
              <a:rPr lang="ru-RU" dirty="0"/>
              <a:t> в </a:t>
            </a:r>
            <a:r>
              <a:rPr lang="ru-RU" dirty="0" err="1"/>
              <a:t>Лондоні</a:t>
            </a:r>
            <a:r>
              <a:rPr lang="ru-RU" dirty="0"/>
              <a:t> , де </a:t>
            </a:r>
            <a:r>
              <a:rPr lang="ru-RU" dirty="0" err="1"/>
              <a:t>відбулася</a:t>
            </a:r>
            <a:r>
              <a:rPr lang="ru-RU" dirty="0"/>
              <a:t> </a:t>
            </a:r>
            <a:r>
              <a:rPr lang="ru-RU" dirty="0" err="1"/>
              <a:t>урочиста</a:t>
            </a:r>
            <a:r>
              <a:rPr lang="ru-RU" dirty="0"/>
              <a:t> </a:t>
            </a:r>
            <a:r>
              <a:rPr lang="ru-RU" dirty="0" err="1"/>
              <a:t>церемонія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облачення</a:t>
            </a:r>
            <a:r>
              <a:rPr lang="ru-RU" dirty="0"/>
              <a:t> в </a:t>
            </a:r>
            <a:r>
              <a:rPr lang="ru-RU" dirty="0" err="1"/>
              <a:t>докторську</a:t>
            </a:r>
            <a:r>
              <a:rPr lang="ru-RU" dirty="0"/>
              <a:t> </a:t>
            </a:r>
            <a:r>
              <a:rPr lang="ru-RU" dirty="0" err="1"/>
              <a:t>мантію</a:t>
            </a:r>
            <a:r>
              <a:rPr lang="ru-RU" dirty="0"/>
              <a:t>. </a:t>
            </a:r>
            <a:r>
              <a:rPr lang="ru-RU" dirty="0" err="1"/>
              <a:t>Вперше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Оксфордського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англійці</a:t>
            </a:r>
            <a:r>
              <a:rPr lang="ru-RU" dirty="0"/>
              <a:t> порушили </a:t>
            </a:r>
            <a:r>
              <a:rPr lang="ru-RU" dirty="0" err="1"/>
              <a:t>традицію</a:t>
            </a:r>
            <a:r>
              <a:rPr lang="ru-RU" dirty="0"/>
              <a:t> : </a:t>
            </a:r>
            <a:r>
              <a:rPr lang="ru-RU" dirty="0" err="1"/>
              <a:t>чи</a:t>
            </a:r>
            <a:r>
              <a:rPr lang="ru-RU" dirty="0"/>
              <a:t> не Анна Ахматова сходила </a:t>
            </a:r>
            <a:r>
              <a:rPr lang="ru-RU" dirty="0" err="1"/>
              <a:t>мармуровими</a:t>
            </a:r>
            <a:r>
              <a:rPr lang="ru-RU" dirty="0"/>
              <a:t> сходами , а ректор </a:t>
            </a:r>
            <a:r>
              <a:rPr lang="ru-RU" dirty="0" err="1"/>
              <a:t>спускався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.</a:t>
            </a:r>
          </a:p>
          <a:p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публічний</a:t>
            </a:r>
            <a:r>
              <a:rPr lang="ru-RU" dirty="0"/>
              <a:t> </a:t>
            </a:r>
            <a:r>
              <a:rPr lang="ru-RU" dirty="0" err="1"/>
              <a:t>виступ</a:t>
            </a:r>
            <a:r>
              <a:rPr lang="ru-RU" dirty="0"/>
              <a:t> </a:t>
            </a:r>
            <a:r>
              <a:rPr lang="ru-RU" dirty="0" err="1"/>
              <a:t>Ганни</a:t>
            </a:r>
            <a:r>
              <a:rPr lang="ru-RU" dirty="0"/>
              <a:t> </a:t>
            </a:r>
            <a:r>
              <a:rPr lang="ru-RU" dirty="0" err="1"/>
              <a:t>Андріївни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у Великому </a:t>
            </a:r>
            <a:r>
              <a:rPr lang="ru-RU" dirty="0" err="1"/>
              <a:t>театрі</a:t>
            </a:r>
            <a:r>
              <a:rPr lang="ru-RU" dirty="0"/>
              <a:t> на </a:t>
            </a:r>
            <a:r>
              <a:rPr lang="ru-RU" dirty="0" err="1"/>
              <a:t>урочистому</a:t>
            </a:r>
            <a:r>
              <a:rPr lang="ru-RU" dirty="0"/>
              <a:t> </a:t>
            </a:r>
            <a:r>
              <a:rPr lang="ru-RU" dirty="0" err="1"/>
              <a:t>вечорі</a:t>
            </a:r>
            <a:r>
              <a:rPr lang="ru-RU" dirty="0"/>
              <a:t> , </a:t>
            </a:r>
            <a:r>
              <a:rPr lang="ru-RU" dirty="0" err="1"/>
              <a:t>присвяченому</a:t>
            </a:r>
            <a:r>
              <a:rPr lang="ru-RU" dirty="0"/>
              <a:t> Данте</a:t>
            </a:r>
          </a:p>
        </p:txBody>
      </p:sp>
    </p:spTree>
    <p:extLst>
      <p:ext uri="{BB962C8B-B14F-4D97-AF65-F5344CB8AC3E}">
        <p14:creationId xmlns:p14="http://schemas.microsoft.com/office/powerpoint/2010/main" val="192581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Восени</a:t>
            </a:r>
            <a:r>
              <a:rPr lang="ru-RU" dirty="0"/>
              <a:t> 1965року Анна </a:t>
            </a:r>
            <a:r>
              <a:rPr lang="ru-RU" dirty="0" err="1"/>
              <a:t>Андріївна</a:t>
            </a:r>
            <a:r>
              <a:rPr lang="ru-RU" dirty="0"/>
              <a:t> перенесла </a:t>
            </a:r>
            <a:r>
              <a:rPr lang="ru-RU" dirty="0" err="1"/>
              <a:t>четвертий</a:t>
            </a:r>
            <a:r>
              <a:rPr lang="ru-RU" dirty="0"/>
              <a:t> </a:t>
            </a:r>
            <a:r>
              <a:rPr lang="ru-RU" dirty="0" err="1"/>
              <a:t>інфаркт</a:t>
            </a:r>
            <a:r>
              <a:rPr lang="ru-RU" dirty="0"/>
              <a:t> , а 5 </a:t>
            </a:r>
            <a:r>
              <a:rPr lang="ru-RU" dirty="0" err="1"/>
              <a:t>березня</a:t>
            </a:r>
            <a:r>
              <a:rPr lang="ru-RU" dirty="0"/>
              <a:t> 1966 вона померла в </a:t>
            </a:r>
            <a:r>
              <a:rPr lang="ru-RU" dirty="0" err="1"/>
              <a:t>підмосковному</a:t>
            </a:r>
            <a:r>
              <a:rPr lang="ru-RU" dirty="0"/>
              <a:t> </a:t>
            </a:r>
            <a:r>
              <a:rPr lang="ru-RU" dirty="0" err="1"/>
              <a:t>кардіологічному</a:t>
            </a:r>
            <a:r>
              <a:rPr lang="ru-RU" dirty="0"/>
              <a:t> </a:t>
            </a:r>
            <a:r>
              <a:rPr lang="ru-RU" dirty="0" err="1"/>
              <a:t>санаторії</a:t>
            </a:r>
            <a:r>
              <a:rPr lang="ru-RU" dirty="0"/>
              <a:t>. </a:t>
            </a:r>
            <a:r>
              <a:rPr lang="ru-RU" dirty="0" err="1"/>
              <a:t>Поховали</a:t>
            </a:r>
            <a:r>
              <a:rPr lang="ru-RU" dirty="0"/>
              <a:t> Ахматову на </a:t>
            </a:r>
            <a:r>
              <a:rPr lang="ru-RU" dirty="0" err="1"/>
              <a:t>Комарівському</a:t>
            </a:r>
            <a:r>
              <a:rPr lang="ru-RU" dirty="0"/>
              <a:t> </a:t>
            </a:r>
            <a:r>
              <a:rPr lang="ru-RU" dirty="0" err="1"/>
              <a:t>кладовищі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Ленінградом</a:t>
            </a:r>
            <a:r>
              <a:rPr lang="ru-RU" dirty="0"/>
              <a:t> .</a:t>
            </a:r>
          </a:p>
          <a:p>
            <a:r>
              <a:rPr lang="ru-RU" dirty="0"/>
              <a:t>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Ганна </a:t>
            </a:r>
            <a:r>
              <a:rPr lang="ru-RU" dirty="0" err="1"/>
              <a:t>Андріївна</a:t>
            </a:r>
            <a:r>
              <a:rPr lang="ru-RU" dirty="0"/>
              <a:t> Ахматова </a:t>
            </a:r>
            <a:r>
              <a:rPr lang="ru-RU" dirty="0" err="1"/>
              <a:t>залишалася</a:t>
            </a:r>
            <a:r>
              <a:rPr lang="ru-RU" dirty="0"/>
              <a:t> </a:t>
            </a:r>
            <a:r>
              <a:rPr lang="ru-RU" dirty="0" err="1"/>
              <a:t>Поетом</a:t>
            </a:r>
            <a:r>
              <a:rPr lang="ru-RU" dirty="0"/>
              <a:t>.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короткій</a:t>
            </a:r>
            <a:r>
              <a:rPr lang="ru-RU" dirty="0"/>
              <a:t> </a:t>
            </a:r>
            <a:r>
              <a:rPr lang="ru-RU" dirty="0" err="1"/>
              <a:t>автобіографії</a:t>
            </a:r>
            <a:r>
              <a:rPr lang="ru-RU" dirty="0"/>
              <a:t> , </a:t>
            </a:r>
            <a:r>
              <a:rPr lang="ru-RU" dirty="0" err="1"/>
              <a:t>складеної</a:t>
            </a:r>
            <a:r>
              <a:rPr lang="ru-RU" dirty="0"/>
              <a:t> в 1965 </a:t>
            </a:r>
            <a:r>
              <a:rPr lang="ru-RU" dirty="0" err="1"/>
              <a:t>році</a:t>
            </a:r>
            <a:r>
              <a:rPr lang="ru-RU" dirty="0"/>
              <a:t> , перед самою </a:t>
            </a:r>
            <a:r>
              <a:rPr lang="ru-RU" dirty="0" err="1"/>
              <a:t>смертю</a:t>
            </a:r>
            <a:r>
              <a:rPr lang="ru-RU" dirty="0"/>
              <a:t> , вона писала: "Я не переставала </a:t>
            </a:r>
            <a:r>
              <a:rPr lang="ru-RU" dirty="0" err="1"/>
              <a:t>писати</a:t>
            </a:r>
            <a:r>
              <a:rPr lang="ru-RU" dirty="0"/>
              <a:t> </a:t>
            </a:r>
            <a:r>
              <a:rPr lang="ru-RU" dirty="0" err="1"/>
              <a:t>вірші</a:t>
            </a:r>
            <a:r>
              <a:rPr lang="ru-RU" dirty="0"/>
              <a:t>. Для мене в них - </a:t>
            </a:r>
            <a:r>
              <a:rPr lang="ru-RU" dirty="0" err="1"/>
              <a:t>зв'язок</a:t>
            </a:r>
            <a:r>
              <a:rPr lang="ru-RU" dirty="0"/>
              <a:t> моя з часом , з </a:t>
            </a:r>
            <a:r>
              <a:rPr lang="ru-RU" dirty="0" err="1"/>
              <a:t>новим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 </a:t>
            </a:r>
            <a:r>
              <a:rPr lang="ru-RU" dirty="0" err="1"/>
              <a:t>мого</a:t>
            </a:r>
            <a:r>
              <a:rPr lang="ru-RU" dirty="0"/>
              <a:t> народу. Коли я писала </a:t>
            </a:r>
            <a:r>
              <a:rPr lang="ru-RU" dirty="0" err="1"/>
              <a:t>їх</a:t>
            </a:r>
            <a:r>
              <a:rPr lang="ru-RU" dirty="0"/>
              <a:t> , я жила </a:t>
            </a:r>
            <a:r>
              <a:rPr lang="ru-RU" dirty="0" err="1"/>
              <a:t>тими</a:t>
            </a:r>
            <a:r>
              <a:rPr lang="ru-RU" dirty="0"/>
              <a:t> ритмами , </a:t>
            </a:r>
            <a:r>
              <a:rPr lang="ru-RU" dirty="0" err="1"/>
              <a:t>які</a:t>
            </a:r>
            <a:r>
              <a:rPr lang="ru-RU" dirty="0"/>
              <a:t> звучали в </a:t>
            </a:r>
            <a:r>
              <a:rPr lang="ru-RU" dirty="0" err="1"/>
              <a:t>героїчній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моєї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Я </a:t>
            </a:r>
            <a:r>
              <a:rPr lang="ru-RU" dirty="0" err="1"/>
              <a:t>щаслива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жила в </a:t>
            </a:r>
            <a:r>
              <a:rPr lang="ru-RU" dirty="0" err="1"/>
              <a:t>ці</a:t>
            </a:r>
            <a:r>
              <a:rPr lang="ru-RU" dirty="0"/>
              <a:t> роки і </a:t>
            </a:r>
            <a:r>
              <a:rPr lang="ru-RU" dirty="0" err="1"/>
              <a:t>бачила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, </a:t>
            </a:r>
            <a:r>
              <a:rPr lang="ru-RU" dirty="0" err="1"/>
              <a:t>яким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рівних</a:t>
            </a:r>
            <a:r>
              <a:rPr lang="ru-RU" dirty="0"/>
              <a:t> "</a:t>
            </a:r>
          </a:p>
        </p:txBody>
      </p:sp>
      <p:pic>
        <p:nvPicPr>
          <p:cNvPr id="3" name="Picture 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2520280" cy="246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0"/>
            <a:ext cx="33909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99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833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32138" y="260350"/>
            <a:ext cx="5545137" cy="6337300"/>
          </a:xfrm>
          <a:prstGeom prst="rect">
            <a:avLst/>
          </a:prstGeom>
          <a:solidFill>
            <a:srgbClr val="CC0000"/>
          </a:solidFill>
          <a:ln w="57150">
            <a:solidFill>
              <a:srgbClr val="66FF3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…</a:t>
            </a:r>
            <a:b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Я научилась просто мудро жить, </a:t>
            </a:r>
            <a:b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Смотреть на небо и молиться богу, </a:t>
            </a:r>
            <a:b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И долго перед вечером бродить,</a:t>
            </a:r>
            <a:b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Чтоб утомить ненужную тревогу.</a:t>
            </a:r>
            <a:b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Когда шуршат в овраге лопухи, </a:t>
            </a:r>
            <a:b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И никнет гроздь рябины желто- красной, </a:t>
            </a:r>
            <a:b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Слагаю я веселые стихи</a:t>
            </a:r>
            <a:b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О жизни тленной, тленной и прекрасной.</a:t>
            </a:r>
            <a:b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Я возвращаюсь. Лижет мне ладонь</a:t>
            </a:r>
            <a:b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Пушистый кот,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мурлыкает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умильней.</a:t>
            </a:r>
            <a:b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И яркий загорается огонь</a:t>
            </a:r>
            <a:b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На башенке озерной лесопильни.</a:t>
            </a:r>
            <a:b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Лишь изредка прорезывает тишь</a:t>
            </a:r>
            <a:b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Крик аиста, слетевшего на крышу.</a:t>
            </a:r>
            <a:b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И если в дверь мою ты постучишь, </a:t>
            </a:r>
            <a:b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Мне кажется, я даже не услышу.</a:t>
            </a:r>
          </a:p>
        </p:txBody>
      </p:sp>
    </p:spTree>
    <p:extLst>
      <p:ext uri="{BB962C8B-B14F-4D97-AF65-F5344CB8AC3E}">
        <p14:creationId xmlns:p14="http://schemas.microsoft.com/office/powerpoint/2010/main" val="71479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uro0199__sulamith_wulfing__the_young_gi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381375"/>
            <a:ext cx="73025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0uro0200__sulamith_wulfing__falling_le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376613"/>
            <a:ext cx="635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AVISSE_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79388" y="188913"/>
            <a:ext cx="3673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Monotype Corsiva" pitchFamily="66" charset="0"/>
              </a:rPr>
              <a:t>Н. Гумилев: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439862" y="2795246"/>
            <a:ext cx="6264275" cy="38608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Ось я один в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вечірній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тихий час,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    Я буду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думати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лише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про Вас, про Вас.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   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Візьмуся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за книгу, але прочитаю: «Вона»,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    І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знову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душа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п'яна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зім'ятий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    Я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кинуся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рипучу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ліжко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,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    Подушка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пече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...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ні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мені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спати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,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                                        а </a:t>
            </a:r>
            <a:r>
              <a:rPr lang="ru-RU" sz="2800" dirty="0" err="1">
                <a:solidFill>
                  <a:schemeClr val="bg1"/>
                </a:solidFill>
                <a:latin typeface="Monotype Corsiva" pitchFamily="66" charset="0"/>
              </a:rPr>
              <a:t>чекати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3200" dirty="0">
                <a:solidFill>
                  <a:srgbClr val="000066"/>
                </a:solidFill>
                <a:latin typeface="Monotype Corsiva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2850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699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9388" y="260350"/>
            <a:ext cx="8697912" cy="836613"/>
          </a:xfrm>
          <a:prstGeom prst="rect">
            <a:avLst/>
          </a:prstGeom>
          <a:solidFill>
            <a:srgbClr val="CC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dirty="0" err="1">
                <a:latin typeface="Monotype Corsiva" pitchFamily="66" charset="0"/>
              </a:rPr>
              <a:t>Кожен</a:t>
            </a:r>
            <a:r>
              <a:rPr lang="ru-RU" sz="3600" dirty="0">
                <a:latin typeface="Monotype Corsiva" pitchFamily="66" charset="0"/>
              </a:rPr>
              <a:t> з них </a:t>
            </a:r>
            <a:r>
              <a:rPr lang="ru-RU" sz="3600" dirty="0" err="1">
                <a:latin typeface="Monotype Corsiva" pitchFamily="66" charset="0"/>
              </a:rPr>
              <a:t>пішов</a:t>
            </a: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err="1">
                <a:latin typeface="Monotype Corsiva" pitchFamily="66" charset="0"/>
              </a:rPr>
              <a:t>назустріч</a:t>
            </a: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err="1">
                <a:latin typeface="Monotype Corsiva" pitchFamily="66" charset="0"/>
              </a:rPr>
              <a:t>своїй</a:t>
            </a:r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err="1">
                <a:latin typeface="Monotype Corsiva" pitchFamily="66" charset="0"/>
              </a:rPr>
              <a:t>трагедії</a:t>
            </a:r>
            <a:r>
              <a:rPr lang="ru-RU" sz="3600" dirty="0">
                <a:latin typeface="Monotype Corsiva" pitchFamily="66" charset="0"/>
              </a:rPr>
              <a:t>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23850" y="1196975"/>
            <a:ext cx="84359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2000" dirty="0">
              <a:latin typeface="Monotype Corsiva" pitchFamily="66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latin typeface="Monotype Corsiva" pitchFamily="66" charset="0"/>
              </a:rPr>
              <a:t>  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435600" y="2349500"/>
            <a:ext cx="3527425" cy="4354513"/>
          </a:xfrm>
          <a:prstGeom prst="rect">
            <a:avLst/>
          </a:prstGeom>
          <a:solidFill>
            <a:schemeClr val="tx1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b="1">
                <a:latin typeface="Monotype Corsiva" pitchFamily="66" charset="0"/>
              </a:rPr>
              <a:t> </a:t>
            </a:r>
            <a:r>
              <a:rPr lang="ru-RU" sz="2000" b="1">
                <a:solidFill>
                  <a:srgbClr val="CC0000"/>
                </a:solidFill>
                <a:latin typeface="Monotype Corsiva" pitchFamily="66" charset="0"/>
              </a:rPr>
              <a:t>Не с теми я, кто бросил землю</a:t>
            </a:r>
          </a:p>
          <a:p>
            <a:pPr eaLnBrk="1" hangingPunct="1"/>
            <a:r>
              <a:rPr lang="ru-RU" sz="2000" b="1">
                <a:solidFill>
                  <a:srgbClr val="CC0000"/>
                </a:solidFill>
                <a:latin typeface="Monotype Corsiva" pitchFamily="66" charset="0"/>
              </a:rPr>
              <a:t>   На растерзание врагам.</a:t>
            </a:r>
          </a:p>
          <a:p>
            <a:pPr eaLnBrk="1" hangingPunct="1"/>
            <a:r>
              <a:rPr lang="ru-RU" sz="2000" b="1">
                <a:solidFill>
                  <a:srgbClr val="CC0000"/>
                </a:solidFill>
                <a:latin typeface="Monotype Corsiva" pitchFamily="66" charset="0"/>
              </a:rPr>
              <a:t>   Их грубой лести я не внемлю, </a:t>
            </a:r>
          </a:p>
          <a:p>
            <a:pPr eaLnBrk="1" hangingPunct="1"/>
            <a:r>
              <a:rPr lang="ru-RU" sz="2000" b="1">
                <a:solidFill>
                  <a:srgbClr val="CC0000"/>
                </a:solidFill>
                <a:latin typeface="Monotype Corsiva" pitchFamily="66" charset="0"/>
              </a:rPr>
              <a:t>   Им песен я своих не дам.</a:t>
            </a:r>
          </a:p>
          <a:p>
            <a:pPr eaLnBrk="1" hangingPunct="1"/>
            <a:r>
              <a:rPr lang="ru-RU" sz="2000" b="1">
                <a:solidFill>
                  <a:srgbClr val="CC0000"/>
                </a:solidFill>
                <a:latin typeface="Monotype Corsiva" pitchFamily="66" charset="0"/>
              </a:rPr>
              <a:t>   Но вечно жалок мне изгнанник,</a:t>
            </a:r>
          </a:p>
          <a:p>
            <a:pPr eaLnBrk="1" hangingPunct="1"/>
            <a:r>
              <a:rPr lang="ru-RU" sz="2000" b="1">
                <a:solidFill>
                  <a:srgbClr val="CC0000"/>
                </a:solidFill>
                <a:latin typeface="Monotype Corsiva" pitchFamily="66" charset="0"/>
              </a:rPr>
              <a:t>   Как заключенный, как больной, </a:t>
            </a:r>
          </a:p>
          <a:p>
            <a:pPr eaLnBrk="1" hangingPunct="1"/>
            <a:r>
              <a:rPr lang="ru-RU" sz="2000" b="1">
                <a:solidFill>
                  <a:srgbClr val="CC0000"/>
                </a:solidFill>
                <a:latin typeface="Monotype Corsiva" pitchFamily="66" charset="0"/>
              </a:rPr>
              <a:t>   Темна твоя дорога, странник, </a:t>
            </a:r>
          </a:p>
          <a:p>
            <a:pPr eaLnBrk="1" hangingPunct="1"/>
            <a:r>
              <a:rPr lang="ru-RU" sz="2000" b="1">
                <a:solidFill>
                  <a:srgbClr val="CC0000"/>
                </a:solidFill>
                <a:latin typeface="Monotype Corsiva" pitchFamily="66" charset="0"/>
              </a:rPr>
              <a:t>   Полынью пахнет хлеб чужой.</a:t>
            </a:r>
          </a:p>
          <a:p>
            <a:pPr eaLnBrk="1" hangingPunct="1"/>
            <a:r>
              <a:rPr lang="ru-RU" sz="2000" b="1">
                <a:solidFill>
                  <a:srgbClr val="CC0000"/>
                </a:solidFill>
                <a:latin typeface="Monotype Corsiva" pitchFamily="66" charset="0"/>
              </a:rPr>
              <a:t>    А здесь, в глухом чаду пожара, </a:t>
            </a:r>
          </a:p>
          <a:p>
            <a:pPr eaLnBrk="1" hangingPunct="1"/>
            <a:r>
              <a:rPr lang="ru-RU" sz="2000" b="1">
                <a:solidFill>
                  <a:srgbClr val="CC0000"/>
                </a:solidFill>
                <a:latin typeface="Monotype Corsiva" pitchFamily="66" charset="0"/>
              </a:rPr>
              <a:t>    Остаток юности губя,</a:t>
            </a:r>
          </a:p>
          <a:p>
            <a:pPr eaLnBrk="1" hangingPunct="1"/>
            <a:r>
              <a:rPr lang="ru-RU" sz="2000" b="1">
                <a:solidFill>
                  <a:srgbClr val="CC0000"/>
                </a:solidFill>
                <a:latin typeface="Monotype Corsiva" pitchFamily="66" charset="0"/>
              </a:rPr>
              <a:t>   Мы ни единого удара</a:t>
            </a:r>
          </a:p>
          <a:p>
            <a:pPr eaLnBrk="1" hangingPunct="1"/>
            <a:r>
              <a:rPr lang="ru-RU" sz="2000" b="1">
                <a:solidFill>
                  <a:srgbClr val="CC0000"/>
                </a:solidFill>
                <a:latin typeface="Monotype Corsiva" pitchFamily="66" charset="0"/>
              </a:rPr>
              <a:t>    Не отклонили от себя.</a:t>
            </a:r>
          </a:p>
          <a:p>
            <a:pPr eaLnBrk="1" hangingPunct="1">
              <a:spcBef>
                <a:spcPct val="50000"/>
              </a:spcBef>
            </a:pPr>
            <a:endParaRPr lang="ru-RU" sz="2400">
              <a:solidFill>
                <a:srgbClr val="CC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01756"/>
            <a:ext cx="6884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Н.С. </a:t>
            </a:r>
            <a:r>
              <a:rPr lang="ru-RU" i="1" dirty="0" err="1"/>
              <a:t>Гумільов</a:t>
            </a:r>
            <a:r>
              <a:rPr lang="ru-RU" i="1" dirty="0"/>
              <a:t> </a:t>
            </a:r>
            <a:r>
              <a:rPr lang="ru-RU" i="1" dirty="0" err="1"/>
              <a:t>був</a:t>
            </a:r>
            <a:r>
              <a:rPr lang="ru-RU" i="1" dirty="0"/>
              <a:t> </a:t>
            </a:r>
            <a:r>
              <a:rPr lang="ru-RU" i="1" dirty="0" err="1"/>
              <a:t>розстріляний</a:t>
            </a:r>
            <a:r>
              <a:rPr lang="ru-RU" i="1" dirty="0"/>
              <a:t> в 1921 </a:t>
            </a:r>
            <a:r>
              <a:rPr lang="ru-RU" i="1" dirty="0" err="1"/>
              <a:t>році</a:t>
            </a:r>
            <a:r>
              <a:rPr lang="ru-RU" i="1" dirty="0"/>
              <a:t> за участь у </a:t>
            </a:r>
            <a:r>
              <a:rPr lang="ru-RU" i="1" dirty="0" err="1"/>
              <a:t>контрреволюційній</a:t>
            </a:r>
            <a:r>
              <a:rPr lang="ru-RU" i="1" dirty="0"/>
              <a:t> </a:t>
            </a:r>
            <a:r>
              <a:rPr lang="ru-RU" i="1" dirty="0" err="1"/>
              <a:t>змові</a:t>
            </a:r>
            <a:r>
              <a:rPr lang="ru-RU" i="1" dirty="0"/>
              <a:t> ...</a:t>
            </a:r>
          </a:p>
          <a:p>
            <a:r>
              <a:rPr lang="ru-RU" i="1" dirty="0"/>
              <a:t>   </a:t>
            </a:r>
            <a:r>
              <a:rPr lang="ru-RU" i="1" dirty="0" err="1"/>
              <a:t>Багато</a:t>
            </a:r>
            <a:r>
              <a:rPr lang="ru-RU" i="1" dirty="0"/>
              <a:t> </a:t>
            </a:r>
            <a:r>
              <a:rPr lang="ru-RU" i="1" dirty="0" err="1"/>
              <a:t>друзів</a:t>
            </a:r>
            <a:r>
              <a:rPr lang="ru-RU" i="1" dirty="0"/>
              <a:t> </a:t>
            </a:r>
            <a:r>
              <a:rPr lang="ru-RU" i="1" dirty="0" err="1"/>
              <a:t>поїхали</a:t>
            </a:r>
            <a:r>
              <a:rPr lang="ru-RU" i="1" dirty="0"/>
              <a:t> за кордон, але Ахматова </a:t>
            </a:r>
            <a:r>
              <a:rPr lang="ru-RU" i="1" dirty="0" err="1"/>
              <a:t>залишити</a:t>
            </a:r>
            <a:r>
              <a:rPr lang="ru-RU" i="1" dirty="0"/>
              <a:t> </a:t>
            </a:r>
            <a:r>
              <a:rPr lang="ru-RU" i="1" dirty="0" err="1"/>
              <a:t>батьківщину</a:t>
            </a:r>
            <a:r>
              <a:rPr lang="ru-RU" i="1" dirty="0"/>
              <a:t> не </a:t>
            </a:r>
            <a:r>
              <a:rPr lang="ru-RU" i="1" dirty="0" err="1"/>
              <a:t>змогла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06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68313" y="2708275"/>
            <a:ext cx="8229600" cy="2808288"/>
          </a:xfrm>
          <a:prstGeom prst="rect">
            <a:avLst/>
          </a:prstGeom>
          <a:solidFill>
            <a:srgbClr val="9966FF"/>
          </a:solidFill>
          <a:ln w="57150">
            <a:solidFill>
              <a:srgbClr val="33333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…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b="1" dirty="0">
                <a:latin typeface="Monotype Corsiva" pitchFamily="66" charset="0"/>
              </a:rPr>
              <a:t>Удары сыпались градом. Одним из них было печально знаменитое постановление 1946г. «О журналах «Звезда» и «Ленинград», в котором Ахматову и ее стихи буквально осыпали площадной бранью.</a:t>
            </a:r>
          </a:p>
        </p:txBody>
      </p:sp>
      <p:pic>
        <p:nvPicPr>
          <p:cNvPr id="11268" name="Picture 4" descr="ахмадова 00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t="59259" r="54956" b="3993"/>
          <a:stretch>
            <a:fillRect/>
          </a:stretch>
        </p:blipFill>
        <p:spPr>
          <a:xfrm>
            <a:off x="7092950" y="188913"/>
            <a:ext cx="1481138" cy="2305050"/>
          </a:xfrm>
          <a:ln w="28575">
            <a:solidFill>
              <a:srgbClr val="3333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859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833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356100" y="0"/>
            <a:ext cx="4787900" cy="2205038"/>
          </a:xfrm>
          <a:prstGeom prst="rect">
            <a:avLst/>
          </a:prstGeom>
          <a:solidFill>
            <a:schemeClr val="tx1"/>
          </a:solidFill>
          <a:ln w="76200">
            <a:solidFill>
              <a:srgbClr val="FF66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dirty="0">
                <a:solidFill>
                  <a:srgbClr val="FF9999"/>
                </a:solidFill>
                <a:latin typeface="Monotype Corsiva" pitchFamily="66" charset="0"/>
              </a:rPr>
              <a:t>Татарское, дремучее, </a:t>
            </a:r>
            <a:br>
              <a:rPr lang="ru-RU" sz="3600" dirty="0">
                <a:solidFill>
                  <a:srgbClr val="FF9999"/>
                </a:solidFill>
                <a:latin typeface="Monotype Corsiva" pitchFamily="66" charset="0"/>
              </a:rPr>
            </a:br>
            <a:r>
              <a:rPr lang="ru-RU" sz="3600" dirty="0">
                <a:solidFill>
                  <a:srgbClr val="FF9999"/>
                </a:solidFill>
                <a:latin typeface="Monotype Corsiva" pitchFamily="66" charset="0"/>
              </a:rPr>
              <a:t>Пришло из никуда,</a:t>
            </a:r>
            <a:br>
              <a:rPr lang="ru-RU" sz="3600" dirty="0">
                <a:solidFill>
                  <a:srgbClr val="FF9999"/>
                </a:solidFill>
                <a:latin typeface="Monotype Corsiva" pitchFamily="66" charset="0"/>
              </a:rPr>
            </a:br>
            <a:r>
              <a:rPr lang="ru-RU" sz="3600" dirty="0">
                <a:solidFill>
                  <a:srgbClr val="FF9999"/>
                </a:solidFill>
                <a:latin typeface="Monotype Corsiva" pitchFamily="66" charset="0"/>
              </a:rPr>
              <a:t>К любой беде липучее, </a:t>
            </a:r>
            <a:br>
              <a:rPr lang="ru-RU" sz="3600" dirty="0">
                <a:solidFill>
                  <a:srgbClr val="FF9999"/>
                </a:solidFill>
                <a:latin typeface="Monotype Corsiva" pitchFamily="66" charset="0"/>
              </a:rPr>
            </a:br>
            <a:r>
              <a:rPr lang="ru-RU" sz="3600" dirty="0">
                <a:solidFill>
                  <a:srgbClr val="FF9999"/>
                </a:solidFill>
                <a:latin typeface="Monotype Corsiva" pitchFamily="66" charset="0"/>
              </a:rPr>
              <a:t>Само оно беда-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265613"/>
            <a:ext cx="9144000" cy="2592387"/>
          </a:xfrm>
          <a:prstGeom prst="rect">
            <a:avLst/>
          </a:prstGeom>
          <a:solidFill>
            <a:schemeClr val="tx1"/>
          </a:solidFill>
          <a:ln w="76200">
            <a:solidFill>
              <a:srgbClr val="FF66CC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4000" dirty="0" smtClean="0">
                <a:solidFill>
                  <a:srgbClr val="FF66CC"/>
                </a:solidFill>
                <a:latin typeface="Monotype Corsiva" pitchFamily="66" charset="0"/>
              </a:rPr>
              <a:t>Анна Ахматова-</a:t>
            </a:r>
            <a:r>
              <a:rPr lang="ru-RU" sz="4000" dirty="0" err="1" smtClean="0">
                <a:solidFill>
                  <a:srgbClr val="FF66CC"/>
                </a:solidFill>
                <a:latin typeface="Monotype Corsiva" pitchFamily="66" charset="0"/>
              </a:rPr>
              <a:t>літературне</a:t>
            </a:r>
            <a:r>
              <a:rPr lang="ru-RU" sz="4000" dirty="0" smtClean="0">
                <a:solidFill>
                  <a:srgbClr val="FF66CC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FF66CC"/>
                </a:solidFill>
                <a:latin typeface="Monotype Corsiva" pitchFamily="66" charset="0"/>
              </a:rPr>
              <a:t>ім'я</a:t>
            </a:r>
            <a:r>
              <a:rPr lang="ru-RU" sz="4000" dirty="0" smtClean="0">
                <a:solidFill>
                  <a:srgbClr val="FF66CC"/>
                </a:solidFill>
                <a:latin typeface="Monotype Corsiva" pitchFamily="66" charset="0"/>
              </a:rPr>
              <a:t> Анни </a:t>
            </a:r>
            <a:r>
              <a:rPr lang="ru-RU" sz="4000" dirty="0" err="1" smtClean="0">
                <a:solidFill>
                  <a:srgbClr val="FF66CC"/>
                </a:solidFill>
                <a:latin typeface="Monotype Corsiva" pitchFamily="66" charset="0"/>
              </a:rPr>
              <a:t>Андріївної</a:t>
            </a:r>
            <a:r>
              <a:rPr lang="ru-RU" sz="4000" dirty="0">
                <a:solidFill>
                  <a:srgbClr val="FF66CC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FF66CC"/>
                </a:solidFill>
                <a:latin typeface="Monotype Corsiva" pitchFamily="66" charset="0"/>
              </a:rPr>
              <a:t>Горенко. </a:t>
            </a:r>
            <a:r>
              <a:rPr lang="ru-RU" sz="4000" dirty="0" err="1" smtClean="0">
                <a:solidFill>
                  <a:srgbClr val="FF66CC"/>
                </a:solidFill>
                <a:latin typeface="Monotype Corsiva" pitchFamily="66" charset="0"/>
              </a:rPr>
              <a:t>Згідно</a:t>
            </a:r>
            <a:r>
              <a:rPr lang="ru-RU" sz="4000" dirty="0" smtClean="0">
                <a:solidFill>
                  <a:srgbClr val="FF66CC"/>
                </a:solidFill>
                <a:latin typeface="Monotype Corsiva" pitchFamily="66" charset="0"/>
              </a:rPr>
              <a:t> з </a:t>
            </a:r>
            <a:r>
              <a:rPr lang="ru-RU" sz="4000" dirty="0" err="1" smtClean="0">
                <a:solidFill>
                  <a:srgbClr val="FF66CC"/>
                </a:solidFill>
                <a:latin typeface="Monotype Corsiva" pitchFamily="66" charset="0"/>
              </a:rPr>
              <a:t>сімейної</a:t>
            </a:r>
            <a:r>
              <a:rPr lang="ru-RU" sz="4000" dirty="0" smtClean="0">
                <a:solidFill>
                  <a:srgbClr val="FF66CC"/>
                </a:solidFill>
                <a:latin typeface="Monotype Corsiva" pitchFamily="66" charset="0"/>
              </a:rPr>
              <a:t> легендою </a:t>
            </a:r>
            <a:r>
              <a:rPr lang="ru-RU" sz="4000" dirty="0" err="1" smtClean="0">
                <a:solidFill>
                  <a:srgbClr val="FF66CC"/>
                </a:solidFill>
                <a:latin typeface="Monotype Corsiva" pitchFamily="66" charset="0"/>
              </a:rPr>
              <a:t>її</a:t>
            </a:r>
            <a:r>
              <a:rPr lang="ru-RU" sz="4000" dirty="0" smtClean="0">
                <a:solidFill>
                  <a:srgbClr val="FF66CC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FF66CC"/>
                </a:solidFill>
                <a:latin typeface="Monotype Corsiva" pitchFamily="66" charset="0"/>
              </a:rPr>
              <a:t>бабусі,вона</a:t>
            </a:r>
            <a:r>
              <a:rPr lang="ru-RU" sz="4000" dirty="0" smtClean="0">
                <a:solidFill>
                  <a:srgbClr val="FF66CC"/>
                </a:solidFill>
                <a:latin typeface="Monotype Corsiva" pitchFamily="66" charset="0"/>
              </a:rPr>
              <a:t> походить </a:t>
            </a:r>
            <a:r>
              <a:rPr lang="ru-RU" sz="4000" dirty="0" err="1" smtClean="0">
                <a:solidFill>
                  <a:srgbClr val="FF66CC"/>
                </a:solidFill>
                <a:latin typeface="Monotype Corsiva" pitchFamily="66" charset="0"/>
              </a:rPr>
              <a:t>від</a:t>
            </a:r>
            <a:r>
              <a:rPr lang="ru-RU" sz="4000" dirty="0" smtClean="0">
                <a:solidFill>
                  <a:srgbClr val="FF66CC"/>
                </a:solidFill>
                <a:latin typeface="Monotype Corsiva" pitchFamily="66" charset="0"/>
              </a:rPr>
              <a:t>  </a:t>
            </a:r>
            <a:r>
              <a:rPr lang="ru-RU" sz="4000" dirty="0" err="1" smtClean="0">
                <a:solidFill>
                  <a:srgbClr val="FF66CC"/>
                </a:solidFill>
                <a:latin typeface="Monotype Corsiva" pitchFamily="66" charset="0"/>
              </a:rPr>
              <a:t>татарського</a:t>
            </a:r>
            <a:r>
              <a:rPr lang="ru-RU" sz="4000" dirty="0" smtClean="0">
                <a:solidFill>
                  <a:srgbClr val="FF66CC"/>
                </a:solidFill>
                <a:latin typeface="Monotype Corsiva" pitchFamily="66" charset="0"/>
              </a:rPr>
              <a:t> Хана Ахмеда.</a:t>
            </a:r>
            <a:endParaRPr lang="ru-RU" sz="4000" dirty="0">
              <a:solidFill>
                <a:srgbClr val="FF66CC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1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987675" y="4076700"/>
            <a:ext cx="5981700" cy="2284413"/>
          </a:xfrm>
          <a:prstGeom prst="rect">
            <a:avLst/>
          </a:prstGeom>
          <a:solidFill>
            <a:schemeClr val="bg2"/>
          </a:solidFill>
          <a:ln w="57150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Monotype Corsiva" pitchFamily="66" charset="0"/>
              </a:rPr>
              <a:t>И всюду клевета сопутствовала мне,</a:t>
            </a:r>
            <a:br>
              <a:rPr lang="ru-RU" dirty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dirty="0">
                <a:solidFill>
                  <a:schemeClr val="tx2"/>
                </a:solidFill>
                <a:latin typeface="Monotype Corsiva" pitchFamily="66" charset="0"/>
              </a:rPr>
              <a:t> Ее ползучий шаг я слышала во сне,</a:t>
            </a:r>
            <a:br>
              <a:rPr lang="ru-RU" dirty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dirty="0">
                <a:solidFill>
                  <a:schemeClr val="tx2"/>
                </a:solidFill>
                <a:latin typeface="Monotype Corsiva" pitchFamily="66" charset="0"/>
              </a:rPr>
              <a:t>И в мертвом городе под беспощадным небом,</a:t>
            </a:r>
            <a:br>
              <a:rPr lang="ru-RU" dirty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dirty="0">
                <a:solidFill>
                  <a:schemeClr val="tx2"/>
                </a:solidFill>
                <a:latin typeface="Monotype Corsiva" pitchFamily="66" charset="0"/>
              </a:rPr>
              <a:t>Скитаясь наугад за кровом и за хлебом.</a:t>
            </a:r>
          </a:p>
        </p:txBody>
      </p:sp>
      <p:pic>
        <p:nvPicPr>
          <p:cNvPr id="12292" name="Picture 4" descr="0uro0200__sulamith_wulfing__falling_lea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2659062" cy="4321175"/>
          </a:xfrm>
          <a:prstGeom prst="rect">
            <a:avLst/>
          </a:prstGeom>
          <a:noFill/>
          <a:ln w="5715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6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479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55650" y="18891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59832" y="1844824"/>
            <a:ext cx="64008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latin typeface="Monotype Corsiva" pitchFamily="66" charset="0"/>
              </a:rPr>
              <a:t>Дай мне горькие годы недуга.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latin typeface="Monotype Corsiva" pitchFamily="66" charset="0"/>
              </a:rPr>
              <a:t>Задыханья, бессонницу, жар,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latin typeface="Monotype Corsiva" pitchFamily="66" charset="0"/>
              </a:rPr>
              <a:t>Отыми и ребенка, и друга,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latin typeface="Monotype Corsiva" pitchFamily="66" charset="0"/>
              </a:rPr>
              <a:t>И таинственный песенный дар –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latin typeface="Monotype Corsiva" pitchFamily="66" charset="0"/>
              </a:rPr>
              <a:t>Так молюсь за твоей литургией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latin typeface="Monotype Corsiva" pitchFamily="66" charset="0"/>
              </a:rPr>
              <a:t>После стольких томительных дней.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latin typeface="Monotype Corsiva" pitchFamily="66" charset="0"/>
              </a:rPr>
              <a:t>Чтобы туча над темной Россией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latin typeface="Monotype Corsiva" pitchFamily="66" charset="0"/>
              </a:rPr>
              <a:t>Стала облаком в славе лучей.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600759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/>
              <a:t>Пам'ятала</a:t>
            </a:r>
            <a:r>
              <a:rPr lang="ru-RU" sz="2000" i="1" dirty="0"/>
              <a:t> </a:t>
            </a:r>
            <a:r>
              <a:rPr lang="ru-RU" sz="2000" i="1" dirty="0" err="1"/>
              <a:t>Чи</a:t>
            </a:r>
            <a:r>
              <a:rPr lang="ru-RU" sz="2000" i="1" dirty="0"/>
              <a:t> Анна Ахматова свою пророчу «Молитву» 1915?</a:t>
            </a:r>
          </a:p>
        </p:txBody>
      </p:sp>
    </p:spTree>
    <p:extLst>
      <p:ext uri="{BB962C8B-B14F-4D97-AF65-F5344CB8AC3E}">
        <p14:creationId xmlns:p14="http://schemas.microsoft.com/office/powerpoint/2010/main" val="140921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rtPel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388" y="260350"/>
            <a:ext cx="8785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z="3200" b="1" dirty="0">
              <a:solidFill>
                <a:srgbClr val="333399"/>
              </a:solidFill>
              <a:latin typeface="Monotype Corsiva" pitchFamily="66" charset="0"/>
            </a:endParaRPr>
          </a:p>
        </p:txBody>
      </p:sp>
      <p:pic>
        <p:nvPicPr>
          <p:cNvPr id="16388" name="Picture 4" descr="ахмадова 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" r="11404" b="7162"/>
          <a:stretch>
            <a:fillRect/>
          </a:stretch>
        </p:blipFill>
        <p:spPr bwMode="auto">
          <a:xfrm>
            <a:off x="611188" y="2060575"/>
            <a:ext cx="2647950" cy="36734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356100" y="1916113"/>
            <a:ext cx="47879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Гряда ее тяжелых дней.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Протянется недолго, мнилось,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Себе самой она </a:t>
            </a:r>
            <a:r>
              <a:rPr lang="ru-RU" sz="2400" b="1" dirty="0" err="1">
                <a:solidFill>
                  <a:schemeClr val="bg1"/>
                </a:solidFill>
                <a:latin typeface="Monotype Corsiva" pitchFamily="66" charset="0"/>
              </a:rPr>
              <a:t>отснилась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И нам явилась, словно милость.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Ушла- увиделось полней.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Как многолюдно, как зеркально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Ее душа воплощена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В строках, звучащих изначально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Железно, медленно, хрустально.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Но то не строки- письмена.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                              Л. Озеров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20688"/>
            <a:ext cx="7560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/>
              <a:t>Творчість</a:t>
            </a:r>
            <a:r>
              <a:rPr lang="ru-RU" sz="2400" i="1" dirty="0"/>
              <a:t> </a:t>
            </a:r>
            <a:r>
              <a:rPr lang="ru-RU" sz="2400" i="1" dirty="0" err="1"/>
              <a:t>сучасників</a:t>
            </a:r>
            <a:r>
              <a:rPr lang="ru-RU" sz="2400" i="1" dirty="0"/>
              <a:t> </a:t>
            </a:r>
            <a:r>
              <a:rPr lang="ru-RU" sz="2400" i="1" dirty="0" err="1"/>
              <a:t>Ахматової</a:t>
            </a:r>
            <a:r>
              <a:rPr lang="ru-RU" sz="2400" i="1" dirty="0"/>
              <a:t> </a:t>
            </a:r>
            <a:r>
              <a:rPr lang="ru-RU" sz="2400" i="1" dirty="0" err="1"/>
              <a:t>пам'ятає</a:t>
            </a:r>
            <a:r>
              <a:rPr lang="ru-RU" sz="2400" i="1" dirty="0"/>
              <a:t> звуки </a:t>
            </a:r>
            <a:r>
              <a:rPr lang="ru-RU" sz="2400" i="1" dirty="0" err="1"/>
              <a:t>її</a:t>
            </a:r>
            <a:r>
              <a:rPr lang="ru-RU" sz="2400" i="1" dirty="0"/>
              <a:t> </a:t>
            </a:r>
            <a:r>
              <a:rPr lang="ru-RU" sz="2400" i="1" dirty="0" err="1"/>
              <a:t>ліри</a:t>
            </a:r>
            <a:r>
              <a:rPr lang="ru-RU" sz="2400" i="1" dirty="0"/>
              <a:t>, голос </a:t>
            </a:r>
            <a:r>
              <a:rPr lang="ru-RU" sz="2400" i="1" dirty="0" err="1"/>
              <a:t>її</a:t>
            </a:r>
            <a:r>
              <a:rPr lang="ru-RU" sz="2400" i="1" dirty="0"/>
              <a:t> </a:t>
            </a:r>
            <a:r>
              <a:rPr lang="ru-RU" sz="2400" i="1" dirty="0" err="1"/>
              <a:t>музи</a:t>
            </a:r>
            <a:r>
              <a:rPr lang="ru-RU" sz="2400" i="1" dirty="0"/>
              <a:t>, </a:t>
            </a:r>
            <a:r>
              <a:rPr lang="ru-RU" sz="2400" i="1" dirty="0" err="1"/>
              <a:t>тяжкість</a:t>
            </a:r>
            <a:r>
              <a:rPr lang="ru-RU" sz="2400" i="1" dirty="0"/>
              <a:t> і подвиг </a:t>
            </a:r>
            <a:r>
              <a:rPr lang="ru-RU" sz="2400" i="1" dirty="0" err="1"/>
              <a:t>її</a:t>
            </a:r>
            <a:r>
              <a:rPr lang="ru-RU" sz="2400" i="1" dirty="0"/>
              <a:t> </a:t>
            </a:r>
            <a:r>
              <a:rPr lang="ru-RU" sz="2400" i="1" dirty="0" err="1"/>
              <a:t>життя</a:t>
            </a:r>
            <a:r>
              <a:rPr lang="ru-RU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01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tGeys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4" y="0"/>
            <a:ext cx="9144000" cy="6858000"/>
          </a:xfrm>
          <a:prstGeom prst="rect">
            <a:avLst/>
          </a:prstGeom>
          <a:noFill/>
          <a:ln w="7620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0825" y="0"/>
            <a:ext cx="8713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4400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11188" y="1412875"/>
            <a:ext cx="4681537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У той час я гостювала на </a:t>
            </a:r>
            <a:r>
              <a:rPr lang="ru-RU" sz="4400" dirty="0" err="1" smtClean="0">
                <a:solidFill>
                  <a:schemeClr val="bg1"/>
                </a:solidFill>
                <a:latin typeface="Monotype Corsiva" pitchFamily="66" charset="0"/>
              </a:rPr>
              <a:t>землі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.  </a:t>
            </a:r>
            <a:r>
              <a:rPr lang="ru-RU" sz="4400" dirty="0" err="1" smtClean="0">
                <a:solidFill>
                  <a:schemeClr val="bg1"/>
                </a:solidFill>
                <a:latin typeface="Monotype Corsiva" pitchFamily="66" charset="0"/>
              </a:rPr>
              <a:t>Мені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 дали </a:t>
            </a:r>
            <a:r>
              <a:rPr lang="ru-RU" sz="4400" dirty="0" err="1" smtClean="0">
                <a:solidFill>
                  <a:schemeClr val="bg1"/>
                </a:solidFill>
                <a:latin typeface="Monotype Corsiva" pitchFamily="66" charset="0"/>
              </a:rPr>
              <a:t>хрещене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Monotype Corsiva" pitchFamily="66" charset="0"/>
              </a:rPr>
              <a:t>ім</a:t>
            </a:r>
            <a:r>
              <a:rPr lang="en-US" sz="4400" dirty="0" smtClean="0">
                <a:solidFill>
                  <a:schemeClr val="bg1"/>
                </a:solidFill>
                <a:latin typeface="Monotype Corsiva" pitchFamily="66" charset="0"/>
              </a:rPr>
              <a:t>’</a:t>
            </a:r>
            <a:r>
              <a:rPr lang="ru-RU" sz="4400" dirty="0" err="1" smtClean="0">
                <a:solidFill>
                  <a:schemeClr val="bg1"/>
                </a:solidFill>
                <a:latin typeface="Monotype Corsiva" pitchFamily="66" charset="0"/>
              </a:rPr>
              <a:t>яАнна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, солодке для </a:t>
            </a:r>
            <a:r>
              <a:rPr lang="ru-RU" sz="4400" dirty="0" err="1" smtClean="0">
                <a:solidFill>
                  <a:schemeClr val="bg1"/>
                </a:solidFill>
                <a:latin typeface="Monotype Corsiva" pitchFamily="66" charset="0"/>
              </a:rPr>
              <a:t>людського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 губ і </a:t>
            </a:r>
            <a:r>
              <a:rPr lang="ru-RU" sz="4400" dirty="0" err="1" smtClean="0">
                <a:solidFill>
                  <a:schemeClr val="bg1"/>
                </a:solidFill>
                <a:latin typeface="Monotype Corsiva" pitchFamily="66" charset="0"/>
              </a:rPr>
              <a:t>вух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4400" dirty="0">
              <a:solidFill>
                <a:schemeClr val="bg1"/>
              </a:solidFill>
              <a:latin typeface="Monotype Corsiva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077" name="Picture 5" descr="am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268413"/>
            <a:ext cx="2581275" cy="5013325"/>
          </a:xfrm>
          <a:prstGeom prst="rect">
            <a:avLst/>
          </a:prstGeom>
          <a:noFill/>
          <a:ln w="7620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8291" y="332656"/>
            <a:ext cx="4249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uk-UA" sz="20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дали </a:t>
            </a:r>
            <a:r>
              <a:rPr lang="uk-UA" sz="2000" i="1" u="sng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</a:t>
            </a:r>
            <a:r>
              <a:rPr lang="en-US" sz="20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20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при </a:t>
            </a:r>
            <a:r>
              <a:rPr lang="uk-UA" sz="20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хрещенні Анна</a:t>
            </a:r>
            <a:r>
              <a:rPr lang="en-US" sz="20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2000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17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rtSalame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245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762000" indent="-762000" algn="ctr"/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          </a:t>
            </a: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916238" y="2708275"/>
            <a:ext cx="403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68538" y="1844675"/>
            <a:ext cx="4826000" cy="4678363"/>
          </a:xfrm>
          <a:prstGeom prst="rect">
            <a:avLst/>
          </a:prstGeom>
          <a:solidFill>
            <a:srgbClr val="CC0000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Monotype Corsiva" pitchFamily="66" charset="0"/>
              </a:rPr>
              <a:t>Я к розам хочу в тот единственный сад, 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Где лучшая в мире стоит из оград.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Где статуи помнят меня молодой, 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А я их под невскою помню водой.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                     …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И замертво спят сотни тысяч шагов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Врагов и друзей, друзей и врагов.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А шествию теней не видно конца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От вазы гранитной до двери дворца.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Там шепчутся белые ночи мои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О чьей- то высокой и тайной любви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И все перламутром и яшмой горит, </a:t>
            </a:r>
            <a:br>
              <a:rPr lang="ru-RU" sz="2000" b="1" dirty="0">
                <a:latin typeface="Monotype Corsiva" pitchFamily="66" charset="0"/>
              </a:rPr>
            </a:br>
            <a:r>
              <a:rPr lang="ru-RU" sz="2000" b="1" dirty="0">
                <a:latin typeface="Monotype Corsiva" pitchFamily="66" charset="0"/>
              </a:rPr>
              <a:t>Но света источник таинственно скрыт.</a:t>
            </a:r>
          </a:p>
          <a:p>
            <a:pPr eaLnBrk="1" hangingPunct="1">
              <a:spcBef>
                <a:spcPct val="50000"/>
              </a:spcBef>
            </a:pP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188640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Ахматова </a:t>
            </a:r>
            <a:r>
              <a:rPr lang="ru-RU" b="1" i="1" dirty="0" err="1">
                <a:solidFill>
                  <a:schemeClr val="bg1"/>
                </a:solidFill>
              </a:rPr>
              <a:t>народилася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під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Одесою</a:t>
            </a:r>
            <a:r>
              <a:rPr lang="ru-RU" b="1" i="1" dirty="0">
                <a:solidFill>
                  <a:schemeClr val="bg1"/>
                </a:solidFill>
              </a:rPr>
              <a:t>, в </a:t>
            </a:r>
            <a:r>
              <a:rPr lang="ru-RU" b="1" i="1" dirty="0" err="1">
                <a:solidFill>
                  <a:schemeClr val="bg1"/>
                </a:solidFill>
              </a:rPr>
              <a:t>сім'ї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відставного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інженера-механіка</a:t>
            </a:r>
            <a:r>
              <a:rPr lang="ru-RU" b="1" i="1" dirty="0">
                <a:solidFill>
                  <a:schemeClr val="bg1"/>
                </a:solidFill>
              </a:rPr>
              <a:t> флоту. </a:t>
            </a:r>
            <a:r>
              <a:rPr lang="ru-RU" b="1" i="1" dirty="0" err="1">
                <a:solidFill>
                  <a:schemeClr val="bg1"/>
                </a:solidFill>
              </a:rPr>
              <a:t>Однорічною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дитиною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її</a:t>
            </a:r>
            <a:r>
              <a:rPr lang="ru-RU" b="1" i="1" dirty="0">
                <a:solidFill>
                  <a:schemeClr val="bg1"/>
                </a:solidFill>
              </a:rPr>
              <a:t> перевезли в </a:t>
            </a:r>
            <a:r>
              <a:rPr lang="ru-RU" b="1" i="1" dirty="0" err="1">
                <a:solidFill>
                  <a:schemeClr val="bg1"/>
                </a:solidFill>
              </a:rPr>
              <a:t>Царське</a:t>
            </a:r>
            <a:r>
              <a:rPr lang="ru-RU" b="1" i="1" dirty="0">
                <a:solidFill>
                  <a:schemeClr val="bg1"/>
                </a:solidFill>
              </a:rPr>
              <a:t> Село </a:t>
            </a:r>
            <a:r>
              <a:rPr lang="ru-RU" b="1" i="1" dirty="0" err="1">
                <a:solidFill>
                  <a:schemeClr val="bg1"/>
                </a:solidFill>
              </a:rPr>
              <a:t>під</a:t>
            </a:r>
            <a:r>
              <a:rPr lang="ru-RU" b="1" i="1" dirty="0">
                <a:solidFill>
                  <a:schemeClr val="bg1"/>
                </a:solidFill>
              </a:rPr>
              <a:t> Петербургом: там вона жила до </a:t>
            </a:r>
            <a:r>
              <a:rPr lang="ru-RU" b="1" i="1" dirty="0" err="1">
                <a:solidFill>
                  <a:schemeClr val="bg1"/>
                </a:solidFill>
              </a:rPr>
              <a:t>шістнадцяти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років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>
                <a:solidFill>
                  <a:schemeClr val="bg1"/>
                </a:solidFill>
              </a:rPr>
              <a:t>вчилася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Царскосельской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жіночої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гімназії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Царське</a:t>
            </a:r>
            <a:r>
              <a:rPr lang="ru-RU" b="1" i="1" dirty="0">
                <a:solidFill>
                  <a:schemeClr val="bg1"/>
                </a:solidFill>
              </a:rPr>
              <a:t> Село </a:t>
            </a:r>
            <a:r>
              <a:rPr lang="ru-RU" b="1" i="1" dirty="0" err="1">
                <a:solidFill>
                  <a:schemeClr val="bg1"/>
                </a:solidFill>
              </a:rPr>
              <a:t>залишилося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її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житті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назавжди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48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rtPel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ахмадова 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t="1155" r="15944" b="3764"/>
          <a:stretch>
            <a:fillRect/>
          </a:stretch>
        </p:blipFill>
        <p:spPr bwMode="auto">
          <a:xfrm>
            <a:off x="468313" y="692150"/>
            <a:ext cx="4059237" cy="5230813"/>
          </a:xfrm>
          <a:prstGeom prst="rect">
            <a:avLst/>
          </a:prstGeom>
          <a:noFill/>
          <a:ln w="762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995738" y="-242888"/>
            <a:ext cx="47625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CCFFFF"/>
                </a:solidFill>
                <a:latin typeface="Monotype Corsiva" pitchFamily="66" charset="0"/>
              </a:rPr>
              <a:t>К. </a:t>
            </a:r>
            <a:r>
              <a:rPr lang="ru-RU" sz="3200" b="1" dirty="0" smtClean="0">
                <a:solidFill>
                  <a:srgbClr val="CCFFFF"/>
                </a:solidFill>
                <a:latin typeface="Monotype Corsiva" pitchFamily="66" charset="0"/>
              </a:rPr>
              <a:t>І. </a:t>
            </a:r>
            <a:r>
              <a:rPr lang="ru-RU" sz="3200" b="1" dirty="0" err="1" smtClean="0">
                <a:solidFill>
                  <a:srgbClr val="CCFFFF"/>
                </a:solidFill>
                <a:latin typeface="Monotype Corsiva" pitchFamily="66" charset="0"/>
              </a:rPr>
              <a:t>Чуковський</a:t>
            </a:r>
            <a:endParaRPr lang="ru-RU" sz="3200" b="1" dirty="0">
              <a:solidFill>
                <a:srgbClr val="CCFFFF"/>
              </a:solidFill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8064" y="908720"/>
            <a:ext cx="39514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«Я знав Ганну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Андріївну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Ахматову з 1912 року. На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якому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-то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літературному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вечорі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підвів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мене до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неї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чоловік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молодий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поет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Микола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Степанович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Гумільов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. Тоненька, струнка, схожа на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боязку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п'ятнадцятирічну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дівчинку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, вона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ні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крок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не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відходила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свого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чоловіка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який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тоді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, при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першому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знайомстві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, назвав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своєю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ученицею. Минуло два-три роки, і в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поставі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намітилася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найголовніша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риса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особистості-величавість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Слово «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царствена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» приходило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всім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хто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 знав Анну </a:t>
            </a:r>
            <a:r>
              <a:rPr lang="ru-RU" i="1" dirty="0" err="1">
                <a:solidFill>
                  <a:schemeClr val="tx2">
                    <a:lumMod val="50000"/>
                  </a:schemeClr>
                </a:solidFill>
              </a:rPr>
              <a:t>Андріївну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763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20802774_Elena_Lisovskaya_Anna_AHMATOVA_sz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36957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4464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</a:rPr>
              <a:t>З 1910-х </a:t>
            </a:r>
            <a:r>
              <a:rPr lang="ru-RU" sz="2400" i="1" dirty="0" err="1">
                <a:solidFill>
                  <a:srgbClr val="0070C0"/>
                </a:solidFill>
              </a:rPr>
              <a:t>років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почалася</a:t>
            </a:r>
            <a:r>
              <a:rPr lang="ru-RU" sz="2400" i="1" dirty="0">
                <a:solidFill>
                  <a:srgbClr val="0070C0"/>
                </a:solidFill>
              </a:rPr>
              <a:t> активна </a:t>
            </a:r>
            <a:r>
              <a:rPr lang="ru-RU" sz="2400" i="1" dirty="0" err="1">
                <a:solidFill>
                  <a:srgbClr val="0070C0"/>
                </a:solidFill>
              </a:rPr>
              <a:t>літературна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діяльність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Ахматової</a:t>
            </a:r>
            <a:r>
              <a:rPr lang="ru-RU" sz="2400" i="1" dirty="0">
                <a:solidFill>
                  <a:srgbClr val="0070C0"/>
                </a:solidFill>
              </a:rPr>
              <a:t>. </a:t>
            </a:r>
            <a:r>
              <a:rPr lang="ru-RU" sz="2400" i="1" dirty="0" err="1">
                <a:solidFill>
                  <a:srgbClr val="0070C0"/>
                </a:solidFill>
              </a:rPr>
              <a:t>Свій</a:t>
            </a:r>
            <a:r>
              <a:rPr lang="ru-RU" sz="2400" i="1" dirty="0">
                <a:solidFill>
                  <a:srgbClr val="0070C0"/>
                </a:solidFill>
              </a:rPr>
              <a:t> перший </a:t>
            </a:r>
            <a:r>
              <a:rPr lang="ru-RU" sz="2400" i="1" dirty="0" err="1">
                <a:solidFill>
                  <a:srgbClr val="0070C0"/>
                </a:solidFill>
              </a:rPr>
              <a:t>вірш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під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псевдонімом</a:t>
            </a:r>
            <a:r>
              <a:rPr lang="ru-RU" sz="2400" i="1" dirty="0">
                <a:solidFill>
                  <a:srgbClr val="0070C0"/>
                </a:solidFill>
              </a:rPr>
              <a:t> Анна Ахматова вона </a:t>
            </a:r>
            <a:r>
              <a:rPr lang="ru-RU" sz="2400" i="1" dirty="0" err="1">
                <a:solidFill>
                  <a:srgbClr val="0070C0"/>
                </a:solidFill>
              </a:rPr>
              <a:t>опублікувала</a:t>
            </a:r>
            <a:r>
              <a:rPr lang="ru-RU" sz="2400" i="1" dirty="0">
                <a:solidFill>
                  <a:srgbClr val="0070C0"/>
                </a:solidFill>
              </a:rPr>
              <a:t> в </a:t>
            </a:r>
            <a:r>
              <a:rPr lang="ru-RU" sz="2400" i="1" dirty="0" err="1">
                <a:solidFill>
                  <a:srgbClr val="0070C0"/>
                </a:solidFill>
              </a:rPr>
              <a:t>двадцятирічному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віці</a:t>
            </a:r>
            <a:r>
              <a:rPr lang="ru-RU" sz="2400" i="1" dirty="0">
                <a:solidFill>
                  <a:srgbClr val="0070C0"/>
                </a:solidFill>
              </a:rPr>
              <a:t>, а в 1912 </a:t>
            </a:r>
            <a:r>
              <a:rPr lang="ru-RU" sz="2400" i="1" dirty="0" err="1">
                <a:solidFill>
                  <a:srgbClr val="0070C0"/>
                </a:solidFill>
              </a:rPr>
              <a:t>році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вийшов</a:t>
            </a:r>
            <a:r>
              <a:rPr lang="ru-RU" sz="2400" i="1" dirty="0">
                <a:solidFill>
                  <a:srgbClr val="0070C0"/>
                </a:solidFill>
              </a:rPr>
              <a:t> перший </a:t>
            </a:r>
            <a:r>
              <a:rPr lang="ru-RU" sz="2400" i="1" dirty="0" err="1">
                <a:solidFill>
                  <a:srgbClr val="0070C0"/>
                </a:solidFill>
              </a:rPr>
              <a:t>збірник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віршів</a:t>
            </a:r>
            <a:r>
              <a:rPr lang="ru-RU" sz="2400" i="1" dirty="0">
                <a:solidFill>
                  <a:srgbClr val="0070C0"/>
                </a:solidFill>
              </a:rPr>
              <a:t> "</a:t>
            </a:r>
            <a:r>
              <a:rPr lang="ru-RU" sz="2400" i="1" dirty="0" err="1">
                <a:solidFill>
                  <a:srgbClr val="0070C0"/>
                </a:solidFill>
              </a:rPr>
              <a:t>Вечір</a:t>
            </a:r>
            <a:r>
              <a:rPr lang="ru-RU" sz="2400" i="1" dirty="0">
                <a:solidFill>
                  <a:srgbClr val="0070C0"/>
                </a:solidFill>
              </a:rPr>
              <a:t>".</a:t>
            </a:r>
          </a:p>
          <a:p>
            <a:r>
              <a:rPr lang="ru-RU" sz="2400" i="1" dirty="0" err="1">
                <a:solidFill>
                  <a:srgbClr val="0070C0"/>
                </a:solidFill>
              </a:rPr>
              <a:t>Набагато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менш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відомо</a:t>
            </a:r>
            <a:r>
              <a:rPr lang="ru-RU" sz="2400" i="1" dirty="0">
                <a:solidFill>
                  <a:srgbClr val="0070C0"/>
                </a:solidFill>
              </a:rPr>
              <a:t>, </a:t>
            </a:r>
            <a:r>
              <a:rPr lang="ru-RU" sz="2400" i="1" dirty="0" err="1">
                <a:solidFill>
                  <a:srgbClr val="0070C0"/>
                </a:solidFill>
              </a:rPr>
              <a:t>що</a:t>
            </a:r>
            <a:r>
              <a:rPr lang="ru-RU" sz="2400" i="1" dirty="0">
                <a:solidFill>
                  <a:srgbClr val="0070C0"/>
                </a:solidFill>
              </a:rPr>
              <a:t> коли молода </a:t>
            </a:r>
            <a:r>
              <a:rPr lang="ru-RU" sz="2400" i="1" dirty="0" err="1">
                <a:solidFill>
                  <a:srgbClr val="0070C0"/>
                </a:solidFill>
              </a:rPr>
              <a:t>поетеса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зрозуміла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своє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призначення</a:t>
            </a:r>
            <a:r>
              <a:rPr lang="ru-RU" sz="2400" i="1" dirty="0">
                <a:solidFill>
                  <a:srgbClr val="0070C0"/>
                </a:solidFill>
              </a:rPr>
              <a:t>, то не </a:t>
            </a:r>
            <a:r>
              <a:rPr lang="ru-RU" sz="2400" i="1" dirty="0" err="1">
                <a:solidFill>
                  <a:srgbClr val="0070C0"/>
                </a:solidFill>
              </a:rPr>
              <a:t>хто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інший</a:t>
            </a:r>
            <a:r>
              <a:rPr lang="ru-RU" sz="2400" i="1" dirty="0">
                <a:solidFill>
                  <a:srgbClr val="0070C0"/>
                </a:solidFill>
              </a:rPr>
              <a:t>, як </a:t>
            </a:r>
            <a:r>
              <a:rPr lang="ru-RU" sz="2400" i="1" dirty="0" err="1">
                <a:solidFill>
                  <a:srgbClr val="0070C0"/>
                </a:solidFill>
              </a:rPr>
              <a:t>батько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Андрій</a:t>
            </a:r>
            <a:r>
              <a:rPr lang="ru-RU" sz="2400" i="1" dirty="0">
                <a:solidFill>
                  <a:srgbClr val="0070C0"/>
                </a:solidFill>
              </a:rPr>
              <a:t> Антонович заборонив </a:t>
            </a:r>
            <a:r>
              <a:rPr lang="ru-RU" sz="2400" i="1" dirty="0" err="1">
                <a:solidFill>
                  <a:srgbClr val="0070C0"/>
                </a:solidFill>
              </a:rPr>
              <a:t>їй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підписувати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свої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вірші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прізвищем</a:t>
            </a:r>
            <a:r>
              <a:rPr lang="ru-RU" sz="2400" i="1" dirty="0">
                <a:solidFill>
                  <a:srgbClr val="0070C0"/>
                </a:solidFill>
              </a:rPr>
              <a:t> Горенко. </a:t>
            </a:r>
            <a:r>
              <a:rPr lang="ru-RU" sz="2400" i="1" dirty="0" err="1">
                <a:solidFill>
                  <a:srgbClr val="0070C0"/>
                </a:solidFill>
              </a:rPr>
              <a:t>Тоді</a:t>
            </a:r>
            <a:r>
              <a:rPr lang="ru-RU" sz="2400" i="1" dirty="0">
                <a:solidFill>
                  <a:srgbClr val="0070C0"/>
                </a:solidFill>
              </a:rPr>
              <a:t> Ганна і взяла </a:t>
            </a:r>
            <a:r>
              <a:rPr lang="ru-RU" sz="2400" i="1" dirty="0" err="1">
                <a:solidFill>
                  <a:srgbClr val="0070C0"/>
                </a:solidFill>
              </a:rPr>
              <a:t>прізвище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своєї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прабабусі</a:t>
            </a:r>
            <a:r>
              <a:rPr lang="ru-RU" sz="2400" i="1" dirty="0">
                <a:solidFill>
                  <a:srgbClr val="0070C0"/>
                </a:solidFill>
              </a:rPr>
              <a:t> - </a:t>
            </a:r>
            <a:r>
              <a:rPr lang="ru-RU" sz="2400" i="1" dirty="0" err="1">
                <a:solidFill>
                  <a:srgbClr val="0070C0"/>
                </a:solidFill>
              </a:rPr>
              <a:t>татарської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княгині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err="1">
                <a:solidFill>
                  <a:srgbClr val="0070C0"/>
                </a:solidFill>
              </a:rPr>
              <a:t>Ахматової</a:t>
            </a:r>
            <a:r>
              <a:rPr lang="ru-RU" sz="24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69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23850" y="188913"/>
            <a:ext cx="34559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400" b="1" dirty="0">
                <a:solidFill>
                  <a:schemeClr val="tx2"/>
                </a:solidFill>
                <a:latin typeface="Monotype Corsiva" pitchFamily="66" charset="0"/>
              </a:rPr>
              <a:t>Ахматова: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9388" y="3402013"/>
            <a:ext cx="8964612" cy="34559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«Я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виходжу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заміж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за друга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моєї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юності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Миколи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Степановича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Гумільова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любить мене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вже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три роки, і я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вірю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моя доля бути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його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дружиною.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Чи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люблю я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його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, я не знаю, але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здається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мені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 люблю. »</a:t>
            </a:r>
          </a:p>
        </p:txBody>
      </p:sp>
    </p:spTree>
    <p:extLst>
      <p:ext uri="{BB962C8B-B14F-4D97-AF65-F5344CB8AC3E}">
        <p14:creationId xmlns:p14="http://schemas.microsoft.com/office/powerpoint/2010/main" val="212793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hmatov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962400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13285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B0F0"/>
                </a:solidFill>
              </a:rPr>
              <a:t>Анна </a:t>
            </a:r>
            <a:r>
              <a:rPr lang="ru-RU" i="1" dirty="0" err="1">
                <a:solidFill>
                  <a:srgbClr val="00B0F0"/>
                </a:solidFill>
              </a:rPr>
              <a:t>Андріївна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розлучилася</a:t>
            </a:r>
            <a:r>
              <a:rPr lang="ru-RU" i="1" dirty="0">
                <a:solidFill>
                  <a:srgbClr val="00B0F0"/>
                </a:solidFill>
              </a:rPr>
              <a:t> з Н. </a:t>
            </a:r>
            <a:r>
              <a:rPr lang="ru-RU" i="1" dirty="0" err="1">
                <a:solidFill>
                  <a:srgbClr val="00B0F0"/>
                </a:solidFill>
              </a:rPr>
              <a:t>Гумільовим</a:t>
            </a:r>
            <a:r>
              <a:rPr lang="ru-RU" i="1" dirty="0">
                <a:solidFill>
                  <a:srgbClr val="00B0F0"/>
                </a:solidFill>
              </a:rPr>
              <a:t>. </a:t>
            </a:r>
            <a:r>
              <a:rPr lang="ru-RU" i="1" dirty="0" err="1">
                <a:solidFill>
                  <a:srgbClr val="00B0F0"/>
                </a:solidFill>
              </a:rPr>
              <a:t>Восени</a:t>
            </a:r>
            <a:r>
              <a:rPr lang="ru-RU" i="1" dirty="0">
                <a:solidFill>
                  <a:srgbClr val="00B0F0"/>
                </a:solidFill>
              </a:rPr>
              <a:t> того ж року Ахматова </a:t>
            </a:r>
            <a:r>
              <a:rPr lang="ru-RU" i="1" dirty="0" err="1">
                <a:solidFill>
                  <a:srgbClr val="00B0F0"/>
                </a:solidFill>
              </a:rPr>
              <a:t>вийшла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заміж</a:t>
            </a:r>
            <a:r>
              <a:rPr lang="ru-RU" i="1" dirty="0">
                <a:solidFill>
                  <a:srgbClr val="00B0F0"/>
                </a:solidFill>
              </a:rPr>
              <a:t> за В. К. Шилейко, </a:t>
            </a:r>
            <a:r>
              <a:rPr lang="ru-RU" i="1" dirty="0" err="1">
                <a:solidFill>
                  <a:srgbClr val="00B0F0"/>
                </a:solidFill>
              </a:rPr>
              <a:t>вченого-ассирологом</a:t>
            </a:r>
            <a:r>
              <a:rPr lang="ru-RU" i="1" dirty="0">
                <a:solidFill>
                  <a:srgbClr val="00B0F0"/>
                </a:solidFill>
              </a:rPr>
              <a:t> і </a:t>
            </a:r>
            <a:r>
              <a:rPr lang="ru-RU" i="1" dirty="0" err="1">
                <a:solidFill>
                  <a:srgbClr val="00B0F0"/>
                </a:solidFill>
              </a:rPr>
              <a:t>перекладача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клинописних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текстів</a:t>
            </a:r>
            <a:r>
              <a:rPr lang="ru-RU" i="1" dirty="0">
                <a:solidFill>
                  <a:srgbClr val="00B0F0"/>
                </a:solidFill>
              </a:rPr>
              <a:t>.</a:t>
            </a:r>
          </a:p>
          <a:p>
            <a:r>
              <a:rPr lang="ru-RU" i="1" dirty="0" err="1">
                <a:solidFill>
                  <a:srgbClr val="00B0F0"/>
                </a:solidFill>
              </a:rPr>
              <a:t>Жовтневу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революцію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поетеса</a:t>
            </a:r>
            <a:r>
              <a:rPr lang="ru-RU" i="1" dirty="0">
                <a:solidFill>
                  <a:srgbClr val="00B0F0"/>
                </a:solidFill>
              </a:rPr>
              <a:t> не </a:t>
            </a:r>
            <a:r>
              <a:rPr lang="ru-RU" i="1" dirty="0" err="1">
                <a:solidFill>
                  <a:srgbClr val="00B0F0"/>
                </a:solidFill>
              </a:rPr>
              <a:t>прийняла</a:t>
            </a:r>
            <a:r>
              <a:rPr lang="ru-RU" i="1" dirty="0">
                <a:solidFill>
                  <a:srgbClr val="00B0F0"/>
                </a:solidFill>
              </a:rPr>
              <a:t>. </a:t>
            </a:r>
            <a:r>
              <a:rPr lang="ru-RU" i="1" dirty="0" err="1">
                <a:solidFill>
                  <a:srgbClr val="00B0F0"/>
                </a:solidFill>
              </a:rPr>
              <a:t>Бо</a:t>
            </a:r>
            <a:r>
              <a:rPr lang="ru-RU" i="1" dirty="0">
                <a:solidFill>
                  <a:srgbClr val="00B0F0"/>
                </a:solidFill>
              </a:rPr>
              <a:t>, як вона писала, "все </a:t>
            </a:r>
            <a:r>
              <a:rPr lang="ru-RU" i="1" dirty="0" err="1">
                <a:solidFill>
                  <a:srgbClr val="00B0F0"/>
                </a:solidFill>
              </a:rPr>
              <a:t>розкрадено</a:t>
            </a:r>
            <a:r>
              <a:rPr lang="ru-RU" i="1" dirty="0">
                <a:solidFill>
                  <a:srgbClr val="00B0F0"/>
                </a:solidFill>
              </a:rPr>
              <a:t>, продано; все </a:t>
            </a:r>
            <a:r>
              <a:rPr lang="ru-RU" i="1" dirty="0" err="1">
                <a:solidFill>
                  <a:srgbClr val="00B0F0"/>
                </a:solidFill>
              </a:rPr>
              <a:t>голодної</a:t>
            </a:r>
            <a:r>
              <a:rPr lang="ru-RU" i="1" dirty="0">
                <a:solidFill>
                  <a:srgbClr val="00B0F0"/>
                </a:solidFill>
              </a:rPr>
              <a:t> тугою изглодано". Але </a:t>
            </a:r>
            <a:r>
              <a:rPr lang="ru-RU" i="1" dirty="0" err="1">
                <a:solidFill>
                  <a:srgbClr val="00B0F0"/>
                </a:solidFill>
              </a:rPr>
              <a:t>Росію</a:t>
            </a:r>
            <a:r>
              <a:rPr lang="ru-RU" i="1" dirty="0">
                <a:solidFill>
                  <a:srgbClr val="00B0F0"/>
                </a:solidFill>
              </a:rPr>
              <a:t> не покинула, </a:t>
            </a:r>
            <a:r>
              <a:rPr lang="ru-RU" i="1" dirty="0" err="1">
                <a:solidFill>
                  <a:srgbClr val="00B0F0"/>
                </a:solidFill>
              </a:rPr>
              <a:t>відкинувши</a:t>
            </a:r>
            <a:r>
              <a:rPr lang="ru-RU" i="1" dirty="0">
                <a:solidFill>
                  <a:srgbClr val="00B0F0"/>
                </a:solidFill>
              </a:rPr>
              <a:t> "</a:t>
            </a:r>
            <a:r>
              <a:rPr lang="ru-RU" i="1" dirty="0" err="1">
                <a:solidFill>
                  <a:srgbClr val="00B0F0"/>
                </a:solidFill>
              </a:rPr>
              <a:t>Утішне</a:t>
            </a:r>
            <a:r>
              <a:rPr lang="ru-RU" i="1" dirty="0">
                <a:solidFill>
                  <a:srgbClr val="00B0F0"/>
                </a:solidFill>
              </a:rPr>
              <a:t>" голоси, звавшие на </a:t>
            </a:r>
            <a:r>
              <a:rPr lang="ru-RU" i="1" dirty="0" err="1">
                <a:solidFill>
                  <a:srgbClr val="00B0F0"/>
                </a:solidFill>
              </a:rPr>
              <a:t>чужину</a:t>
            </a:r>
            <a:r>
              <a:rPr lang="ru-RU" i="1" dirty="0">
                <a:solidFill>
                  <a:srgbClr val="00B0F0"/>
                </a:solidFill>
              </a:rPr>
              <a:t>, де </a:t>
            </a:r>
            <a:r>
              <a:rPr lang="ru-RU" i="1" dirty="0" err="1">
                <a:solidFill>
                  <a:srgbClr val="00B0F0"/>
                </a:solidFill>
              </a:rPr>
              <a:t>опинилися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багато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її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сучасники</a:t>
            </a:r>
            <a:r>
              <a:rPr lang="ru-RU" i="1" dirty="0">
                <a:solidFill>
                  <a:srgbClr val="00B0F0"/>
                </a:solidFill>
              </a:rPr>
              <a:t>. </a:t>
            </a:r>
            <a:r>
              <a:rPr lang="ru-RU" i="1" dirty="0" err="1">
                <a:solidFill>
                  <a:srgbClr val="00B0F0"/>
                </a:solidFill>
              </a:rPr>
              <a:t>Навіть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після</a:t>
            </a:r>
            <a:r>
              <a:rPr lang="ru-RU" i="1" dirty="0">
                <a:solidFill>
                  <a:srgbClr val="00B0F0"/>
                </a:solidFill>
              </a:rPr>
              <a:t> того, як в 1921 </a:t>
            </a:r>
            <a:r>
              <a:rPr lang="ru-RU" i="1" dirty="0" err="1">
                <a:solidFill>
                  <a:srgbClr val="00B0F0"/>
                </a:solidFill>
              </a:rPr>
              <a:t>році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більшовики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розстріляли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її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колишнього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чоловіка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Миколи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Гумільова</a:t>
            </a:r>
            <a:r>
              <a:rPr lang="ru-RU" i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332656"/>
            <a:ext cx="6263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Під час революції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6677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434" y="3403600"/>
            <a:ext cx="30638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10" y="0"/>
            <a:ext cx="2716213" cy="42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B0F0"/>
                </a:solidFill>
              </a:rPr>
              <a:t>У </a:t>
            </a:r>
            <a:r>
              <a:rPr lang="ru-RU" i="1" dirty="0" err="1">
                <a:solidFill>
                  <a:srgbClr val="00B0F0"/>
                </a:solidFill>
              </a:rPr>
              <a:t>березні</a:t>
            </a:r>
            <a:r>
              <a:rPr lang="ru-RU" i="1" dirty="0">
                <a:solidFill>
                  <a:srgbClr val="00B0F0"/>
                </a:solidFill>
              </a:rPr>
              <a:t> 1914 </a:t>
            </a:r>
            <a:r>
              <a:rPr lang="ru-RU" i="1" dirty="0" err="1">
                <a:solidFill>
                  <a:srgbClr val="00B0F0"/>
                </a:solidFill>
              </a:rPr>
              <a:t>вийшла</a:t>
            </a:r>
            <a:r>
              <a:rPr lang="ru-RU" i="1" dirty="0">
                <a:solidFill>
                  <a:srgbClr val="00B0F0"/>
                </a:solidFill>
              </a:rPr>
              <a:t> друга книга </a:t>
            </a:r>
            <a:r>
              <a:rPr lang="ru-RU" i="1" dirty="0" err="1">
                <a:solidFill>
                  <a:srgbClr val="00B0F0"/>
                </a:solidFill>
              </a:rPr>
              <a:t>віршів</a:t>
            </a:r>
            <a:r>
              <a:rPr lang="ru-RU" i="1" dirty="0">
                <a:solidFill>
                  <a:srgbClr val="00B0F0"/>
                </a:solidFill>
              </a:rPr>
              <a:t> "Четки", яка принесла </a:t>
            </a:r>
            <a:r>
              <a:rPr lang="ru-RU" i="1" dirty="0" err="1">
                <a:solidFill>
                  <a:srgbClr val="00B0F0"/>
                </a:solidFill>
              </a:rPr>
              <a:t>Ахматової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вже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всеросійську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популярність</a:t>
            </a:r>
            <a:r>
              <a:rPr lang="ru-RU" i="1" dirty="0">
                <a:solidFill>
                  <a:srgbClr val="00B0F0"/>
                </a:solidFill>
              </a:rPr>
              <a:t>. </a:t>
            </a:r>
            <a:r>
              <a:rPr lang="ru-RU" i="1" dirty="0" err="1">
                <a:solidFill>
                  <a:srgbClr val="00B0F0"/>
                </a:solidFill>
              </a:rPr>
              <a:t>Наступна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збірка</a:t>
            </a:r>
            <a:r>
              <a:rPr lang="ru-RU" i="1" dirty="0">
                <a:solidFill>
                  <a:srgbClr val="00B0F0"/>
                </a:solidFill>
              </a:rPr>
              <a:t> "</a:t>
            </a:r>
            <a:r>
              <a:rPr lang="ru-RU" i="1" dirty="0" err="1">
                <a:solidFill>
                  <a:srgbClr val="00B0F0"/>
                </a:solidFill>
              </a:rPr>
              <a:t>Біла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зграя</a:t>
            </a:r>
            <a:r>
              <a:rPr lang="ru-RU" i="1" dirty="0">
                <a:solidFill>
                  <a:srgbClr val="00B0F0"/>
                </a:solidFill>
              </a:rPr>
              <a:t>" </a:t>
            </a:r>
            <a:r>
              <a:rPr lang="ru-RU" i="1" dirty="0" err="1">
                <a:solidFill>
                  <a:srgbClr val="00B0F0"/>
                </a:solidFill>
              </a:rPr>
              <a:t>побачив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світ</a:t>
            </a:r>
            <a:r>
              <a:rPr lang="ru-RU" i="1" dirty="0">
                <a:solidFill>
                  <a:srgbClr val="00B0F0"/>
                </a:solidFill>
              </a:rPr>
              <a:t> у </a:t>
            </a:r>
            <a:r>
              <a:rPr lang="ru-RU" i="1" dirty="0" err="1">
                <a:solidFill>
                  <a:srgbClr val="00B0F0"/>
                </a:solidFill>
              </a:rPr>
              <a:t>вересні</a:t>
            </a:r>
            <a:r>
              <a:rPr lang="ru-RU" i="1" dirty="0">
                <a:solidFill>
                  <a:srgbClr val="00B0F0"/>
                </a:solidFill>
              </a:rPr>
              <a:t> 1917 року і </a:t>
            </a:r>
            <a:r>
              <a:rPr lang="ru-RU" i="1" dirty="0" err="1">
                <a:solidFill>
                  <a:srgbClr val="00B0F0"/>
                </a:solidFill>
              </a:rPr>
              <a:t>був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зустрінутий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досить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стримано</a:t>
            </a:r>
            <a:r>
              <a:rPr lang="ru-RU" i="1" dirty="0">
                <a:solidFill>
                  <a:srgbClr val="00B0F0"/>
                </a:solidFill>
              </a:rPr>
              <a:t>. </a:t>
            </a:r>
            <a:r>
              <a:rPr lang="ru-RU" i="1" dirty="0" err="1">
                <a:solidFill>
                  <a:srgbClr val="00B0F0"/>
                </a:solidFill>
              </a:rPr>
              <a:t>Війна</a:t>
            </a:r>
            <a:r>
              <a:rPr lang="ru-RU" i="1" dirty="0">
                <a:solidFill>
                  <a:srgbClr val="00B0F0"/>
                </a:solidFill>
              </a:rPr>
              <a:t>, голод і </a:t>
            </a:r>
            <a:r>
              <a:rPr lang="ru-RU" i="1" dirty="0" err="1">
                <a:solidFill>
                  <a:srgbClr val="00B0F0"/>
                </a:solidFill>
              </a:rPr>
              <a:t>розруха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відсунули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поезію</a:t>
            </a:r>
            <a:r>
              <a:rPr lang="ru-RU" i="1" dirty="0">
                <a:solidFill>
                  <a:srgbClr val="00B0F0"/>
                </a:solidFill>
              </a:rPr>
              <a:t> на </a:t>
            </a:r>
            <a:r>
              <a:rPr lang="ru-RU" i="1" dirty="0" err="1">
                <a:solidFill>
                  <a:srgbClr val="00B0F0"/>
                </a:solidFill>
              </a:rPr>
              <a:t>другий</a:t>
            </a:r>
            <a:r>
              <a:rPr lang="ru-RU" i="1" dirty="0">
                <a:solidFill>
                  <a:srgbClr val="00B0F0"/>
                </a:solidFill>
              </a:rPr>
              <a:t> план. Але </a:t>
            </a:r>
            <a:r>
              <a:rPr lang="ru-RU" i="1" dirty="0" err="1">
                <a:solidFill>
                  <a:srgbClr val="00B0F0"/>
                </a:solidFill>
              </a:rPr>
              <a:t>ті</a:t>
            </a:r>
            <a:r>
              <a:rPr lang="ru-RU" i="1" dirty="0">
                <a:solidFill>
                  <a:srgbClr val="00B0F0"/>
                </a:solidFill>
              </a:rPr>
              <a:t>, </a:t>
            </a:r>
            <a:r>
              <a:rPr lang="ru-RU" i="1" dirty="0" err="1">
                <a:solidFill>
                  <a:srgbClr val="00B0F0"/>
                </a:solidFill>
              </a:rPr>
              <a:t>хто</a:t>
            </a:r>
            <a:r>
              <a:rPr lang="ru-RU" i="1" dirty="0">
                <a:solidFill>
                  <a:srgbClr val="00B0F0"/>
                </a:solidFill>
              </a:rPr>
              <a:t> знали Ахматову </a:t>
            </a:r>
            <a:r>
              <a:rPr lang="ru-RU" i="1" dirty="0" err="1">
                <a:solidFill>
                  <a:srgbClr val="00B0F0"/>
                </a:solidFill>
              </a:rPr>
              <a:t>близько</a:t>
            </a:r>
            <a:r>
              <a:rPr lang="ru-RU" i="1" dirty="0">
                <a:solidFill>
                  <a:srgbClr val="00B0F0"/>
                </a:solidFill>
              </a:rPr>
              <a:t>, добре </a:t>
            </a:r>
            <a:r>
              <a:rPr lang="ru-RU" i="1" dirty="0" err="1">
                <a:solidFill>
                  <a:srgbClr val="00B0F0"/>
                </a:solidFill>
              </a:rPr>
              <a:t>розуміли</a:t>
            </a:r>
            <a:r>
              <a:rPr lang="ru-RU" i="1" dirty="0">
                <a:solidFill>
                  <a:srgbClr val="00B0F0"/>
                </a:solidFill>
              </a:rPr>
              <a:t> і </a:t>
            </a:r>
            <a:r>
              <a:rPr lang="ru-RU" i="1" dirty="0" err="1">
                <a:solidFill>
                  <a:srgbClr val="00B0F0"/>
                </a:solidFill>
              </a:rPr>
              <a:t>значущість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її</a:t>
            </a:r>
            <a:r>
              <a:rPr lang="ru-RU" i="1" dirty="0">
                <a:solidFill>
                  <a:srgbClr val="00B0F0"/>
                </a:solidFill>
              </a:rPr>
              <a:t> </a:t>
            </a:r>
            <a:r>
              <a:rPr lang="ru-RU" i="1" dirty="0" err="1">
                <a:solidFill>
                  <a:srgbClr val="00B0F0"/>
                </a:solidFill>
              </a:rPr>
              <a:t>творчості</a:t>
            </a:r>
            <a:r>
              <a:rPr lang="ru-RU" i="1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523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53</TotalTime>
  <Words>1309</Words>
  <Application>Microsoft Office PowerPoint</Application>
  <PresentationFormat>Экран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Дядя Вася</dc:creator>
  <cp:lastModifiedBy>Роман</cp:lastModifiedBy>
  <cp:revision>9</cp:revision>
  <dcterms:created xsi:type="dcterms:W3CDTF">2013-12-23T14:51:57Z</dcterms:created>
  <dcterms:modified xsi:type="dcterms:W3CDTF">2013-12-25T15:22:51Z</dcterms:modified>
</cp:coreProperties>
</file>