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56" r:id="rId2"/>
    <p:sldId id="260" r:id="rId3"/>
    <p:sldId id="257" r:id="rId4"/>
    <p:sldId id="259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1" d="100"/>
          <a:sy n="61" d="100"/>
        </p:scale>
        <p:origin x="-1626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563BE2-6C80-4D02-9173-C7228F0FB9CF}" type="datetimeFigureOut">
              <a:rPr lang="ru-RU" smtClean="0">
                <a:solidFill>
                  <a:srgbClr val="000000"/>
                </a:solidFill>
              </a:rPr>
              <a:pPr>
                <a:defRPr/>
              </a:pPr>
              <a:t>30.03.2013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1BF933F5-687F-4562-8143-FD572F545B98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20FEF6-BEC5-40DE-B5D8-123A24EE1531}" type="datetimeFigureOut">
              <a:rPr lang="ru-RU" smtClean="0">
                <a:solidFill>
                  <a:srgbClr val="000000"/>
                </a:solidFill>
              </a:rPr>
              <a:pPr>
                <a:defRPr/>
              </a:pPr>
              <a:t>30.03.2013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15AFC0-74BE-4B92-9E3D-6F493C08956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278A5B-0B9D-4A54-B660-EF2F5E809CEA}" type="datetimeFigureOut">
              <a:rPr lang="ru-RU" smtClean="0">
                <a:solidFill>
                  <a:srgbClr val="000000"/>
                </a:solidFill>
              </a:rPr>
              <a:pPr>
                <a:defRPr/>
              </a:pPr>
              <a:t>30.03.2013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0070AC-57F7-4A89-966A-59F1A7EB7A3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4281A6-19DB-4472-8F1A-75F5E5B9DB16}" type="datetimeFigureOut">
              <a:rPr lang="ru-RU" smtClean="0">
                <a:solidFill>
                  <a:srgbClr val="000000"/>
                </a:solidFill>
              </a:rPr>
              <a:pPr>
                <a:defRPr/>
              </a:pPr>
              <a:t>30.03.2013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937484-1C9C-4CC1-B46B-43C48C52E31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762CCF-7426-4955-B840-AE5810702BC6}" type="datetimeFigureOut">
              <a:rPr lang="ru-RU" smtClean="0">
                <a:solidFill>
                  <a:srgbClr val="000000"/>
                </a:solidFill>
              </a:rPr>
              <a:pPr>
                <a:defRPr/>
              </a:pPr>
              <a:t>30.03.2013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755481-31E9-40A6-932E-144D2A70C5F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95EE7F-5CD1-415D-8161-DA212969D703}" type="datetimeFigureOut">
              <a:rPr lang="ru-RU" smtClean="0">
                <a:solidFill>
                  <a:srgbClr val="000000"/>
                </a:solidFill>
              </a:rPr>
              <a:pPr>
                <a:defRPr/>
              </a:pPr>
              <a:t>30.03.2013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91A8CA-784A-4E7D-8B7D-AA844FBCC2A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BAA461-AD90-46D5-A3B7-7EEF625E147D}" type="datetimeFigureOut">
              <a:rPr lang="ru-RU" smtClean="0">
                <a:solidFill>
                  <a:srgbClr val="000000"/>
                </a:solidFill>
              </a:rPr>
              <a:pPr>
                <a:defRPr/>
              </a:pPr>
              <a:t>30.03.2013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B13867-D893-4559-8D2B-1D8E38B02A8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C11365-3067-4188-808C-A16692EA8EC5}" type="datetimeFigureOut">
              <a:rPr lang="ru-RU" smtClean="0">
                <a:solidFill>
                  <a:srgbClr val="000000"/>
                </a:solidFill>
              </a:rPr>
              <a:pPr>
                <a:defRPr/>
              </a:pPr>
              <a:t>30.03.2013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5FDC61-AA7D-4CF1-820F-F4E497913ED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287B85-4C07-4D76-8B73-E99CDD0CDF4F}" type="datetimeFigureOut">
              <a:rPr lang="ru-RU" smtClean="0">
                <a:solidFill>
                  <a:srgbClr val="000000"/>
                </a:solidFill>
              </a:rPr>
              <a:pPr>
                <a:defRPr/>
              </a:pPr>
              <a:t>30.03.2013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0B83F-38B8-4C9A-BBAC-AC066132C4FC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869F88-A8F1-4D6D-8A6C-D0355F925D17}" type="datetimeFigureOut">
              <a:rPr lang="ru-RU" smtClean="0">
                <a:solidFill>
                  <a:srgbClr val="000000"/>
                </a:solidFill>
              </a:rPr>
              <a:pPr>
                <a:defRPr/>
              </a:pPr>
              <a:t>30.03.2013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3E3E15-B1AA-4C6E-98DC-7821F396CD32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EE1881-B657-4DFF-8CAA-F64F478F3494}" type="datetimeFigureOut">
              <a:rPr lang="ru-RU" smtClean="0">
                <a:solidFill>
                  <a:srgbClr val="000000"/>
                </a:solidFill>
              </a:rPr>
              <a:pPr>
                <a:defRPr/>
              </a:pPr>
              <a:t>30.03.2013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478D12-CAE3-40CC-9B3D-CF63EEABF470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3ADC81D-46E2-4F56-88F1-331C5724A07A}" type="datetimeFigureOut">
              <a:rPr lang="ru-RU" smtClean="0">
                <a:solidFill>
                  <a:srgbClr val="000000"/>
                </a:solidFill>
              </a:rPr>
              <a:pPr>
                <a:defRPr/>
              </a:pPr>
              <a:t>30.03.2013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AE82EA4-2D00-42DC-B9B6-99A54372074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uk-UA" dirty="0" smtClean="0"/>
              <a:t>Підготувала: </a:t>
            </a:r>
            <a:r>
              <a:rPr lang="uk-UA" dirty="0" err="1" smtClean="0"/>
              <a:t>бондаренко</a:t>
            </a:r>
            <a:r>
              <a:rPr lang="uk-UA" dirty="0" smtClean="0"/>
              <a:t> </a:t>
            </a:r>
            <a:r>
              <a:rPr lang="uk-UA" dirty="0" err="1" smtClean="0"/>
              <a:t>оксана</a:t>
            </a:r>
            <a:r>
              <a:rPr lang="uk-UA" dirty="0" smtClean="0"/>
              <a:t> 104н.в.</a:t>
            </a:r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Еміль Золя</a:t>
            </a:r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1"/>
            <a:ext cx="2232248" cy="2779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62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0" b="1383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Деніз</a:t>
            </a:r>
            <a:r>
              <a:rPr lang="uk-UA" dirty="0" smtClean="0"/>
              <a:t> і жак з батьками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890218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8" b="1354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 smtClean="0"/>
              <a:t>Зараз діє музей письменника</a:t>
            </a:r>
            <a:endParaRPr lang="uk-UA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У цьому будинку у місті </a:t>
            </a:r>
            <a:r>
              <a:rPr lang="uk-UA" dirty="0" err="1" smtClean="0"/>
              <a:t>медан</a:t>
            </a:r>
            <a:r>
              <a:rPr lang="uk-UA" dirty="0" smtClean="0"/>
              <a:t> жив </a:t>
            </a:r>
            <a:r>
              <a:rPr lang="uk-UA" dirty="0" err="1" smtClean="0"/>
              <a:t>е.золя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158898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628" y="2348880"/>
            <a:ext cx="19685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3086"/>
            <a:ext cx="2689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817" y="233086"/>
            <a:ext cx="9164906" cy="62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2843808" y="2564904"/>
            <a:ext cx="501791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3779912" y="1776136"/>
            <a:ext cx="144016" cy="57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4979096" y="1776136"/>
            <a:ext cx="576064" cy="7887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5267128" y="2924944"/>
            <a:ext cx="817040" cy="3716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5173815" y="3760572"/>
            <a:ext cx="1105072" cy="3804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45" name="Прямая со стрелкой 6144"/>
          <p:cNvCxnSpPr/>
          <p:nvPr/>
        </p:nvCxnSpPr>
        <p:spPr>
          <a:xfrm>
            <a:off x="4716016" y="4141057"/>
            <a:ext cx="551112" cy="7281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51" name="Прямая со стрелкой 6150"/>
          <p:cNvCxnSpPr/>
          <p:nvPr/>
        </p:nvCxnSpPr>
        <p:spPr>
          <a:xfrm flipH="1">
            <a:off x="3345597" y="4141057"/>
            <a:ext cx="434315" cy="5840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57" name="Прямая со стрелкой 6156"/>
          <p:cNvCxnSpPr/>
          <p:nvPr/>
        </p:nvCxnSpPr>
        <p:spPr>
          <a:xfrm flipH="1">
            <a:off x="2627784" y="3573016"/>
            <a:ext cx="717813" cy="3777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9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87" y="-42557"/>
            <a:ext cx="1908175" cy="292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75" y="-48907"/>
            <a:ext cx="1901825" cy="307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62" y="-76689"/>
            <a:ext cx="1901825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87" y="-48907"/>
            <a:ext cx="1901825" cy="29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-27475"/>
            <a:ext cx="1901825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670" y="2208586"/>
            <a:ext cx="1755775" cy="271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119" y="2077475"/>
            <a:ext cx="1901825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29" y="3790785"/>
            <a:ext cx="2047875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458" y="3905833"/>
            <a:ext cx="1901825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578" y="2213413"/>
            <a:ext cx="1762125" cy="27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90950"/>
            <a:ext cx="1901825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395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помер  29 </a:t>
            </a:r>
            <a:r>
              <a:rPr lang="ru-RU" sz="3600" dirty="0" err="1"/>
              <a:t>вересня</a:t>
            </a:r>
            <a:r>
              <a:rPr lang="ru-RU" sz="3600" dirty="0"/>
              <a:t> 1902 року</a:t>
            </a:r>
            <a:r>
              <a:rPr lang="ru-RU" dirty="0"/>
              <a:t> </a:t>
            </a:r>
            <a:endParaRPr lang="uk-UA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3069251" cy="437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966" y="1520147"/>
            <a:ext cx="5917121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971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2564904"/>
            <a:ext cx="8261350" cy="10604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7722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07033" y="1107353"/>
            <a:ext cx="4584908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7200" b="1" spc="300" dirty="0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BE0E3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BBE0E3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</a:effectLst>
                <a:latin typeface="Monotype Corsiva" pitchFamily="66" charset="0"/>
              </a:rPr>
              <a:t>Еміль Золя</a:t>
            </a:r>
          </a:p>
          <a:p>
            <a:pPr algn="ctr">
              <a:defRPr/>
            </a:pPr>
            <a:r>
              <a:rPr lang="uk-UA" sz="4800" b="1" spc="300" dirty="0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BE0E3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BBE0E3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</a:effectLst>
                <a:latin typeface="Monotype Corsiva" pitchFamily="66" charset="0"/>
              </a:rPr>
              <a:t>(1840-1902) </a:t>
            </a:r>
            <a:endParaRPr lang="ru-RU" sz="4800" b="1" spc="300" dirty="0">
              <a:ln w="11430" cmpd="sng">
                <a:solidFill>
                  <a:srgbClr val="BBE0E3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BBE0E3">
                      <a:tint val="83000"/>
                      <a:shade val="100000"/>
                      <a:satMod val="200000"/>
                    </a:srgbClr>
                  </a:gs>
                  <a:gs pos="75000">
                    <a:srgbClr val="BBE0E3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BBE0E3">
                    <a:satMod val="220000"/>
                    <a:alpha val="35000"/>
                  </a:srgbClr>
                </a:glow>
              </a:effectLst>
              <a:latin typeface="Monotype Corsiva" pitchFamily="66" charset="0"/>
            </a:endParaRPr>
          </a:p>
        </p:txBody>
      </p:sp>
      <p:pic>
        <p:nvPicPr>
          <p:cNvPr id="1027" name="Picture 3" descr="C:\Documents and Settings\All Users\Документы\154.jpg"/>
          <p:cNvPicPr>
            <a:picLocks noChangeAspect="1" noChangeArrowheads="1"/>
          </p:cNvPicPr>
          <p:nvPr/>
        </p:nvPicPr>
        <p:blipFill>
          <a:blip r:embed="rId2"/>
          <a:srcRect t="11315" b="5029"/>
          <a:stretch>
            <a:fillRect/>
          </a:stretch>
        </p:blipFill>
        <p:spPr bwMode="auto">
          <a:xfrm>
            <a:off x="5500694" y="214290"/>
            <a:ext cx="3071834" cy="3725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14348" y="3786190"/>
            <a:ext cx="8143932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3200" b="1" dirty="0">
                <a:ln w="17780" cmpd="sng">
                  <a:solidFill>
                    <a:srgbClr val="BBE0E3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BE0E3">
                        <a:tint val="63000"/>
                        <a:sat val="105000"/>
                      </a:srgbClr>
                    </a:gs>
                    <a:gs pos="90000">
                      <a:srgbClr val="BBE0E3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</a:p>
          <a:p>
            <a:pPr algn="r">
              <a:defRPr/>
            </a:pPr>
            <a:r>
              <a:rPr lang="ru-RU" sz="3200" b="1" i="1" dirty="0">
                <a:ln w="17780" cmpd="sng">
                  <a:solidFill>
                    <a:srgbClr val="BBE0E3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BBE0E3">
                    <a:lumMod val="25000"/>
                  </a:srgb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Треба йти вперед, все вперед, </a:t>
            </a:r>
          </a:p>
          <a:p>
            <a:pPr algn="r">
              <a:defRPr/>
            </a:pPr>
            <a:r>
              <a:rPr lang="ru-RU" sz="3200" b="1" i="1" dirty="0">
                <a:ln w="17780" cmpd="sng">
                  <a:solidFill>
                    <a:srgbClr val="BBE0E3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BBE0E3">
                    <a:lumMod val="25000"/>
                  </a:srgb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з життям, яке ніколи не зупиняється.</a:t>
            </a:r>
          </a:p>
          <a:p>
            <a:pPr algn="r">
              <a:defRPr/>
            </a:pPr>
            <a:r>
              <a:rPr lang="uk-UA" sz="3200" b="1" i="1" dirty="0">
                <a:ln w="17780" cmpd="sng">
                  <a:solidFill>
                    <a:srgbClr val="BBE0E3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BBE0E3">
                    <a:lumMod val="25000"/>
                  </a:srgb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Е.Золя</a:t>
            </a:r>
            <a:endParaRPr lang="ru-RU" sz="3200" b="1" i="1" dirty="0">
              <a:ln w="17780" cmpd="sng">
                <a:solidFill>
                  <a:srgbClr val="BBE0E3">
                    <a:tint val="3000"/>
                  </a:srgbClr>
                </a:solidFill>
                <a:prstDash val="solid"/>
                <a:miter lim="800000"/>
              </a:ln>
              <a:solidFill>
                <a:srgbClr val="BBE0E3">
                  <a:lumMod val="25000"/>
                </a:srgb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762705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251520" y="5877272"/>
            <a:ext cx="4040188" cy="495746"/>
          </a:xfrm>
        </p:spPr>
        <p:txBody>
          <a:bodyPr/>
          <a:lstStyle/>
          <a:p>
            <a:r>
              <a:rPr lang="uk-UA" dirty="0" smtClean="0"/>
              <a:t>Еміль Золя з батьками</a:t>
            </a:r>
            <a:endParaRPr lang="uk-UA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548680"/>
            <a:ext cx="374441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572000" y="1556792"/>
            <a:ext cx="4114800" cy="500141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uk-UA" dirty="0" smtClean="0"/>
              <a:t>Еміль Золя - </a:t>
            </a:r>
            <a:r>
              <a:rPr lang="ru-RU" dirty="0" err="1"/>
              <a:t>французький</a:t>
            </a:r>
            <a:r>
              <a:rPr lang="ru-RU" dirty="0"/>
              <a:t> </a:t>
            </a:r>
            <a:r>
              <a:rPr lang="ru-RU" dirty="0" err="1"/>
              <a:t>романіст</a:t>
            </a:r>
            <a:r>
              <a:rPr lang="ru-RU" dirty="0"/>
              <a:t>, критик та </a:t>
            </a:r>
            <a:r>
              <a:rPr lang="ru-RU" dirty="0" err="1"/>
              <a:t>політичний</a:t>
            </a:r>
            <a:r>
              <a:rPr lang="ru-RU" dirty="0"/>
              <a:t> </a:t>
            </a:r>
            <a:r>
              <a:rPr lang="ru-RU" dirty="0" err="1"/>
              <a:t>активіст</a:t>
            </a:r>
            <a:r>
              <a:rPr lang="ru-RU" dirty="0" smtClean="0"/>
              <a:t>.  </a:t>
            </a:r>
            <a:r>
              <a:rPr lang="ru-RU" dirty="0" err="1" smtClean="0"/>
              <a:t>Народився</a:t>
            </a:r>
            <a:r>
              <a:rPr lang="ru-RU" dirty="0" smtClean="0"/>
              <a:t>  2 </a:t>
            </a:r>
            <a:r>
              <a:rPr lang="ru-RU" dirty="0" err="1" smtClean="0"/>
              <a:t>квітня</a:t>
            </a:r>
            <a:r>
              <a:rPr lang="ru-RU" dirty="0" smtClean="0"/>
              <a:t> 1840р. </a:t>
            </a:r>
            <a:r>
              <a:rPr lang="ru-RU" dirty="0"/>
              <a:t>у</a:t>
            </a:r>
            <a:r>
              <a:rPr lang="ru-RU" dirty="0" smtClean="0"/>
              <a:t> </a:t>
            </a:r>
            <a:r>
              <a:rPr lang="ru-RU" dirty="0" err="1" smtClean="0"/>
              <a:t>Парижі</a:t>
            </a:r>
            <a:r>
              <a:rPr lang="ru-RU" dirty="0"/>
              <a:t>. </a:t>
            </a:r>
            <a:r>
              <a:rPr lang="ru-RU" dirty="0" err="1"/>
              <a:t>Б</a:t>
            </a:r>
            <a:r>
              <a:rPr lang="ru-RU" dirty="0" err="1" smtClean="0"/>
              <a:t>атько</a:t>
            </a:r>
            <a:r>
              <a:rPr lang="ru-RU" dirty="0"/>
              <a:t>, </a:t>
            </a:r>
            <a:r>
              <a:rPr lang="ru-RU" dirty="0" err="1"/>
              <a:t>інженер</a:t>
            </a:r>
            <a:r>
              <a:rPr lang="ru-RU" dirty="0"/>
              <a:t> </a:t>
            </a:r>
            <a:r>
              <a:rPr lang="ru-RU" dirty="0" err="1"/>
              <a:t>італійського</a:t>
            </a:r>
            <a:r>
              <a:rPr lang="ru-RU" dirty="0"/>
              <a:t> </a:t>
            </a:r>
            <a:r>
              <a:rPr lang="ru-RU" dirty="0" err="1" smtClean="0"/>
              <a:t>походження</a:t>
            </a:r>
            <a:r>
              <a:rPr lang="ru-RU" dirty="0" smtClean="0"/>
              <a:t>,  помер </a:t>
            </a:r>
            <a:r>
              <a:rPr lang="ru-RU" dirty="0"/>
              <a:t>в 1846 р., </a:t>
            </a:r>
            <a:r>
              <a:rPr lang="ru-RU" dirty="0" err="1"/>
              <a:t>залишивши</a:t>
            </a:r>
            <a:r>
              <a:rPr lang="ru-RU" dirty="0"/>
              <a:t> мадам Золя та </a:t>
            </a:r>
            <a:r>
              <a:rPr lang="ru-RU" dirty="0" err="1"/>
              <a:t>свого</a:t>
            </a:r>
            <a:r>
              <a:rPr lang="ru-RU" dirty="0"/>
              <a:t> малого </a:t>
            </a:r>
            <a:r>
              <a:rPr lang="ru-RU" dirty="0" err="1"/>
              <a:t>сина</a:t>
            </a:r>
            <a:r>
              <a:rPr lang="ru-RU" dirty="0"/>
              <a:t> в </a:t>
            </a:r>
            <a:r>
              <a:rPr lang="ru-RU" dirty="0" err="1"/>
              <a:t>злиднях</a:t>
            </a:r>
            <a:r>
              <a:rPr lang="ru-RU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178546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23528" y="404663"/>
            <a:ext cx="8496944" cy="1296144"/>
          </a:xfrm>
        </p:spPr>
        <p:txBody>
          <a:bodyPr>
            <a:normAutofit fontScale="85000" lnSpcReduction="10000"/>
          </a:bodyPr>
          <a:lstStyle/>
          <a:p>
            <a:pPr marL="114300" indent="0">
              <a:buNone/>
            </a:pP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дитячі</a:t>
            </a:r>
            <a:r>
              <a:rPr lang="ru-RU" dirty="0"/>
              <a:t> і </a:t>
            </a:r>
            <a:r>
              <a:rPr lang="ru-RU" dirty="0" err="1"/>
              <a:t>юнацькі</a:t>
            </a:r>
            <a:r>
              <a:rPr lang="ru-RU" dirty="0"/>
              <a:t> роки </a:t>
            </a:r>
            <a:r>
              <a:rPr lang="ru-RU" dirty="0" err="1"/>
              <a:t>пройшли</a:t>
            </a:r>
            <a:r>
              <a:rPr lang="ru-RU" dirty="0"/>
              <a:t> в </a:t>
            </a:r>
            <a:r>
              <a:rPr lang="ru-RU" dirty="0" err="1"/>
              <a:t>Провансі</a:t>
            </a:r>
            <a:r>
              <a:rPr lang="ru-RU" dirty="0"/>
              <a:t>, у невеликому </a:t>
            </a:r>
            <a:r>
              <a:rPr lang="ru-RU" dirty="0" err="1"/>
              <a:t>містечку</a:t>
            </a:r>
            <a:r>
              <a:rPr lang="ru-RU" dirty="0"/>
              <a:t> </a:t>
            </a:r>
            <a:r>
              <a:rPr lang="ru-RU" dirty="0" err="1"/>
              <a:t>Екс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згодом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ім'ям</a:t>
            </a:r>
            <a:r>
              <a:rPr lang="ru-RU" dirty="0"/>
              <a:t> </a:t>
            </a:r>
            <a:r>
              <a:rPr lang="ru-RU" dirty="0" err="1"/>
              <a:t>Плассана</a:t>
            </a:r>
            <a:r>
              <a:rPr lang="ru-RU" dirty="0"/>
              <a:t> стане </a:t>
            </a:r>
            <a:r>
              <a:rPr lang="ru-RU" dirty="0" err="1"/>
              <a:t>місцем</a:t>
            </a:r>
            <a:r>
              <a:rPr lang="ru-RU" dirty="0"/>
              <a:t> </a:t>
            </a:r>
            <a:r>
              <a:rPr lang="ru-RU" dirty="0" err="1"/>
              <a:t>дії</a:t>
            </a:r>
            <a:r>
              <a:rPr lang="ru-RU" dirty="0"/>
              <a:t>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романів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19541"/>
            <a:ext cx="4035902" cy="2188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7"/>
            <a:ext cx="4041775" cy="2189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22114"/>
            <a:ext cx="4041775" cy="2189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4122113"/>
            <a:ext cx="4035425" cy="2189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45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923928" y="1556792"/>
            <a:ext cx="4762872" cy="4824536"/>
          </a:xfrm>
        </p:spPr>
        <p:txBody>
          <a:bodyPr>
            <a:normAutofit lnSpcReduction="10000"/>
          </a:bodyPr>
          <a:lstStyle/>
          <a:p>
            <a:r>
              <a:rPr lang="uk-UA" dirty="0"/>
              <a:t> Золя закінчив ліцей Святого Луїса в Парижі, </a:t>
            </a:r>
            <a:r>
              <a:rPr lang="uk-UA" dirty="0" smtClean="0"/>
              <a:t>проте </a:t>
            </a:r>
            <a:r>
              <a:rPr lang="uk-UA" dirty="0"/>
              <a:t>двічі не склав іспит на ступінь бакалавра, що було передумовою для подальшої освіти, і в 1859 р. він почав шукати прибуткове заняття. Більшу частину наступних двох років Золя був безробітний і жив у великій бідності</a:t>
            </a:r>
            <a:r>
              <a:rPr lang="uk-UA" dirty="0" smtClean="0"/>
              <a:t>. </a:t>
            </a:r>
            <a:r>
              <a:rPr lang="ru-RU" dirty="0" err="1"/>
              <a:t>Зрештою</a:t>
            </a:r>
            <a:r>
              <a:rPr lang="ru-RU" dirty="0"/>
              <a:t>, в 1862 р. Золя </a:t>
            </a:r>
            <a:r>
              <a:rPr lang="ru-RU" dirty="0" err="1"/>
              <a:t>найнявся</a:t>
            </a:r>
            <a:r>
              <a:rPr lang="ru-RU" dirty="0"/>
              <a:t> на роботу клерком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3960440" cy="5482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732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509120"/>
            <a:ext cx="8229600" cy="2232248"/>
          </a:xfrm>
        </p:spPr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 1865 р. Золя написав </a:t>
            </a:r>
            <a:r>
              <a:rPr lang="ru-RU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перший </a:t>
            </a:r>
            <a:r>
              <a:rPr lang="ru-RU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автобіографічний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роман «</a:t>
            </a:r>
            <a:r>
              <a:rPr lang="ru-RU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Сповідь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Клода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наступні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продовжив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кар'єру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журналіста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написав два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романи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«Тереза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Ракен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(1867) та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Медлін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Фера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(1868). Проект Золя,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спочатку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включав 10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романів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поступово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розширювався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охопив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томів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1430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Щастя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Ругонів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перши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роман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з'явився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1870 р., але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перерваний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початком Франко-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Німецької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липні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надрукований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книжку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жовтні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1871 р.</a:t>
            </a:r>
          </a:p>
          <a:p>
            <a:pPr marL="114300" indent="0">
              <a:buNone/>
            </a:pP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89" y="0"/>
            <a:ext cx="6755254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1594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52600"/>
            <a:ext cx="3816424" cy="3692623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uk-UA" dirty="0"/>
              <a:t>В 1870 р. Золя одружився з</a:t>
            </a:r>
            <a:r>
              <a:rPr lang="uk-UA" b="1" dirty="0"/>
              <a:t> </a:t>
            </a:r>
            <a:r>
              <a:rPr lang="uk-UA" b="1" dirty="0" err="1"/>
              <a:t>Габріеллою-Александріною</a:t>
            </a:r>
            <a:r>
              <a:rPr lang="uk-UA" b="1" dirty="0"/>
              <a:t> Меле</a:t>
            </a:r>
            <a:r>
              <a:rPr lang="uk-UA" dirty="0"/>
              <a:t>. Після 18 років подружнього життя, в якому  було мало  любові, Золя став товстим, старим і нещасним.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88442"/>
            <a:ext cx="3781166" cy="3990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72" y="332656"/>
            <a:ext cx="4590827" cy="631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518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114300" indent="0">
              <a:buNone/>
            </a:pPr>
            <a:r>
              <a:rPr lang="uk-UA" dirty="0" smtClean="0"/>
              <a:t>1888 </a:t>
            </a:r>
            <a:r>
              <a:rPr lang="uk-UA" dirty="0"/>
              <a:t>року, </a:t>
            </a:r>
            <a:r>
              <a:rPr lang="uk-UA" dirty="0" smtClean="0"/>
              <a:t>його життя змінилося. Еміль познайомився </a:t>
            </a:r>
            <a:r>
              <a:rPr lang="uk-UA" dirty="0"/>
              <a:t>з </a:t>
            </a:r>
            <a:r>
              <a:rPr lang="uk-UA" b="1" dirty="0"/>
              <a:t>Жанною </a:t>
            </a:r>
            <a:r>
              <a:rPr lang="uk-UA" b="1" dirty="0" err="1"/>
              <a:t>Розеро</a:t>
            </a:r>
            <a:r>
              <a:rPr lang="uk-UA" dirty="0"/>
              <a:t>. Їй було 20 років, вона була висока і темноока. Жанна злегка здивувалася, що Золя взагалі звернув на неї увагу. Письменник незабаром по-справжньому закохався в неї і поселив дівчину в гарному будинку. У Жанни від нього народилося двоє дітей, яких щасливі батьки назвали </a:t>
            </a:r>
            <a:r>
              <a:rPr lang="uk-UA" b="1" dirty="0" err="1"/>
              <a:t>Деніз</a:t>
            </a:r>
            <a:r>
              <a:rPr lang="uk-UA" b="1" dirty="0"/>
              <a:t> і Жак</a:t>
            </a:r>
            <a:r>
              <a:rPr lang="uk-UA" dirty="0"/>
              <a:t>. Золя дуже любив і обох дітей, і їх матір, яка принесла йому невідоме раніше щастя. Протягом двох років Золя успішно підтримував любовний зв'язок з Жанною і доглядав за дітьми, приховуючи цей факт від </a:t>
            </a:r>
            <a:r>
              <a:rPr lang="uk-UA" dirty="0" err="1"/>
              <a:t>Александріни</a:t>
            </a:r>
            <a:r>
              <a:rPr lang="uk-UA" dirty="0"/>
              <a:t>. Потім </a:t>
            </a:r>
            <a:r>
              <a:rPr lang="uk-UA" dirty="0" err="1"/>
              <a:t>Александріна</a:t>
            </a:r>
            <a:r>
              <a:rPr lang="uk-UA" dirty="0"/>
              <a:t> отримала анонімний лист, який розповів  їй всю правду про другу сім'ю її чоловіка. </a:t>
            </a:r>
            <a:r>
              <a:rPr lang="uk-UA" dirty="0" err="1"/>
              <a:t>Александріна</a:t>
            </a:r>
            <a:r>
              <a:rPr lang="uk-UA" dirty="0"/>
              <a:t> прийшла в лють і навіть збиралася розлучитися з Золя, але потім її злість вляглася. </a:t>
            </a:r>
          </a:p>
          <a:p>
            <a:pPr marL="11430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43020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1097"/>
            <a:ext cx="4680520" cy="626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5925"/>
            <a:ext cx="4370784" cy="6271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826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1820</TotalTime>
  <Words>420</Words>
  <Application>Microsoft Office PowerPoint</Application>
  <PresentationFormat>Экран (4:3)</PresentationFormat>
  <Paragraphs>20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Аптека</vt:lpstr>
      <vt:lpstr>Еміль Золя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Деніз і жак з батьками</vt:lpstr>
      <vt:lpstr>У цьому будинку у місті медан жив е.золя</vt:lpstr>
      <vt:lpstr>Презентация PowerPoint</vt:lpstr>
      <vt:lpstr>Презентация PowerPoint</vt:lpstr>
      <vt:lpstr>помер  29 вересня 1902 року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Еміль Золя</dc:title>
  <dc:creator>Оксана</dc:creator>
  <cp:lastModifiedBy>Оксана</cp:lastModifiedBy>
  <cp:revision>14</cp:revision>
  <dcterms:created xsi:type="dcterms:W3CDTF">2013-03-23T15:55:36Z</dcterms:created>
  <dcterms:modified xsi:type="dcterms:W3CDTF">2013-03-30T15:09:19Z</dcterms:modified>
</cp:coreProperties>
</file>