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3/28/2008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3/28/2008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3/28/2008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3/28/2008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3/28/2008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3/28/2008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3/28/2008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3/28/2008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3/28/2008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3/28/2008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3/28/2008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3/28/2008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400052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Михайло</a:t>
            </a:r>
            <a:r>
              <a:rPr lang="en-US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Лермонтов</a:t>
            </a:r>
            <a:r>
              <a:rPr lang="en-US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 (1814 - 1841)</a:t>
            </a:r>
            <a:endParaRPr lang="ru-RU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6" name="Picture 2" descr="D:\Аня ;)\Школа\Зарубежка\Mikhail_lermon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642918"/>
            <a:ext cx="3643338" cy="48663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5072074"/>
            <a:ext cx="4214842" cy="1143000"/>
          </a:xfrm>
        </p:spPr>
        <p:txBody>
          <a:bodyPr/>
          <a:lstStyle/>
          <a:p>
            <a:pPr algn="l"/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Підготувала </a:t>
            </a:r>
          </a:p>
          <a:p>
            <a:pPr algn="l"/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учениця 9-В класу</a:t>
            </a:r>
          </a:p>
          <a:p>
            <a:pPr algn="l"/>
            <a:r>
              <a:rPr lang="uk-UA" b="1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Кошина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Анна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14876" y="500042"/>
            <a:ext cx="4143404" cy="521497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 листопада 1832 р. він склав іспити у Школу гвардійських підпрапорщиків і кавалерійських юнкерів, яку закінчив у 1835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p., 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ставши корнетом у лейб-гвардії гусарському полку. Того ж року вийшла друком поема Лермонтова «Хаджі-Абрек», він віддав у цензуру першу редакцію драми «Маскарад», розпочав роботу над поемами «Сашка» та «Боярин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Орша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», романом «Княгиня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Ліговська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».</a:t>
            </a:r>
            <a:endParaRPr kumimoji="0" lang="uk-UA" sz="2000" i="0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3" descr="D:\Аня ;)\Школа\Зарубежка\Lermontov-Auto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3458960" cy="44291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472" y="357166"/>
            <a:ext cx="3500462" cy="521497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 Петербурзі у 1835—1836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pp. 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Лермонтов почав зближуватися з літературними колами, проте з О. Пушкіним він ще не був знайомий. Тим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принциповішого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характеру набув його вірш «Смерть Поета» , написаний відразу ж після загибелі Пушкіна на дуелі. Лермонтов говорив від імені цілого покоління, тому його твір миттєво поширився у списках і зробив Лермонтова широковідомим.</a:t>
            </a:r>
            <a:endParaRPr kumimoji="0" lang="uk-UA" sz="2000" i="0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194" name="Picture 2" descr="D:\Аня ;)\Школа\Зарубежка\786px-Duel_of_Pushkin_and_d'Anthes_(19th_century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857232"/>
            <a:ext cx="4559897" cy="34750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72132" y="4429132"/>
            <a:ext cx="1714512" cy="57150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1400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Дуель О. Пушкіна</a:t>
            </a:r>
            <a:endParaRPr kumimoji="0" lang="ru-RU" sz="140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72132" y="357166"/>
            <a:ext cx="3214710" cy="521497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 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березні 1837 р. Лермонтов, переведений із гвардії у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нижньоновгородський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драгунський полк, виїхав із Петербурга на Кавказ. Розпочалося перше кавказьке заслання Лермонтова. Воно було важким випробуванням для поета, але надзвичайно розширило діапазон його творчих вражень. До кінця 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року</a:t>
            </a:r>
            <a:endParaRPr kumimoji="0" lang="uk-UA" sz="2000" i="0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218" name="Picture 2" descr="D:\Аня ;)\Школа\Зарубежка\752px-Lermontov_TiflisGL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5233233" cy="416849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4891643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Лермонтов об'їздив усю Кавказьку лінію, побував у горах і центральних областях Грузії. Кавказьке заслання Л. було скорочене завдяки клопотанням баби та впливових знайомих. Уже в січні 1838 р. він повернувся у Петербург.</a:t>
            </a:r>
            <a:endParaRPr lang="uk-UA" sz="2000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14414" y="4643446"/>
            <a:ext cx="3357586" cy="57150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1400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Пейзаж Лермонтова </a:t>
            </a:r>
            <a:r>
              <a:rPr lang="uk-UA" sz="1400" i="1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“Тіфілс”</a:t>
            </a:r>
            <a:r>
              <a:rPr lang="uk-UA" sz="1400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uk-UA" sz="1400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1837</a:t>
            </a:r>
            <a:endParaRPr kumimoji="0" lang="ru-RU" sz="140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357166"/>
            <a:ext cx="8429684" cy="521497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Три з половиною роки життя у столиці — 1838— 1841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pp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— були роками його літературної слави. Лермонтова розглядали тепер як поетичного спадкоємця Пушкіна. Він відразу ж потрапив у пушкінське літературне коло, опублікував у «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Современнику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 «Бородіно» і «Тамбовську скарбничиху». </a:t>
            </a:r>
          </a:p>
          <a:p>
            <a:pPr lvl="0" indent="-180000">
              <a:spcBef>
                <a:spcPts val="6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Художній досвід Лермонтова - лірика, автора поем, драматурга та прозаїка сконцентрувався у романі «Герой нашого часу» («Герой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нашего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времени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»), який він розпочав писати у 1838 р. на основі кавказьких вражень. Роман побудований як серія повістей зі складною композиційною структурою. Кожна повість опиралася на певну літературну традицію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</a:p>
          <a:p>
            <a:pPr lvl="0" indent="-180000">
              <a:spcBef>
                <a:spcPts val="6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час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виходу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«Героя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нашого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часу»(1840) Лермонтов уже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міцно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пов'язав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свою долю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«Отечественными записками». У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цьому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журналі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з'явилося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більшість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прижиттєвих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публікацій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Лермонтова. </a:t>
            </a:r>
            <a:endParaRPr kumimoji="0" lang="uk-UA" sz="2000" i="0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357166"/>
            <a:ext cx="8429684" cy="521497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 березні 1840 р. за дуель із сином французького посла Е. де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Варантом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Лермонтова перевели у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Тенгинський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полк і відправили у діючу армію на Кавказ, а в липні того ж року він уже брав участь у постійних сутичках із горянами та кровопролитній битві біля річки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Валерік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Після короткої відпустки Лермонтов у травні 1841 р. прибув у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П'ятигорськ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і отримав дозвіл затриматися для лікування на мінеральних водах. У його нотатнику один за одним з'являються ліричні шедеври: «Сон», «Бескид», «Вони кохали...», «Тамара», «Побачення», «Листок», «Йду я на дорогу в самотині...», «Морська царівна», «Пророк».</a:t>
            </a:r>
            <a:endParaRPr kumimoji="0" lang="uk-UA" sz="2000" i="0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357166"/>
            <a:ext cx="4071966" cy="521497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 П'ятигорську Л. зустрівся із товариством колишніх знайомих і, зокрема, зі своїм товаришем зі школи юнкерів М. Мартиновим. На одному із вечорів у п'ятигорській родині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Верзіліних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хворобливо самолюбний і недалекий Мартинов образився на жарт Л. Сварка переросла у дуель, під час якої Лермонтова було вбито. Це трапилося 15 липня 1841 р.</a:t>
            </a:r>
            <a:endParaRPr kumimoji="0" lang="uk-UA" sz="2000" i="0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42" name="Picture 2" descr="D:\Аня ;)\Школа\Зарубежка\450px-Place_of_duel_of_MikhaIl_Lermon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54" y="357166"/>
            <a:ext cx="4286250" cy="57150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43174" y="5500702"/>
            <a:ext cx="1714512" cy="57150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1400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Пам’ятник на місці дуелі</a:t>
            </a:r>
            <a:endParaRPr kumimoji="0" lang="ru-RU" sz="140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Аня ;)\Школа\История\x_d1e28d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96" y="496013"/>
            <a:ext cx="8685760" cy="579050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73502" y="853315"/>
            <a:ext cx="6149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err="1" smtClean="0">
                <a:ln w="11430">
                  <a:solidFill>
                    <a:srgbClr val="64321E"/>
                  </a:solidFill>
                </a:ln>
                <a:solidFill>
                  <a:srgbClr val="7A320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Дякую</a:t>
            </a:r>
            <a:r>
              <a:rPr lang="ru-RU" sz="5400" b="1" i="1" cap="none" spc="50" dirty="0" smtClean="0">
                <a:ln w="11430">
                  <a:solidFill>
                    <a:srgbClr val="64321E"/>
                  </a:solidFill>
                </a:ln>
                <a:solidFill>
                  <a:srgbClr val="7A320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за </a:t>
            </a:r>
            <a:r>
              <a:rPr lang="ru-RU" sz="5400" b="1" i="1" cap="none" spc="50" dirty="0" err="1" smtClean="0">
                <a:ln w="11430">
                  <a:solidFill>
                    <a:srgbClr val="64321E"/>
                  </a:solidFill>
                </a:ln>
                <a:solidFill>
                  <a:srgbClr val="7A320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увагу</a:t>
            </a:r>
            <a:r>
              <a:rPr lang="ru-RU" sz="5400" b="1" i="1" cap="none" spc="50" dirty="0" smtClean="0">
                <a:ln w="11430">
                  <a:solidFill>
                    <a:srgbClr val="64321E"/>
                  </a:solidFill>
                </a:ln>
                <a:solidFill>
                  <a:srgbClr val="7A320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!</a:t>
            </a:r>
            <a:endParaRPr lang="ru-RU" sz="5400" b="1" i="1" cap="none" spc="50" dirty="0">
              <a:ln w="11430">
                <a:solidFill>
                  <a:srgbClr val="64321E"/>
                </a:solidFill>
              </a:ln>
              <a:solidFill>
                <a:srgbClr val="7A320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29124" y="714356"/>
            <a:ext cx="4000528" cy="3500462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26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Михайло Юрійович Лермонтов (* 3 (15) жовтня 1814, Москва,— † 15 (27) липня 1841, </a:t>
            </a:r>
            <a:r>
              <a:rPr lang="uk-UA" sz="26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П'ятигорськ</a:t>
            </a:r>
            <a:r>
              <a:rPr lang="uk-UA" sz="26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 — російський поет, прозаїк, драматург</a:t>
            </a:r>
            <a:r>
              <a:rPr lang="ru-RU" sz="26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Аня ;)\Школа\Зарубежка\chel_9_1234554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571900" cy="55602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571480"/>
            <a:ext cx="2928958" cy="521497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Михайло 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Юрійович Лермонтов народився 15 жовтня 1814 р. у Москві в родині капітана у відставці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Він син 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армійського капітана Ю. Лермонтова та М.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Лермонтової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(у дівоцтві Арсеньєвої), єдиної спадкоємиці значного статку 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своєї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74" name="Picture 2" descr="D:\Аня ;)\Школа\Зарубежка\800px-VysKV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18065"/>
            <a:ext cx="5119702" cy="34110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57554" y="4000504"/>
            <a:ext cx="5286412" cy="57150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1400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Пам’ятна дошка на місці народження М.Ю. Лермонтова</a:t>
            </a:r>
            <a:endParaRPr kumimoji="0" lang="ru-RU" sz="140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86256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матері, Єлизавети, котра належала до багатого та впливового роду Столипіних. Шлюб, узятий проти волі Є. Арсеньєвої, був невдалим, тому хлопчик виростав у атмосфері сімейних чвар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86116" y="428604"/>
            <a:ext cx="5572164" cy="521497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Після 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ранньої смерті матері (у 1817 р. у віці 21 р.) дитину взяла на виховання баба Єлизавета, усунувши батька від виховання. Дитинство Лермонтова проминуло у маєтку Тархани Пензенської губернії, де він 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здобув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098" name="Picture 2" descr="D:\Аня ;)\Школа\Зарубежка\plm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2934539" cy="392909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4500570"/>
            <a:ext cx="3214710" cy="571504"/>
          </a:xfrm>
          <a:prstGeom prst="rect">
            <a:avLst/>
          </a:prstGeom>
        </p:spPr>
        <p:txBody>
          <a:bodyPr/>
          <a:lstStyle/>
          <a:p>
            <a:pPr lvl="0" indent="-18000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1400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Єлизавета Арсеньєва, </a:t>
            </a:r>
          </a:p>
          <a:p>
            <a:pPr lvl="0" indent="-18000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1400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бабуся поета</a:t>
            </a:r>
            <a:endParaRPr kumimoji="0" lang="ru-RU" sz="140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099" name="Picture 3" descr="D:\Аня ;)\Школа\Зарубежка\451px-Mikhail_Lermontov,_1820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3116"/>
            <a:ext cx="3071834" cy="40792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86116" y="1928802"/>
            <a:ext cx="24288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столичну домашню освіту: крім звичного гувернера-француза, у нього була бонна-німка і пізніше — вчитель-англієць. З дитинства Лермонтов добре знав французьку та німецьку мови.</a:t>
            </a:r>
            <a:endParaRPr lang="ru-RU" sz="2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15008" y="6286496"/>
            <a:ext cx="3214710" cy="571504"/>
          </a:xfrm>
          <a:prstGeom prst="rect">
            <a:avLst/>
          </a:prstGeom>
        </p:spPr>
        <p:txBody>
          <a:bodyPr/>
          <a:lstStyle/>
          <a:p>
            <a:pPr lvl="0" indent="-18000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kumimoji="0" lang="uk-UA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Поет</a:t>
            </a:r>
            <a:r>
              <a:rPr kumimoji="0" lang="uk-UA" sz="1400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у дитинстві</a:t>
            </a:r>
            <a:endParaRPr kumimoji="0" lang="ru-RU" sz="140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285728"/>
            <a:ext cx="8429684" cy="521497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У 1827 р. сім'я переїхала у Москву, а восени наступного року Лермонтова зарахували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напівпансіонером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у 4-ий клас Московського університетського благородного пансіону, одного з найкращих учбових закладів Росії. Тут Лермонтов здобув систематичну гуманітарну освіту, яку згодом поповнив самостійним читанням. </a:t>
            </a:r>
            <a:endParaRPr kumimoji="0" lang="uk-UA" sz="2000" i="0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123" name="Picture 3" descr="D:\Аня ;)\Школа\Зарубежка\andreev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4786346" cy="36985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29256" y="1857364"/>
            <a:ext cx="34290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Уже в Тарханах Лермонтов зацікавився літературою та поетичною творчістю. Його приваблювали перш за все О. Пушкін і російська «байронічна поема». Ці вподобання суперечили пансіонному літературному вихованню, де панували старі,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антиромантичні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традиції.</a:t>
            </a:r>
            <a:endParaRPr lang="ru-RU" sz="20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2910" y="5643578"/>
            <a:ext cx="5286412" cy="57150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1400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Московський університетський благородний пансіон</a:t>
            </a:r>
            <a:endParaRPr kumimoji="0" lang="ru-RU" sz="140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428604"/>
            <a:ext cx="4572032" cy="521497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 1828—1829 рр. Лермонтов написав декілька «байронічних поем»: «Корсар», «Злочинець», «Олег» і «Два брати». Для цих поем, як і для «байронічної поеми» загалом, характерною є центральна постать героя — сильної, вольової особистості, наділеної титанічними пристрастями, яка перебуває у стані війни із суспільством. Неодмінний мотив у такій поемі — трагічне кохання.</a:t>
            </a:r>
            <a:endParaRPr kumimoji="0" lang="uk-UA" sz="2000" i="0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2" descr="D:\Аня ;)\Школа\Зарубежка\x_06a0fa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642918"/>
            <a:ext cx="3429024" cy="44677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428604"/>
            <a:ext cx="8286808" cy="521497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 1830 р. Лермонтов вступив на морально-політичний відділ Московського університету, одного із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найсвоєрідніших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і найдемократичніших учбових закладів тодішньої Росії. Тут ще зберігався дух незалежної студентської корпорації та спогади про декабристський рух. Проте поезія Лермонтова вже відійшла від поезії декабристів — і за проблематикою, і за поетичною мовою.</a:t>
            </a:r>
            <a:endParaRPr kumimoji="0" lang="uk-UA" sz="2000" i="0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14612" y="5929330"/>
            <a:ext cx="5286412" cy="57150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1400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Московський університет у 1820 році</a:t>
            </a:r>
            <a:endParaRPr kumimoji="0" lang="ru-RU" sz="140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147" name="Picture 3" descr="D:\Аня ;)\Школа\Зарубежка\Moscow_University,_182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409484"/>
            <a:ext cx="5429288" cy="35522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14876" y="500042"/>
            <a:ext cx="4143404" cy="521497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Із 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1830 р. у ліриці Лермонтова з'явився жанр ліричного роздуму, що схожий на уривок із щоденника. Поет мовби ставить себе у центр створеного ним поетичного світу, який постає перед ним як чужий і ворожий, що прирікає тонко організовану особистість на безмежну самотність. У цей час Лермонтов сприймав Дж. Н.Г. Байрона 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як</a:t>
            </a:r>
            <a:endParaRPr kumimoji="0" lang="uk-UA" sz="2000" i="0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170" name="Picture 2" descr="D:\Аня ;)\Школа\Зарубежка\d8414f9a431f93c3cadb2446d30b463f61ed8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286259" cy="321469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14480" y="3571876"/>
            <a:ext cx="1714512" cy="57150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1400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Джордж Байрон</a:t>
            </a:r>
            <a:endParaRPr kumimoji="0" lang="ru-RU" sz="140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857628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особливо близького йому поета й уважно вивчав не лише його твори, а й біографію, з якою порівнює свої духовні пошуки («Ні, я не Байрон...»)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357166"/>
            <a:ext cx="4143404" cy="5214974"/>
          </a:xfrm>
          <a:prstGeom prst="rect">
            <a:avLst/>
          </a:prstGeom>
        </p:spPr>
        <p:txBody>
          <a:bodyPr/>
          <a:lstStyle/>
          <a:p>
            <a:pPr lvl="0" indent="-18000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 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1832 р. Лермонтов покинув університет, плануючи продовжити освіту у столиці. Проте у Петербурзькому університеті йому відмовилися зарахувати прослухані у Москві дисципліни. Щоби не розпочинати навчання наново, Лермонтов не без сумнівів схилився до поради рідних обрати військовий шлях. </a:t>
            </a:r>
            <a:endParaRPr kumimoji="0" lang="uk-UA" sz="2000" i="0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4" descr="D:\Аня ;)\Школа\Зарубежка\Lre33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3614722" cy="47148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785538"/>
      </a:dk1>
      <a:lt1>
        <a:srgbClr val="FFFFFF"/>
      </a:lt1>
      <a:dk2>
        <a:srgbClr val="B48D5F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</TotalTime>
  <Words>1090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Кошины</dc:creator>
  <cp:lastModifiedBy>Кошины</cp:lastModifiedBy>
  <cp:revision>8</cp:revision>
  <dcterms:created xsi:type="dcterms:W3CDTF">2012-04-11T23:08:45Z</dcterms:created>
  <dcterms:modified xsi:type="dcterms:W3CDTF">2012-04-12T00:24:01Z</dcterms:modified>
</cp:coreProperties>
</file>