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85808-841D-446E-937F-0B8D775778E0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DD9A-66ED-47EE-9BEA-9F1D2F5E23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46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BFB3F-6E84-41CD-ADDB-D74AE44DFD48}" type="slidenum">
              <a:rPr lang="ru-RU" altLang="uk-UA"/>
              <a:pPr>
                <a:spcBef>
                  <a:spcPct val="0"/>
                </a:spcBef>
              </a:pPr>
              <a:t>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6676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FA5D6-0C7F-44DA-AC1A-E066EA2B750E}" type="slidenum">
              <a:rPr lang="ru-RU" altLang="uk-UA"/>
              <a:pPr>
                <a:spcBef>
                  <a:spcPct val="0"/>
                </a:spcBef>
              </a:pPr>
              <a:t>10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8490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78E20-599A-42E2-984D-0B5A528FF8A2}" type="slidenum">
              <a:rPr lang="ru-RU" altLang="uk-UA"/>
              <a:pPr>
                <a:spcBef>
                  <a:spcPct val="0"/>
                </a:spcBef>
              </a:pPr>
              <a:t>11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831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DEF3A3-6E8F-4ED2-9C9D-9616A41D1C51}" type="slidenum">
              <a:rPr lang="ru-RU" altLang="uk-UA"/>
              <a:pPr>
                <a:spcBef>
                  <a:spcPct val="0"/>
                </a:spcBef>
              </a:pPr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2073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592D3F-2F31-43C8-AA52-812EBF1D3061}" type="slidenum">
              <a:rPr lang="ru-RU" altLang="uk-UA"/>
              <a:pPr>
                <a:spcBef>
                  <a:spcPct val="0"/>
                </a:spcBef>
              </a:pPr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629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32371-6A58-4A78-9410-4E9540CE0CB0}" type="slidenum">
              <a:rPr lang="ru-RU" altLang="uk-UA"/>
              <a:pPr>
                <a:spcBef>
                  <a:spcPct val="0"/>
                </a:spcBef>
              </a:pPr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3948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2018-9E84-4DB5-B56A-77F2E4584095}" type="slidenum">
              <a:rPr lang="ru-RU" altLang="uk-UA"/>
              <a:pPr>
                <a:spcBef>
                  <a:spcPct val="0"/>
                </a:spcBef>
              </a:pPr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1609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575A7-F87F-49AD-B463-074F5F4B002F}" type="slidenum">
              <a:rPr lang="ru-RU" altLang="uk-UA"/>
              <a:pPr>
                <a:spcBef>
                  <a:spcPct val="0"/>
                </a:spcBef>
              </a:pPr>
              <a:t>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289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8FCC1-29DA-438C-87CB-79FA99CA0FCC}" type="slidenum">
              <a:rPr lang="ru-RU" altLang="uk-UA"/>
              <a:pPr>
                <a:spcBef>
                  <a:spcPct val="0"/>
                </a:spcBef>
              </a:pPr>
              <a:t>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9051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6C733F-EC61-4E40-979E-A4EAA1F87B6C}" type="slidenum">
              <a:rPr lang="ru-RU" altLang="uk-UA"/>
              <a:pPr>
                <a:spcBef>
                  <a:spcPct val="0"/>
                </a:spcBef>
              </a:pPr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9275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B61BE1-0DAE-4EC6-AE17-950D6599B3B5}" type="slidenum">
              <a:rPr lang="ru-RU" altLang="uk-UA"/>
              <a:pPr>
                <a:spcBef>
                  <a:spcPct val="0"/>
                </a:spcBef>
              </a:pPr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6255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CB179-0243-4472-90FB-6F1A17C36473}" type="slidenum">
              <a:rPr lang="ru-RU" altLang="uk-UA"/>
              <a:pPr>
                <a:spcBef>
                  <a:spcPct val="0"/>
                </a:spcBef>
              </a:pPr>
              <a:t>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3099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799" y="5349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3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810437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245502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605981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865755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31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7694613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6019802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9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60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8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660889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352750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649495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799" y="5849119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4" y="609600"/>
            <a:ext cx="7120468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434082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9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853048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79E263DD-A979-4A46-9D9D-2CC8E148AFD8}" type="datetimeFigureOut">
              <a:rPr lang="uk-UA" smtClean="0"/>
              <a:t>11.05.2014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Calibri" panose="020F0502020204030204" pitchFamily="34" charset="0"/>
              </a:defRPr>
            </a:lvl1pPr>
          </a:lstStyle>
          <a:p>
            <a:fld id="{B27DFB00-84B5-456A-8B97-26B80EF192B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799" y="1057988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type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/>
          <a:stretch/>
        </p:blipFill>
        <p:spPr>
          <a:xfrm>
            <a:off x="0" y="0"/>
            <a:ext cx="12192000" cy="7206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428604"/>
            <a:ext cx="8858280" cy="571504"/>
          </a:xfr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Моя </a:t>
            </a:r>
            <a:r>
              <a:rPr lang="ru-RU" b="1" dirty="0" err="1" smtClean="0">
                <a:solidFill>
                  <a:schemeClr val="tx1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улюблена</a:t>
            </a:r>
            <a:r>
              <a:rPr lang="ru-RU" b="1" dirty="0" smtClean="0">
                <a:solidFill>
                  <a:schemeClr val="tx1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 книга</a:t>
            </a:r>
            <a:endParaRPr lang="ru-RU" b="1" dirty="0">
              <a:solidFill>
                <a:schemeClr val="tx1"/>
              </a:solidFill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665" y="1745796"/>
            <a:ext cx="4214813" cy="1857375"/>
          </a:xfrm>
        </p:spPr>
        <p:txBody>
          <a:bodyPr/>
          <a:lstStyle/>
          <a:p>
            <a:pPr algn="ctr" eaLnBrk="1" hangingPunct="1"/>
            <a:r>
              <a:rPr lang="ru-RU" altLang="uk-UA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«СТАРИЙ І МОРЕ»</a:t>
            </a:r>
          </a:p>
          <a:p>
            <a:pPr algn="ctr" eaLnBrk="1" hangingPunct="1"/>
            <a:r>
              <a:rPr lang="ru-RU" altLang="uk-UA" sz="3600" b="1" dirty="0" err="1">
                <a:latin typeface="Cambria" panose="02040503050406030204" pitchFamily="18" charset="0"/>
              </a:rPr>
              <a:t>Ернест</a:t>
            </a:r>
            <a:r>
              <a:rPr lang="ru-RU" altLang="uk-UA" sz="3600" b="1" dirty="0">
                <a:latin typeface="Cambria" panose="02040503050406030204" pitchFamily="18" charset="0"/>
              </a:rPr>
              <a:t> </a:t>
            </a:r>
          </a:p>
          <a:p>
            <a:pPr algn="ctr" eaLnBrk="1" hangingPunct="1"/>
            <a:r>
              <a:rPr lang="ru-RU" altLang="uk-UA" sz="3600" b="1" dirty="0" err="1">
                <a:latin typeface="Cambria" panose="02040503050406030204" pitchFamily="18" charset="0"/>
              </a:rPr>
              <a:t>Хемінгуей</a:t>
            </a:r>
            <a:endParaRPr lang="ru-RU" altLang="uk-UA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6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9"/>
          <a:stretch/>
        </p:blipFill>
        <p:spPr>
          <a:xfrm>
            <a:off x="0" y="-14514"/>
            <a:ext cx="12192000" cy="68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64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22578" r="238" b="-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9786" y="428604"/>
            <a:ext cx="8072494" cy="8412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>
                <a:solidFill>
                  <a:srgbClr val="FF0000"/>
                </a:solidFill>
              </a:rPr>
              <a:t>Роль книги «</a:t>
            </a:r>
            <a:r>
              <a:rPr lang="ru-RU" sz="3100" dirty="0" err="1">
                <a:solidFill>
                  <a:srgbClr val="FF0000"/>
                </a:solidFill>
              </a:rPr>
              <a:t>Старий</a:t>
            </a:r>
            <a:r>
              <a:rPr lang="ru-RU" sz="3100" dirty="0">
                <a:solidFill>
                  <a:srgbClr val="FF0000"/>
                </a:solidFill>
              </a:rPr>
              <a:t> і море» в </a:t>
            </a:r>
            <a:r>
              <a:rPr lang="ru-RU" sz="3100" dirty="0" err="1">
                <a:solidFill>
                  <a:srgbClr val="FF0000"/>
                </a:solidFill>
              </a:rPr>
              <a:t>моєму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житті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166938" y="1600200"/>
            <a:ext cx="7929562" cy="4724400"/>
          </a:xfrm>
          <a:blipFill dpi="0" rotWithShape="1">
            <a:blip r:embed="rId4">
              <a:alphaModFix amt="54000"/>
            </a:blip>
            <a:srcRect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just">
              <a:buNone/>
              <a:defRPr/>
            </a:pPr>
            <a:r>
              <a:rPr lang="ru-RU" sz="2300" dirty="0"/>
              <a:t>		</a:t>
            </a:r>
            <a:r>
              <a:rPr lang="ru-RU" sz="3000" dirty="0">
                <a:latin typeface="Cambria" pitchFamily="18" charset="0"/>
              </a:rPr>
              <a:t>У </a:t>
            </a:r>
            <a:r>
              <a:rPr lang="ru-RU" sz="3000" dirty="0" err="1">
                <a:latin typeface="Cambria" pitchFamily="18" charset="0"/>
              </a:rPr>
              <a:t>повісті</a:t>
            </a:r>
            <a:r>
              <a:rPr lang="ru-RU" sz="3000" dirty="0">
                <a:latin typeface="Cambria" pitchFamily="18" charset="0"/>
              </a:rPr>
              <a:t> «</a:t>
            </a:r>
            <a:r>
              <a:rPr lang="ru-RU" sz="3000" dirty="0" err="1">
                <a:latin typeface="Cambria" pitchFamily="18" charset="0"/>
              </a:rPr>
              <a:t>Старий</a:t>
            </a:r>
            <a:r>
              <a:rPr lang="ru-RU" sz="3000" dirty="0">
                <a:latin typeface="Cambria" pitchFamily="18" charset="0"/>
              </a:rPr>
              <a:t> і море» у старого Сантьяго </a:t>
            </a:r>
            <a:r>
              <a:rPr lang="ru-RU" sz="3000" dirty="0" err="1">
                <a:latin typeface="Cambria" pitchFamily="18" charset="0"/>
              </a:rPr>
              <a:t>важке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життя</a:t>
            </a:r>
            <a:r>
              <a:rPr lang="ru-RU" sz="3000" dirty="0">
                <a:latin typeface="Cambria" pitchFamily="18" charset="0"/>
              </a:rPr>
              <a:t>, але </a:t>
            </a:r>
            <a:r>
              <a:rPr lang="ru-RU" sz="3000" dirty="0" err="1">
                <a:latin typeface="Cambria" pitchFamily="18" charset="0"/>
              </a:rPr>
              <a:t>він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подолав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усі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перешкоди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він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довів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людину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перемогти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можна</a:t>
            </a:r>
            <a:r>
              <a:rPr lang="ru-RU" sz="3000" dirty="0">
                <a:latin typeface="Cambria" pitchFamily="18" charset="0"/>
              </a:rPr>
              <a:t>. </a:t>
            </a:r>
            <a:r>
              <a:rPr lang="ru-RU" sz="3000" dirty="0" err="1">
                <a:latin typeface="Cambria" pitchFamily="18" charset="0"/>
              </a:rPr>
              <a:t>Він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переконався</a:t>
            </a:r>
            <a:r>
              <a:rPr lang="ru-RU" sz="3000" dirty="0">
                <a:latin typeface="Cambria" pitchFamily="18" charset="0"/>
              </a:rPr>
              <a:t> в тому,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він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самотній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адже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його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шукали</a:t>
            </a:r>
            <a:r>
              <a:rPr lang="ru-RU" sz="3000" dirty="0">
                <a:latin typeface="Cambria" pitchFamily="18" charset="0"/>
              </a:rPr>
              <a:t>, за </a:t>
            </a:r>
            <a:r>
              <a:rPr lang="ru-RU" sz="3000" dirty="0" err="1">
                <a:latin typeface="Cambria" pitchFamily="18" charset="0"/>
              </a:rPr>
              <a:t>нього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турбувалися</a:t>
            </a:r>
            <a:r>
              <a:rPr lang="ru-RU" sz="3000" dirty="0">
                <a:latin typeface="Cambria" pitchFamily="18" charset="0"/>
              </a:rPr>
              <a:t>.</a:t>
            </a:r>
          </a:p>
          <a:p>
            <a:pPr algn="just">
              <a:buNone/>
              <a:defRPr/>
            </a:pPr>
            <a:r>
              <a:rPr lang="ru-RU" sz="3000" dirty="0">
                <a:latin typeface="Cambria" pitchFamily="18" charset="0"/>
              </a:rPr>
              <a:t>              Прочитавши </a:t>
            </a:r>
            <a:r>
              <a:rPr lang="ru-RU" sz="3000" dirty="0" err="1">
                <a:latin typeface="Cambria" pitchFamily="18" charset="0"/>
              </a:rPr>
              <a:t>повість</a:t>
            </a:r>
            <a:r>
              <a:rPr lang="ru-RU" sz="3000" dirty="0">
                <a:latin typeface="Cambria" pitchFamily="18" charset="0"/>
              </a:rPr>
              <a:t> «</a:t>
            </a:r>
            <a:r>
              <a:rPr lang="ru-RU" sz="3000" dirty="0" err="1">
                <a:latin typeface="Cambria" pitchFamily="18" charset="0"/>
              </a:rPr>
              <a:t>Старий</a:t>
            </a:r>
            <a:r>
              <a:rPr lang="ru-RU" sz="3000" dirty="0">
                <a:latin typeface="Cambria" pitchFamily="18" charset="0"/>
              </a:rPr>
              <a:t> і море», я </a:t>
            </a:r>
            <a:r>
              <a:rPr lang="ru-RU" sz="3000" dirty="0" err="1">
                <a:latin typeface="Cambria" pitchFamily="18" charset="0"/>
              </a:rPr>
              <a:t>зрозуміла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людина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переможна</a:t>
            </a:r>
            <a:r>
              <a:rPr lang="ru-RU" sz="3000" dirty="0">
                <a:latin typeface="Cambria" pitchFamily="18" charset="0"/>
              </a:rPr>
              <a:t>.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який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би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крок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зробив</a:t>
            </a:r>
            <a:r>
              <a:rPr lang="ru-RU" sz="3000" dirty="0">
                <a:latin typeface="Cambria" pitchFamily="18" charset="0"/>
              </a:rPr>
              <a:t> -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будеш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переможений</a:t>
            </a:r>
            <a:r>
              <a:rPr lang="ru-RU" sz="3000" dirty="0">
                <a:latin typeface="Cambria" pitchFamily="18" charset="0"/>
              </a:rPr>
              <a:t>, як </a:t>
            </a:r>
            <a:r>
              <a:rPr lang="ru-RU" sz="3000" dirty="0" err="1">
                <a:latin typeface="Cambria" pitchFamily="18" charset="0"/>
              </a:rPr>
              <a:t>би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склалася</a:t>
            </a:r>
            <a:r>
              <a:rPr lang="ru-RU" sz="3000" dirty="0">
                <a:latin typeface="Cambria" pitchFamily="18" charset="0"/>
              </a:rPr>
              <a:t> твоя доля -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не </a:t>
            </a:r>
            <a:r>
              <a:rPr lang="ru-RU" sz="3000" dirty="0" err="1">
                <a:latin typeface="Cambria" pitchFamily="18" charset="0"/>
              </a:rPr>
              <a:t>будеш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самотній</a:t>
            </a:r>
            <a:r>
              <a:rPr lang="ru-RU" sz="3000" dirty="0">
                <a:latin typeface="Cambria" pitchFamily="18" charset="0"/>
              </a:rPr>
              <a:t>. Нехай з </a:t>
            </a:r>
            <a:r>
              <a:rPr lang="ru-RU" sz="3000" dirty="0" err="1">
                <a:latin typeface="Cambria" pitchFamily="18" charset="0"/>
              </a:rPr>
              <a:t>битви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вийдеш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ні</a:t>
            </a:r>
            <a:r>
              <a:rPr lang="ru-RU" sz="3000" dirty="0">
                <a:latin typeface="Cambria" pitchFamily="18" charset="0"/>
              </a:rPr>
              <a:t> з </a:t>
            </a:r>
            <a:r>
              <a:rPr lang="ru-RU" sz="3000" dirty="0" err="1">
                <a:latin typeface="Cambria" pitchFamily="18" charset="0"/>
              </a:rPr>
              <a:t>чим</a:t>
            </a:r>
            <a:r>
              <a:rPr lang="ru-RU" sz="3000" dirty="0">
                <a:latin typeface="Cambria" pitchFamily="18" charset="0"/>
              </a:rPr>
              <a:t>, але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будеш</a:t>
            </a:r>
            <a:r>
              <a:rPr lang="ru-RU" sz="3000" dirty="0">
                <a:latin typeface="Cambria" pitchFamily="18" charset="0"/>
              </a:rPr>
              <a:t> знати,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боровся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зробив</a:t>
            </a:r>
            <a:r>
              <a:rPr lang="ru-RU" sz="3000" dirty="0">
                <a:latin typeface="Cambria" pitchFamily="18" charset="0"/>
              </a:rPr>
              <a:t> все,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міг</a:t>
            </a:r>
            <a:r>
              <a:rPr lang="ru-RU" sz="3000" dirty="0">
                <a:latin typeface="Cambria" pitchFamily="18" charset="0"/>
              </a:rPr>
              <a:t> і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переміг</a:t>
            </a:r>
            <a:r>
              <a:rPr lang="ru-RU" sz="3000" dirty="0">
                <a:latin typeface="Cambria" pitchFamily="18" charset="0"/>
              </a:rPr>
              <a:t>. </a:t>
            </a:r>
            <a:r>
              <a:rPr lang="ru-RU" sz="3000" dirty="0" err="1">
                <a:latin typeface="Cambria" pitchFamily="18" charset="0"/>
              </a:rPr>
              <a:t>Хемінгуей</a:t>
            </a:r>
            <a:r>
              <a:rPr lang="ru-RU" sz="3000" dirty="0">
                <a:latin typeface="Cambria" pitchFamily="18" charset="0"/>
              </a:rPr>
              <a:t> доводить нам,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людина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непереможна</a:t>
            </a:r>
            <a:r>
              <a:rPr lang="ru-RU" sz="3000" dirty="0">
                <a:latin typeface="Cambria" pitchFamily="18" charset="0"/>
              </a:rPr>
              <a:t>, і </a:t>
            </a:r>
            <a:r>
              <a:rPr lang="ru-RU" sz="3000" dirty="0" err="1">
                <a:latin typeface="Cambria" pitchFamily="18" charset="0"/>
              </a:rPr>
              <a:t>це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піднімає</a:t>
            </a:r>
            <a:r>
              <a:rPr lang="ru-RU" sz="3000" dirty="0">
                <a:latin typeface="Cambria" pitchFamily="18" charset="0"/>
              </a:rPr>
              <a:t> дух . </a:t>
            </a:r>
            <a:r>
              <a:rPr lang="ru-RU" sz="3000" dirty="0" err="1">
                <a:latin typeface="Cambria" pitchFamily="18" charset="0"/>
              </a:rPr>
              <a:t>Велич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людини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відновлено</a:t>
            </a:r>
            <a:r>
              <a:rPr lang="ru-RU" sz="3000" dirty="0">
                <a:latin typeface="Cambria" pitchFamily="18" charset="0"/>
              </a:rPr>
              <a:t>. І, прочитавши </a:t>
            </a:r>
            <a:r>
              <a:rPr lang="ru-RU" sz="3000" dirty="0" err="1">
                <a:latin typeface="Cambria" pitchFamily="18" charset="0"/>
              </a:rPr>
              <a:t>цю</a:t>
            </a:r>
            <a:r>
              <a:rPr lang="ru-RU" sz="3000" dirty="0">
                <a:latin typeface="Cambria" pitchFamily="18" charset="0"/>
              </a:rPr>
              <a:t> книгу, </a:t>
            </a:r>
            <a:r>
              <a:rPr lang="ru-RU" sz="3000" dirty="0" err="1">
                <a:latin typeface="Cambria" pitchFamily="18" charset="0"/>
              </a:rPr>
              <a:t>ти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розумієш</a:t>
            </a:r>
            <a:r>
              <a:rPr lang="ru-RU" sz="3000" dirty="0">
                <a:latin typeface="Cambria" pitchFamily="18" charset="0"/>
              </a:rPr>
              <a:t>, </a:t>
            </a:r>
            <a:r>
              <a:rPr lang="ru-RU" sz="3000" dirty="0" err="1">
                <a:latin typeface="Cambria" pitchFamily="18" charset="0"/>
              </a:rPr>
              <a:t>що</a:t>
            </a:r>
            <a:r>
              <a:rPr lang="ru-RU" sz="3000" dirty="0">
                <a:latin typeface="Cambria" pitchFamily="18" charset="0"/>
              </a:rPr>
              <a:t> все в </a:t>
            </a:r>
            <a:r>
              <a:rPr lang="ru-RU" sz="3000" dirty="0" err="1">
                <a:latin typeface="Cambria" pitchFamily="18" charset="0"/>
              </a:rPr>
              <a:t>світі</a:t>
            </a:r>
            <a:r>
              <a:rPr lang="ru-RU" sz="3000" dirty="0">
                <a:latin typeface="Cambria" pitchFamily="18" charset="0"/>
              </a:rPr>
              <a:t> в руках </a:t>
            </a:r>
            <a:r>
              <a:rPr lang="ru-RU" sz="3000" dirty="0" err="1">
                <a:latin typeface="Cambria" pitchFamily="18" charset="0"/>
              </a:rPr>
              <a:t>самої</a:t>
            </a:r>
            <a:r>
              <a:rPr lang="ru-RU" sz="3000" dirty="0">
                <a:latin typeface="Cambria" pitchFamily="18" charset="0"/>
              </a:rPr>
              <a:t> </a:t>
            </a:r>
            <a:r>
              <a:rPr lang="ru-RU" sz="3000" dirty="0" err="1">
                <a:latin typeface="Cambria" pitchFamily="18" charset="0"/>
              </a:rPr>
              <a:t>людини</a:t>
            </a:r>
            <a:r>
              <a:rPr lang="ru-RU" sz="3000" dirty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409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10820" r="119" b="6632"/>
          <a:stretch/>
        </p:blipFill>
        <p:spPr>
          <a:xfrm>
            <a:off x="0" y="-14514"/>
            <a:ext cx="12192000" cy="6865257"/>
          </a:xfrm>
          <a:prstGeom prst="rect">
            <a:avLst/>
          </a:prstGeom>
        </p:spPr>
      </p:pic>
      <p:sp>
        <p:nvSpPr>
          <p:cNvPr id="31746" name="Содержимое 5"/>
          <p:cNvSpPr>
            <a:spLocks noGrp="1"/>
          </p:cNvSpPr>
          <p:nvPr>
            <p:ph sz="half" idx="1"/>
          </p:nvPr>
        </p:nvSpPr>
        <p:spPr>
          <a:xfrm>
            <a:off x="2238375" y="642938"/>
            <a:ext cx="7767638" cy="5715000"/>
          </a:xfrm>
          <a:blipFill dpi="0" rotWithShape="1">
            <a:blip r:embed="rId4">
              <a:alphaModFix amt="53000"/>
            </a:blip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z="2300" dirty="0">
                <a:latin typeface="Cambria" panose="02040503050406030204" pitchFamily="18" charset="0"/>
              </a:rPr>
              <a:t>            </a:t>
            </a:r>
            <a:r>
              <a:rPr lang="ru-RU" altLang="uk-UA" sz="2300" dirty="0" err="1">
                <a:latin typeface="Cambria" panose="02040503050406030204" pitchFamily="18" charset="0"/>
              </a:rPr>
              <a:t>Звичайні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поєднання</a:t>
            </a:r>
            <a:r>
              <a:rPr lang="ru-RU" altLang="uk-UA" sz="2300" dirty="0">
                <a:latin typeface="Cambria" panose="02040503050406030204" pitchFamily="18" charset="0"/>
              </a:rPr>
              <a:t> букв </a:t>
            </a:r>
            <a:r>
              <a:rPr lang="ru-RU" altLang="uk-UA" sz="2300" dirty="0" err="1">
                <a:latin typeface="Cambria" panose="02040503050406030204" pitchFamily="18" charset="0"/>
              </a:rPr>
              <a:t>приносять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тобі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енергію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Впевненість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вливається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тобі</a:t>
            </a:r>
            <a:r>
              <a:rPr lang="ru-RU" altLang="uk-UA" sz="2300" dirty="0">
                <a:latin typeface="Cambria" panose="02040503050406030204" pitchFamily="18" charset="0"/>
              </a:rPr>
              <a:t> в душу, </a:t>
            </a:r>
            <a:r>
              <a:rPr lang="ru-RU" altLang="uk-UA" sz="2300" dirty="0" err="1">
                <a:latin typeface="Cambria" panose="02040503050406030204" pitchFamily="18" charset="0"/>
              </a:rPr>
              <a:t>впевненість</a:t>
            </a:r>
            <a:r>
              <a:rPr lang="ru-RU" altLang="uk-UA" sz="2300" dirty="0">
                <a:latin typeface="Cambria" panose="02040503050406030204" pitchFamily="18" charset="0"/>
              </a:rPr>
              <a:t> у </a:t>
            </a:r>
            <a:r>
              <a:rPr lang="ru-RU" altLang="uk-UA" sz="2300" dirty="0" err="1">
                <a:latin typeface="Cambria" panose="02040503050406030204" pitchFamily="18" charset="0"/>
              </a:rPr>
              <a:t>собі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впевненість</a:t>
            </a:r>
            <a:r>
              <a:rPr lang="ru-RU" altLang="uk-UA" sz="2300" dirty="0">
                <a:latin typeface="Cambria" panose="02040503050406030204" pitchFamily="18" charset="0"/>
              </a:rPr>
              <a:t> у </a:t>
            </a:r>
            <a:r>
              <a:rPr lang="ru-RU" altLang="uk-UA" sz="2300" dirty="0" err="1">
                <a:latin typeface="Cambria" panose="02040503050406030204" pitchFamily="18" charset="0"/>
              </a:rPr>
              <a:t>завтрашньому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дні</a:t>
            </a:r>
            <a:r>
              <a:rPr lang="ru-RU" altLang="uk-UA" sz="2300" dirty="0">
                <a:latin typeface="Cambria" panose="02040503050406030204" pitchFamily="18" charset="0"/>
              </a:rPr>
              <a:t>. А з </a:t>
            </a:r>
            <a:r>
              <a:rPr lang="ru-RU" altLang="uk-UA" sz="2300" dirty="0" err="1">
                <a:latin typeface="Cambria" panose="02040503050406030204" pitchFamily="18" charset="0"/>
              </a:rPr>
              <a:t>упевненістю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приходять</a:t>
            </a:r>
            <a:r>
              <a:rPr lang="ru-RU" altLang="uk-UA" sz="2300" dirty="0">
                <a:latin typeface="Cambria" panose="02040503050406030204" pitchFamily="18" charset="0"/>
              </a:rPr>
              <a:t> і </a:t>
            </a:r>
            <a:r>
              <a:rPr lang="ru-RU" altLang="uk-UA" sz="2300" dirty="0" err="1">
                <a:latin typeface="Cambria" panose="02040503050406030204" pitchFamily="18" charset="0"/>
              </a:rPr>
              <a:t>любов</a:t>
            </a:r>
            <a:r>
              <a:rPr lang="ru-RU" altLang="uk-UA" sz="2300" dirty="0">
                <a:latin typeface="Cambria" panose="02040503050406030204" pitchFamily="18" charset="0"/>
              </a:rPr>
              <a:t>, і </a:t>
            </a:r>
            <a:r>
              <a:rPr lang="ru-RU" altLang="uk-UA" sz="2300" dirty="0" err="1">
                <a:latin typeface="Cambria" panose="02040503050406030204" pitchFamily="18" charset="0"/>
              </a:rPr>
              <a:t>цілеспрямованість</a:t>
            </a:r>
            <a:r>
              <a:rPr lang="ru-RU" altLang="uk-UA" sz="2300" dirty="0">
                <a:latin typeface="Cambria" panose="02040503050406030204" pitchFamily="18" charset="0"/>
              </a:rPr>
              <a:t>, і </a:t>
            </a:r>
            <a:r>
              <a:rPr lang="ru-RU" altLang="uk-UA" sz="2300" dirty="0" err="1">
                <a:latin typeface="Cambria" panose="02040503050406030204" pitchFamily="18" charset="0"/>
              </a:rPr>
              <a:t>довіра</a:t>
            </a:r>
            <a:r>
              <a:rPr lang="ru-RU" altLang="uk-UA" sz="2300" dirty="0">
                <a:latin typeface="Cambria" panose="02040503050406030204" pitchFamily="18" charset="0"/>
              </a:rPr>
              <a:t>, і </a:t>
            </a:r>
            <a:r>
              <a:rPr lang="ru-RU" altLang="uk-UA" sz="2300" dirty="0" err="1">
                <a:latin typeface="Cambria" panose="02040503050406030204" pitchFamily="18" charset="0"/>
              </a:rPr>
              <a:t>щастя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Любов</a:t>
            </a:r>
            <a:r>
              <a:rPr lang="ru-RU" altLang="uk-UA" sz="2300" dirty="0">
                <a:latin typeface="Cambria" panose="02040503050406030204" pitchFamily="18" charset="0"/>
              </a:rPr>
              <a:t> до людей, </a:t>
            </a:r>
            <a:r>
              <a:rPr lang="ru-RU" altLang="uk-UA" sz="2300" dirty="0" err="1">
                <a:latin typeface="Cambria" panose="02040503050406030204" pitchFamily="18" charset="0"/>
              </a:rPr>
              <a:t>любов</a:t>
            </a:r>
            <a:r>
              <a:rPr lang="ru-RU" altLang="uk-UA" sz="2300" dirty="0">
                <a:latin typeface="Cambria" panose="02040503050406030204" pitchFamily="18" charset="0"/>
              </a:rPr>
              <a:t> до </a:t>
            </a:r>
            <a:r>
              <a:rPr lang="ru-RU" altLang="uk-UA" sz="2300" dirty="0" err="1">
                <a:latin typeface="Cambria" panose="02040503050406030204" pitchFamily="18" charset="0"/>
              </a:rPr>
              <a:t>життя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Ти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викидаєш</a:t>
            </a:r>
            <a:r>
              <a:rPr lang="ru-RU" altLang="uk-UA" sz="2300" dirty="0">
                <a:latin typeface="Cambria" panose="02040503050406030204" pitchFamily="18" charset="0"/>
              </a:rPr>
              <a:t> все те, </a:t>
            </a:r>
            <a:r>
              <a:rPr lang="ru-RU" altLang="uk-UA" sz="2300" dirty="0" err="1">
                <a:latin typeface="Cambria" panose="02040503050406030204" pitchFamily="18" charset="0"/>
              </a:rPr>
              <a:t>що</a:t>
            </a:r>
            <a:r>
              <a:rPr lang="ru-RU" altLang="uk-UA" sz="2300" dirty="0">
                <a:latin typeface="Cambria" panose="02040503050406030204" pitchFamily="18" charset="0"/>
              </a:rPr>
              <a:t> так </a:t>
            </a:r>
            <a:r>
              <a:rPr lang="ru-RU" altLang="uk-UA" sz="2300" dirty="0" err="1">
                <a:latin typeface="Cambria" panose="02040503050406030204" pitchFamily="18" charset="0"/>
              </a:rPr>
              <a:t>довго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тобі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заважало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жити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що</a:t>
            </a:r>
            <a:r>
              <a:rPr lang="ru-RU" altLang="uk-UA" sz="2300" dirty="0">
                <a:latin typeface="Cambria" panose="02040503050406030204" pitchFamily="18" charset="0"/>
              </a:rPr>
              <a:t> тиснуло на тебе </a:t>
            </a:r>
            <a:r>
              <a:rPr lang="ru-RU" altLang="uk-UA" sz="2300" dirty="0" err="1">
                <a:latin typeface="Cambria" panose="02040503050406030204" pitchFamily="18" charset="0"/>
              </a:rPr>
              <a:t>важким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вантажем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Що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змушувало</a:t>
            </a:r>
            <a:r>
              <a:rPr lang="ru-RU" altLang="uk-UA" sz="2300" dirty="0">
                <a:latin typeface="Cambria" panose="02040503050406030204" pitchFamily="18" charset="0"/>
              </a:rPr>
              <a:t> тебе </a:t>
            </a:r>
            <a:r>
              <a:rPr lang="ru-RU" altLang="uk-UA" sz="2300" dirty="0" err="1">
                <a:latin typeface="Cambria" panose="02040503050406030204" pitchFamily="18" charset="0"/>
              </a:rPr>
              <a:t>бігти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від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перешкод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піддаючись</a:t>
            </a:r>
            <a:r>
              <a:rPr lang="ru-RU" altLang="uk-UA" sz="2300" dirty="0">
                <a:latin typeface="Cambria" panose="02040503050406030204" pitchFamily="18" charset="0"/>
              </a:rPr>
              <a:t> страху 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z="2300" dirty="0">
                <a:latin typeface="Cambria" panose="02040503050406030204" pitchFamily="18" charset="0"/>
              </a:rPr>
              <a:t>             </a:t>
            </a:r>
            <a:r>
              <a:rPr lang="ru-RU" altLang="uk-UA" sz="2300" dirty="0" err="1">
                <a:latin typeface="Cambria" panose="02040503050406030204" pitchFamily="18" charset="0"/>
              </a:rPr>
              <a:t>Боротьба</a:t>
            </a:r>
            <a:r>
              <a:rPr lang="ru-RU" altLang="uk-UA" sz="2300" dirty="0">
                <a:latin typeface="Cambria" panose="02040503050406030204" pitchFamily="18" charset="0"/>
              </a:rPr>
              <a:t> і </a:t>
            </a:r>
            <a:r>
              <a:rPr lang="ru-RU" altLang="uk-UA" sz="2300" dirty="0" err="1">
                <a:latin typeface="Cambria" panose="02040503050406030204" pitchFamily="18" charset="0"/>
              </a:rPr>
              <a:t>віра</a:t>
            </a:r>
            <a:r>
              <a:rPr lang="ru-RU" altLang="uk-UA" sz="2300" dirty="0">
                <a:latin typeface="Cambria" panose="02040503050406030204" pitchFamily="18" charset="0"/>
              </a:rPr>
              <a:t> в перемогу - ось два </a:t>
            </a:r>
            <a:r>
              <a:rPr lang="ru-RU" altLang="uk-UA" sz="2300" dirty="0" err="1">
                <a:latin typeface="Cambria" panose="02040503050406030204" pitchFamily="18" charset="0"/>
              </a:rPr>
              <a:t>принципи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які</a:t>
            </a:r>
            <a:r>
              <a:rPr lang="ru-RU" altLang="uk-UA" sz="2300" dirty="0">
                <a:latin typeface="Cambria" panose="02040503050406030204" pitchFamily="18" charset="0"/>
              </a:rPr>
              <a:t> я </a:t>
            </a:r>
            <a:r>
              <a:rPr lang="ru-RU" altLang="uk-UA" sz="2300" dirty="0" err="1">
                <a:latin typeface="Cambria" panose="02040503050406030204" pitchFamily="18" charset="0"/>
              </a:rPr>
              <a:t>запам'ятаю</a:t>
            </a:r>
            <a:r>
              <a:rPr lang="ru-RU" altLang="uk-UA" sz="2300" dirty="0">
                <a:latin typeface="Cambria" panose="02040503050406030204" pitchFamily="18" charset="0"/>
              </a:rPr>
              <a:t> на все </a:t>
            </a:r>
            <a:r>
              <a:rPr lang="ru-RU" altLang="uk-UA" sz="2300" dirty="0" err="1">
                <a:latin typeface="Cambria" panose="02040503050406030204" pitchFamily="18" charset="0"/>
              </a:rPr>
              <a:t>життя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Боротися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чого</a:t>
            </a:r>
            <a:r>
              <a:rPr lang="ru-RU" altLang="uk-UA" sz="2300" dirty="0">
                <a:latin typeface="Cambria" panose="02040503050406030204" pitchFamily="18" charset="0"/>
              </a:rPr>
              <a:t> б </a:t>
            </a:r>
            <a:r>
              <a:rPr lang="ru-RU" altLang="uk-UA" sz="2300" dirty="0" err="1">
                <a:latin typeface="Cambria" panose="02040503050406030204" pitchFamily="18" charset="0"/>
              </a:rPr>
              <a:t>це</a:t>
            </a:r>
            <a:r>
              <a:rPr lang="ru-RU" altLang="uk-UA" sz="2300" dirty="0">
                <a:latin typeface="Cambria" panose="02040503050406030204" pitchFamily="18" charset="0"/>
              </a:rPr>
              <a:t> не </a:t>
            </a:r>
            <a:r>
              <a:rPr lang="ru-RU" altLang="uk-UA" sz="2300" dirty="0" err="1">
                <a:latin typeface="Cambria" panose="02040503050406030204" pitchFamily="18" charset="0"/>
              </a:rPr>
              <a:t>коштувало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боротися</a:t>
            </a:r>
            <a:r>
              <a:rPr lang="ru-RU" altLang="uk-UA" sz="2300" dirty="0">
                <a:latin typeface="Cambria" panose="02040503050406030204" pitchFamily="18" charset="0"/>
              </a:rPr>
              <a:t> з </a:t>
            </a:r>
            <a:r>
              <a:rPr lang="ru-RU" altLang="uk-UA" sz="2300" dirty="0" err="1">
                <a:latin typeface="Cambria" panose="02040503050406030204" pitchFamily="18" charset="0"/>
              </a:rPr>
              <a:t>усіх</a:t>
            </a:r>
            <a:r>
              <a:rPr lang="ru-RU" altLang="uk-UA" sz="2300" dirty="0">
                <a:latin typeface="Cambria" panose="02040503050406030204" pitchFamily="18" charset="0"/>
              </a:rPr>
              <a:t> сил, </a:t>
            </a:r>
            <a:r>
              <a:rPr lang="ru-RU" altLang="uk-UA" sz="2300" dirty="0" err="1">
                <a:latin typeface="Cambria" panose="02040503050406030204" pitchFamily="18" charset="0"/>
              </a:rPr>
              <a:t>адже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боротьба</a:t>
            </a:r>
            <a:r>
              <a:rPr lang="ru-RU" altLang="uk-UA" sz="2300" dirty="0">
                <a:latin typeface="Cambria" panose="02040503050406030204" pitchFamily="18" charset="0"/>
              </a:rPr>
              <a:t> - </a:t>
            </a:r>
            <a:r>
              <a:rPr lang="ru-RU" altLang="uk-UA" sz="2300" dirty="0" err="1">
                <a:latin typeface="Cambria" panose="02040503050406030204" pitchFamily="18" charset="0"/>
              </a:rPr>
              <a:t>це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життя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лише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мертві</a:t>
            </a:r>
            <a:r>
              <a:rPr lang="ru-RU" altLang="uk-UA" sz="2300" dirty="0">
                <a:latin typeface="Cambria" panose="02040503050406030204" pitchFamily="18" charset="0"/>
              </a:rPr>
              <a:t> не </a:t>
            </a:r>
            <a:r>
              <a:rPr lang="ru-RU" altLang="uk-UA" sz="2300" dirty="0" err="1">
                <a:latin typeface="Cambria" panose="02040503050406030204" pitchFamily="18" charset="0"/>
              </a:rPr>
              <a:t>чинять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опір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плину</a:t>
            </a:r>
            <a:r>
              <a:rPr lang="ru-RU" altLang="uk-UA" sz="2300" dirty="0">
                <a:latin typeface="Cambria" panose="02040503050406030204" pitchFamily="18" charset="0"/>
              </a:rPr>
              <a:t> часу. І </a:t>
            </a:r>
            <a:r>
              <a:rPr lang="ru-RU" altLang="uk-UA" sz="2300" dirty="0" err="1">
                <a:latin typeface="Cambria" panose="02040503050406030204" pitchFamily="18" charset="0"/>
              </a:rPr>
              <a:t>віра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віра</a:t>
            </a:r>
            <a:r>
              <a:rPr lang="ru-RU" altLang="uk-UA" sz="2300" dirty="0">
                <a:latin typeface="Cambria" panose="02040503050406030204" pitchFamily="18" charset="0"/>
              </a:rPr>
              <a:t> в чудо, </a:t>
            </a:r>
            <a:r>
              <a:rPr lang="ru-RU" altLang="uk-UA" sz="2300" dirty="0" err="1">
                <a:latin typeface="Cambria" panose="02040503050406030204" pitchFamily="18" charset="0"/>
              </a:rPr>
              <a:t>віра</a:t>
            </a:r>
            <a:r>
              <a:rPr lang="ru-RU" altLang="uk-UA" sz="2300" dirty="0">
                <a:latin typeface="Cambria" panose="02040503050406030204" pitchFamily="18" charset="0"/>
              </a:rPr>
              <a:t> в перемогу, </a:t>
            </a:r>
            <a:r>
              <a:rPr lang="ru-RU" altLang="uk-UA" sz="2300" dirty="0" err="1">
                <a:latin typeface="Cambria" panose="02040503050406030204" pitchFamily="18" charset="0"/>
              </a:rPr>
              <a:t>віра</a:t>
            </a:r>
            <a:r>
              <a:rPr lang="ru-RU" altLang="uk-UA" sz="2300" dirty="0">
                <a:latin typeface="Cambria" panose="02040503050406030204" pitchFamily="18" charset="0"/>
              </a:rPr>
              <a:t> в </a:t>
            </a:r>
            <a:r>
              <a:rPr lang="ru-RU" altLang="uk-UA" sz="2300" dirty="0" err="1">
                <a:latin typeface="Cambria" panose="02040503050406030204" pitchFamily="18" charset="0"/>
              </a:rPr>
              <a:t>щасливе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майбутнє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Тільки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це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допомагає</a:t>
            </a:r>
            <a:r>
              <a:rPr lang="ru-RU" altLang="uk-UA" sz="2300" dirty="0">
                <a:latin typeface="Cambria" panose="02040503050406030204" pitchFamily="18" charset="0"/>
              </a:rPr>
              <a:t> нам </a:t>
            </a:r>
            <a:r>
              <a:rPr lang="ru-RU" altLang="uk-UA" sz="2300" dirty="0" err="1">
                <a:latin typeface="Cambria" panose="02040503050406030204" pitchFamily="18" charset="0"/>
              </a:rPr>
              <a:t>зрозуміти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що</a:t>
            </a:r>
            <a:r>
              <a:rPr lang="ru-RU" altLang="uk-UA" sz="2300" dirty="0">
                <a:latin typeface="Cambria" panose="02040503050406030204" pitchFamily="18" charset="0"/>
              </a:rPr>
              <a:t> «</a:t>
            </a:r>
            <a:r>
              <a:rPr lang="ru-RU" altLang="uk-UA" sz="2300" dirty="0" err="1">
                <a:latin typeface="Cambria" panose="02040503050406030204" pitchFamily="18" charset="0"/>
              </a:rPr>
              <a:t>світ</a:t>
            </a:r>
            <a:r>
              <a:rPr lang="ru-RU" altLang="uk-UA" sz="2300" dirty="0">
                <a:latin typeface="Cambria" panose="02040503050406030204" pitchFamily="18" charset="0"/>
              </a:rPr>
              <a:t> - </a:t>
            </a:r>
            <a:r>
              <a:rPr lang="ru-RU" altLang="uk-UA" sz="2300" dirty="0" err="1">
                <a:latin typeface="Cambria" panose="02040503050406030204" pitchFamily="18" charset="0"/>
              </a:rPr>
              <a:t>гарне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місце</a:t>
            </a:r>
            <a:r>
              <a:rPr lang="ru-RU" altLang="uk-UA" sz="2300" dirty="0">
                <a:latin typeface="Cambria" panose="02040503050406030204" pitchFamily="18" charset="0"/>
              </a:rPr>
              <a:t>, і за </a:t>
            </a:r>
            <a:r>
              <a:rPr lang="ru-RU" altLang="uk-UA" sz="2300" dirty="0" err="1">
                <a:latin typeface="Cambria" panose="02040503050406030204" pitchFamily="18" charset="0"/>
              </a:rPr>
              <a:t>нього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варто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боротися</a:t>
            </a:r>
            <a:r>
              <a:rPr lang="ru-RU" altLang="uk-UA" sz="2300" dirty="0">
                <a:latin typeface="Cambria" panose="02040503050406030204" pitchFamily="18" charset="0"/>
              </a:rPr>
              <a:t>».</a:t>
            </a:r>
            <a:endParaRPr lang="ru-RU" altLang="uk-UA" sz="2300" dirty="0"/>
          </a:p>
        </p:txBody>
      </p:sp>
    </p:spTree>
    <p:extLst>
      <p:ext uri="{BB962C8B-B14F-4D97-AF65-F5344CB8AC3E}">
        <p14:creationId xmlns:p14="http://schemas.microsoft.com/office/powerpoint/2010/main" val="143248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108" y="206370"/>
            <a:ext cx="5143536" cy="785818"/>
          </a:xfrm>
          <a:blipFill dpi="0" rotWithShape="1">
            <a:blip r:embed="rId4">
              <a:alphaModFix amt="18000"/>
            </a:blip>
            <a:srcRect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  <a:ea typeface="Cambria Math" pitchFamily="18" charset="0"/>
                <a:cs typeface="Courier New" pitchFamily="49" charset="0"/>
              </a:rPr>
              <a:t>«СТАРИЙ І МОРЕ»</a:t>
            </a:r>
            <a:endParaRPr lang="ru-RU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8553450" cy="4724400"/>
          </a:xfrm>
          <a:blipFill dpi="0" rotWithShape="1">
            <a:blip r:embed="rId5">
              <a:alphaModFix amt="54000"/>
            </a:blip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         Ця історія про старого рибака Сантьяго, про людину, яка не здається. Поряд із покорою, які прийшли з віком, в старому живе і гордість.</a:t>
            </a:r>
          </a:p>
          <a:p>
            <a:pPr algn="just"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         У самотнього старого нема нікого крім хлопчика </a:t>
            </a:r>
            <a:r>
              <a:rPr lang="uk-UA" dirty="0" err="1" smtClean="0">
                <a:solidFill>
                  <a:schemeClr val="tx1"/>
                </a:solidFill>
                <a:latin typeface="Cambria" pitchFamily="18" charset="0"/>
              </a:rPr>
              <a:t>Маноліна</a:t>
            </a: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, його друга і опори. Хлопчик втілює в собі майбутнє покоління і старому хочеться зміцнити в хлопчику його віру в себе, в те, що він, старий, ще може ловити рибу.</a:t>
            </a:r>
          </a:p>
          <a:p>
            <a:pPr algn="just"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        84 дні Сантьяго виходить у море, але зловити йому нічого не вдається. І все ж удача приходить до рибалки. У його снасті попадається гігантська риба. Дві доби в морі триває їх поєдинок, але риба не здається і тягне Сантьяго все далі і далі в море.</a:t>
            </a:r>
            <a:endParaRPr lang="uk-UA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524000" y="1"/>
            <a:ext cx="35004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900" i="1">
                <a:solidFill>
                  <a:schemeClr val="tx1"/>
                </a:solidFill>
              </a:rPr>
              <a:t>Короткий зміст</a:t>
            </a:r>
          </a:p>
        </p:txBody>
      </p:sp>
    </p:spTree>
    <p:extLst>
      <p:ext uri="{BB962C8B-B14F-4D97-AF65-F5344CB8AC3E}">
        <p14:creationId xmlns:p14="http://schemas.microsoft.com/office/powerpoint/2010/main" val="12375759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4"/>
          <a:stretch/>
        </p:blipFill>
        <p:spPr>
          <a:xfrm>
            <a:off x="0" y="-7257"/>
            <a:ext cx="12192000" cy="6865257"/>
          </a:xfrm>
          <a:prstGeom prst="rect">
            <a:avLst/>
          </a:prstGeom>
        </p:spPr>
      </p:pic>
      <p:pic>
        <p:nvPicPr>
          <p:cNvPr id="7" name="Содержимое 6" descr="bscap0007rt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lum bright="7000"/>
          </a:blip>
          <a:stretch>
            <a:fillRect/>
          </a:stretch>
        </p:blipFill>
        <p:spPr>
          <a:xfrm>
            <a:off x="5691188" y="0"/>
            <a:ext cx="6500812" cy="6072188"/>
          </a:xfrm>
          <a:effectLst>
            <a:softEdge rad="635000"/>
          </a:effectLst>
        </p:spPr>
      </p:pic>
      <p:sp>
        <p:nvSpPr>
          <p:cNvPr id="1536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04938" y="139247"/>
            <a:ext cx="4286250" cy="5214938"/>
          </a:xfrm>
          <a:blipFill dpi="0" rotWithShape="1">
            <a:blip r:embed="rId5">
              <a:alphaModFix amt="32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300" dirty="0">
                <a:latin typeface="Cambria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          </a:t>
            </a:r>
            <a:r>
              <a:rPr lang="ru-RU" altLang="uk-UA" sz="2300" dirty="0">
                <a:latin typeface="Cambria" panose="02040503050406030204" pitchFamily="18" charset="0"/>
              </a:rPr>
              <a:t>На кров з ран </a:t>
            </a:r>
            <a:r>
              <a:rPr lang="ru-RU" altLang="uk-UA" sz="2300" dirty="0" err="1">
                <a:latin typeface="Cambria" panose="02040503050406030204" pitchFamily="18" charset="0"/>
              </a:rPr>
              <a:t>риби</a:t>
            </a:r>
            <a:r>
              <a:rPr lang="ru-RU" altLang="uk-UA" sz="2300" dirty="0">
                <a:latin typeface="Cambria" panose="02040503050406030204" pitchFamily="18" charset="0"/>
              </a:rPr>
              <a:t> до </a:t>
            </a:r>
            <a:r>
              <a:rPr lang="ru-RU" altLang="uk-UA" sz="2300" dirty="0" err="1">
                <a:latin typeface="Cambria" panose="02040503050406030204" pitchFamily="18" charset="0"/>
              </a:rPr>
              <a:t>човна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збираються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акули</a:t>
            </a:r>
            <a:r>
              <a:rPr lang="ru-RU" altLang="uk-UA" sz="2300" dirty="0">
                <a:latin typeface="Cambria" panose="02040503050406030204" pitchFamily="18" charset="0"/>
              </a:rPr>
              <a:t> і </a:t>
            </a:r>
            <a:r>
              <a:rPr lang="ru-RU" altLang="uk-UA" sz="2300" dirty="0" err="1">
                <a:latin typeface="Cambria" panose="02040503050406030204" pitchFamily="18" charset="0"/>
              </a:rPr>
              <a:t>пожирають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рибу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  <a:r>
              <a:rPr lang="ru-RU" altLang="uk-UA" sz="2300" dirty="0" err="1">
                <a:latin typeface="Cambria" panose="02040503050406030204" pitchFamily="18" charset="0"/>
              </a:rPr>
              <a:t>Ця</a:t>
            </a:r>
            <a:r>
              <a:rPr lang="ru-RU" altLang="uk-UA" sz="2300" dirty="0">
                <a:latin typeface="Cambria" panose="02040503050406030204" pitchFamily="18" charset="0"/>
              </a:rPr>
              <a:t> велика </a:t>
            </a:r>
            <a:r>
              <a:rPr lang="ru-RU" altLang="uk-UA" sz="2300" dirty="0" err="1">
                <a:latin typeface="Cambria" panose="02040503050406030204" pitchFamily="18" charset="0"/>
              </a:rPr>
              <a:t>риба-випробування</a:t>
            </a:r>
            <a:r>
              <a:rPr lang="ru-RU" altLang="uk-UA" sz="2300" dirty="0">
                <a:latin typeface="Cambria" panose="02040503050406030204" pitchFamily="18" charset="0"/>
              </a:rPr>
              <a:t>. І </a:t>
            </a:r>
            <a:r>
              <a:rPr lang="ru-RU" altLang="uk-UA" sz="2300" dirty="0" err="1">
                <a:latin typeface="Cambria" panose="02040503050406030204" pitchFamily="18" charset="0"/>
              </a:rPr>
              <a:t>це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щастя</a:t>
            </a:r>
            <a:r>
              <a:rPr lang="ru-RU" altLang="uk-UA" sz="2300" dirty="0">
                <a:latin typeface="Cambria" panose="02040503050406030204" pitchFamily="18" charset="0"/>
              </a:rPr>
              <a:t>, яке </a:t>
            </a:r>
            <a:r>
              <a:rPr lang="ru-RU" altLang="uk-UA" sz="2300" dirty="0" err="1">
                <a:latin typeface="Cambria" panose="02040503050406030204" pitchFamily="18" charset="0"/>
              </a:rPr>
              <a:t>старий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завоював</a:t>
            </a:r>
            <a:r>
              <a:rPr lang="ru-RU" altLang="uk-UA" sz="2300" dirty="0">
                <a:latin typeface="Cambria" panose="02040503050406030204" pitchFamily="18" charset="0"/>
              </a:rPr>
              <a:t> в </a:t>
            </a:r>
            <a:r>
              <a:rPr lang="ru-RU" altLang="uk-UA" sz="2300" dirty="0" err="1">
                <a:latin typeface="Cambria" panose="02040503050406030204" pitchFamily="18" charset="0"/>
              </a:rPr>
              <a:t>такій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важкій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боротьбі</a:t>
            </a:r>
            <a:r>
              <a:rPr lang="ru-RU" altLang="uk-UA" sz="2300" dirty="0">
                <a:latin typeface="Cambria" panose="02040503050406030204" pitchFamily="18" charset="0"/>
              </a:rPr>
              <a:t> з </a:t>
            </a:r>
            <a:r>
              <a:rPr lang="ru-RU" altLang="uk-UA" sz="2300" dirty="0" err="1">
                <a:latin typeface="Cambria" panose="02040503050406030204" pitchFamily="18" charset="0"/>
              </a:rPr>
              <a:t>рибою</a:t>
            </a:r>
            <a:r>
              <a:rPr lang="ru-RU" altLang="uk-UA" sz="2300" dirty="0">
                <a:latin typeface="Cambria" panose="02040503050406030204" pitchFamily="18" charset="0"/>
              </a:rPr>
              <a:t>, в </a:t>
            </a:r>
            <a:r>
              <a:rPr lang="ru-RU" altLang="uk-UA" sz="2300" dirty="0" err="1">
                <a:latin typeface="Cambria" panose="02040503050406030204" pitchFamily="18" charset="0"/>
              </a:rPr>
              <a:t>нього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вкрали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акули</a:t>
            </a:r>
            <a:r>
              <a:rPr lang="ru-RU" altLang="uk-UA" sz="2300" dirty="0">
                <a:latin typeface="Cambria" panose="020405030504060302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300" dirty="0">
                <a:latin typeface="Cambria" panose="02040503050406030204" pitchFamily="18" charset="0"/>
              </a:rPr>
              <a:t>     </a:t>
            </a:r>
            <a:r>
              <a:rPr lang="ru-RU" altLang="uk-UA" sz="2300" dirty="0" err="1">
                <a:latin typeface="Cambria" panose="02040503050406030204" pitchFamily="18" charset="0"/>
              </a:rPr>
              <a:t>Підпливаючи</a:t>
            </a:r>
            <a:r>
              <a:rPr lang="ru-RU" altLang="uk-UA" sz="2300" dirty="0">
                <a:latin typeface="Cambria" panose="02040503050406030204" pitchFamily="18" charset="0"/>
              </a:rPr>
              <a:t> до </a:t>
            </a:r>
            <a:r>
              <a:rPr lang="ru-RU" altLang="uk-UA" sz="2300" dirty="0" err="1">
                <a:latin typeface="Cambria" panose="02040503050406030204" pitchFamily="18" charset="0"/>
              </a:rPr>
              <a:t>рідного</a:t>
            </a:r>
            <a:r>
              <a:rPr lang="ru-RU" altLang="uk-UA" sz="2300" dirty="0">
                <a:latin typeface="Cambria" panose="02040503050406030204" pitchFamily="18" charset="0"/>
              </a:rPr>
              <a:t> села з </a:t>
            </a:r>
            <a:r>
              <a:rPr lang="ru-RU" altLang="uk-UA" sz="2300" dirty="0" err="1">
                <a:latin typeface="Cambria" panose="02040503050406030204" pitchFamily="18" charset="0"/>
              </a:rPr>
              <a:t>обгризеним</a:t>
            </a:r>
            <a:r>
              <a:rPr lang="ru-RU" altLang="uk-UA" sz="2300" dirty="0">
                <a:latin typeface="Cambria" panose="02040503050406030204" pitchFamily="18" charset="0"/>
              </a:rPr>
              <a:t> скелетом </a:t>
            </a:r>
            <a:r>
              <a:rPr lang="ru-RU" altLang="uk-UA" sz="2300" dirty="0" err="1">
                <a:latin typeface="Cambria" panose="02040503050406030204" pitchFamily="18" charset="0"/>
              </a:rPr>
              <a:t>своєї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риби</a:t>
            </a:r>
            <a:r>
              <a:rPr lang="ru-RU" altLang="uk-UA" sz="2300" dirty="0">
                <a:latin typeface="Cambria" panose="02040503050406030204" pitchFamily="18" charset="0"/>
              </a:rPr>
              <a:t>, </a:t>
            </a:r>
            <a:r>
              <a:rPr lang="ru-RU" altLang="uk-UA" sz="2300" dirty="0" err="1">
                <a:latin typeface="Cambria" panose="02040503050406030204" pitchFamily="18" charset="0"/>
              </a:rPr>
              <a:t>старий</a:t>
            </a:r>
            <a:r>
              <a:rPr lang="ru-RU" altLang="uk-UA" sz="2300" dirty="0">
                <a:latin typeface="Cambria" panose="02040503050406030204" pitchFamily="18" charset="0"/>
              </a:rPr>
              <a:t> все одно </a:t>
            </a:r>
            <a:r>
              <a:rPr lang="ru-RU" altLang="uk-UA" sz="2300" dirty="0" err="1">
                <a:latin typeface="Cambria" panose="02040503050406030204" pitchFamily="18" charset="0"/>
              </a:rPr>
              <a:t>відмовляється</a:t>
            </a:r>
            <a:r>
              <a:rPr lang="ru-RU" altLang="uk-UA" sz="2300" dirty="0">
                <a:latin typeface="Cambria" panose="02040503050406030204" pitchFamily="18" charset="0"/>
              </a:rPr>
              <a:t> </a:t>
            </a:r>
            <a:r>
              <a:rPr lang="ru-RU" altLang="uk-UA" sz="2300" dirty="0" err="1">
                <a:latin typeface="Cambria" panose="02040503050406030204" pitchFamily="18" charset="0"/>
              </a:rPr>
              <a:t>вважати</a:t>
            </a:r>
            <a:r>
              <a:rPr lang="ru-RU" altLang="uk-UA" sz="2300" dirty="0">
                <a:latin typeface="Cambria" panose="02040503050406030204" pitchFamily="18" charset="0"/>
              </a:rPr>
              <a:t> себе </a:t>
            </a:r>
            <a:r>
              <a:rPr lang="ru-RU" altLang="uk-UA" sz="2300" dirty="0" err="1">
                <a:latin typeface="Cambria" panose="02040503050406030204" pitchFamily="18" charset="0"/>
              </a:rPr>
              <a:t>переможеним</a:t>
            </a:r>
            <a:r>
              <a:rPr lang="ru-RU" altLang="uk-UA" sz="2300" dirty="0">
                <a:latin typeface="Cambria" panose="02040503050406030204" pitchFamily="18" charset="0"/>
              </a:rPr>
              <a:t>:</a:t>
            </a:r>
            <a:endParaRPr lang="ru-RU" altLang="uk-UA" sz="2300" dirty="0">
              <a:latin typeface="Cambria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9750" y="5500688"/>
            <a:ext cx="8858250" cy="862012"/>
          </a:xfrm>
          <a:prstGeom prst="rect">
            <a:avLst/>
          </a:prstGeom>
          <a:blipFill dpi="0" rotWithShape="1">
            <a:blip r:embed="rId5">
              <a:alphaModFix amt="32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«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Хто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 ж тебе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переміг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,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старий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? - запитав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він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 себе. -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Ніхто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, -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відповів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він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. - Просто я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надто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 далеко </a:t>
            </a:r>
            <a:r>
              <a:rPr lang="ru-RU" sz="2500" b="1" dirty="0" err="1">
                <a:latin typeface="+mj-lt"/>
                <a:ea typeface="Cambria Math" pitchFamily="18" charset="0"/>
                <a:cs typeface="Courier New" pitchFamily="49" charset="0"/>
              </a:rPr>
              <a:t>пішов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 у </a:t>
            </a:r>
            <a:r>
              <a:rPr lang="ru-RU" sz="2500" b="1" dirty="0">
                <a:latin typeface="+mj-lt"/>
                <a:ea typeface="Cambria Math" pitchFamily="18" charset="0"/>
                <a:cs typeface="Courier New" pitchFamily="49" charset="0"/>
              </a:rPr>
              <a:t>море».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174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/>
          <a:stretch/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7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598" r="476" b="21263"/>
          <a:stretch/>
        </p:blipFill>
        <p:spPr>
          <a:xfrm>
            <a:off x="0" y="1"/>
            <a:ext cx="12192000" cy="690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428604"/>
            <a:ext cx="7913586" cy="900098"/>
          </a:xfrm>
          <a:blipFill dpi="0" rotWithShape="1">
            <a:blip r:embed="rId4">
              <a:alphaModFix amt="7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Людина не </a:t>
            </a:r>
            <a:r>
              <a:rPr lang="ru-RU" dirty="0" err="1">
                <a:solidFill>
                  <a:srgbClr val="FF0000"/>
                </a:solidFill>
              </a:rPr>
              <a:t>може</a:t>
            </a:r>
            <a:r>
              <a:rPr lang="ru-RU" dirty="0">
                <a:solidFill>
                  <a:srgbClr val="FF0000"/>
                </a:solidFill>
              </a:rPr>
              <a:t> бути </a:t>
            </a:r>
            <a:r>
              <a:rPr lang="ru-RU" dirty="0" err="1">
                <a:solidFill>
                  <a:srgbClr val="FF0000"/>
                </a:solidFill>
              </a:rPr>
              <a:t>самотньою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1"/>
          </p:nvPr>
        </p:nvSpPr>
        <p:spPr>
          <a:xfrm>
            <a:off x="1809750" y="1500189"/>
            <a:ext cx="4000500" cy="435768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300">
                <a:latin typeface="Cambria" panose="02040503050406030204" pitchFamily="18" charset="0"/>
              </a:rPr>
              <a:t>     Перебуваючи один в морі, старий веде діалог із самим собою. Він розмірковує про самотність: «Не можна, щоб у старості людина залишалась один, - думав він. - Проте це неминуче». Але врешті-решт він розуміє, що в світі неможливо бути самотнім.</a:t>
            </a:r>
          </a:p>
        </p:txBody>
      </p:sp>
      <p:pic>
        <p:nvPicPr>
          <p:cNvPr id="8" name="Рисунок 7" descr="oldman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854" y="1428738"/>
            <a:ext cx="5095147" cy="43577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881189" y="5786438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400" b="1">
                <a:solidFill>
                  <a:schemeClr val="tx1"/>
                </a:solidFill>
              </a:rPr>
              <a:t>«Людина один не може ... Все одно людина одина не може нічогісінько».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524001" y="1"/>
            <a:ext cx="3929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900" i="1">
                <a:solidFill>
                  <a:schemeClr val="tx1"/>
                </a:solidFill>
              </a:rPr>
              <a:t>Творчість Е.Хемінгуея</a:t>
            </a:r>
          </a:p>
        </p:txBody>
      </p:sp>
    </p:spTree>
    <p:extLst>
      <p:ext uri="{BB962C8B-B14F-4D97-AF65-F5344CB8AC3E}">
        <p14:creationId xmlns:p14="http://schemas.microsoft.com/office/powerpoint/2010/main" val="2355080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16458"/>
          <a:stretch/>
        </p:blipFill>
        <p:spPr>
          <a:xfrm>
            <a:off x="0" y="-43543"/>
            <a:ext cx="12192000" cy="690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2" y="500042"/>
            <a:ext cx="7929618" cy="84124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За Свободу і Право на </a:t>
            </a:r>
            <a:r>
              <a:rPr lang="ru-RU" dirty="0" err="1">
                <a:solidFill>
                  <a:srgbClr val="FF0000"/>
                </a:solidFill>
              </a:rPr>
              <a:t>щастя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3" name="Содержимое 3"/>
          <p:cNvSpPr>
            <a:spLocks noGrp="1"/>
          </p:cNvSpPr>
          <p:nvPr>
            <p:ph sz="half" idx="1"/>
          </p:nvPr>
        </p:nvSpPr>
        <p:spPr>
          <a:xfrm>
            <a:off x="1524001" y="1233489"/>
            <a:ext cx="4143375" cy="5214937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000" dirty="0">
                <a:solidFill>
                  <a:schemeClr val="bg2">
                    <a:lumMod val="90000"/>
                  </a:schemeClr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    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головні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герої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Хемінгуея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хороші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люди, але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страшного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світу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в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приречені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жити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Вони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рефлексії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знайти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гармонію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 самим собою і з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життям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самотності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на яку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приречена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кожна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людина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Повість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Старий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і море» є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ніби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висновком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всієї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творчої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Саме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цій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повісті</a:t>
            </a:r>
            <a:endParaRPr lang="ru-RU" altLang="uk-UA" sz="21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Содержимое 4"/>
          <p:cNvSpPr>
            <a:spLocks noGrp="1"/>
          </p:cNvSpPr>
          <p:nvPr>
            <p:ph sz="half" idx="2"/>
          </p:nvPr>
        </p:nvSpPr>
        <p:spPr>
          <a:xfrm>
            <a:off x="6167438" y="1125538"/>
            <a:ext cx="4214812" cy="521335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Хемінгуей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болісно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шукав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оповіданнях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самотня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втрачений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Хемінгуей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прийшли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один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герой не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бореться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навколишньою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потворністю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Хемінгуей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протиставляє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altLang="uk-UA" sz="21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2585793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6506" r="354" b="-32"/>
          <a:stretch/>
        </p:blipFill>
        <p:spPr>
          <a:xfrm>
            <a:off x="0" y="0"/>
            <a:ext cx="12192000" cy="83457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81356" y="500042"/>
            <a:ext cx="5429288" cy="838200"/>
          </a:xfrm>
        </p:spPr>
        <p:txBody>
          <a:bodyPr/>
          <a:lstStyle/>
          <a:p>
            <a:pPr>
              <a:defRPr/>
            </a:pPr>
            <a:r>
              <a:rPr lang="ru-RU" dirty="0" err="1">
                <a:solidFill>
                  <a:srgbClr val="FF0000"/>
                </a:solidFill>
              </a:rPr>
              <a:t>Ніщо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дається</a:t>
            </a:r>
            <a:r>
              <a:rPr lang="ru-RU" dirty="0">
                <a:solidFill>
                  <a:srgbClr val="FF0000"/>
                </a:solidFill>
              </a:rPr>
              <a:t> легко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095501" y="1554163"/>
            <a:ext cx="7929563" cy="1517650"/>
          </a:xfr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Шлях до написання «Старий і море» дуже довгий. І багато тем зустрічаються і в ранніх творах Ернеста Хемінгуея.</a:t>
            </a:r>
            <a:endParaRPr lang="ru-RU" alt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827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8" b="-247"/>
          <a:stretch/>
        </p:blipFill>
        <p:spPr>
          <a:xfrm>
            <a:off x="0" y="14513"/>
            <a:ext cx="12192000" cy="6865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52" y="428604"/>
            <a:ext cx="6627702" cy="841248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Самотність</a:t>
            </a:r>
            <a:r>
              <a:rPr lang="ru-RU" dirty="0" smtClean="0">
                <a:solidFill>
                  <a:srgbClr val="FF0000"/>
                </a:solidFill>
              </a:rPr>
              <a:t> є і в наш час…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66939" y="1500188"/>
            <a:ext cx="7858125" cy="4786312"/>
          </a:xfrm>
          <a:blipFill dpi="0" rotWithShape="1">
            <a:blip r:embed="rId4">
              <a:alphaModFix amt="54000"/>
            </a:blip>
            <a:srcRect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uk-UA" sz="2300" dirty="0"/>
              <a:t>    	</a:t>
            </a:r>
            <a:r>
              <a:rPr lang="uk-UA" sz="3200" dirty="0"/>
              <a:t>	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вічної боротьби з долею і тема самотності були актуальні завжди. У наш час всі зайняті нескінченними справами, у багатьох просто не вистачає часу, щоб взагалі розібратися в собі. Скільки людей не можуть впоратися з перешкодами, які ставить нам життя. Вони прогинаються під не обчислюються кількістю проблем.</a:t>
            </a:r>
          </a:p>
          <a:p>
            <a:pPr algn="just">
              <a:buNone/>
              <a:defRPr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Однією з найсерйозніших проблем людства є проблема самотності, коли взаємини чомусь не складаються, що, не породжуючи ні дружби, ні любові, ні ворожнечі, залишає людей байдужими по відношенню один до одного. Самотність породжує лише нещастя.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Cambr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898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b="20198"/>
          <a:stretch/>
        </p:blipFill>
        <p:spPr>
          <a:xfrm>
            <a:off x="0" y="-14514"/>
            <a:ext cx="12192000" cy="6865257"/>
          </a:xfrm>
          <a:prstGeom prst="rect">
            <a:avLst/>
          </a:prstGeom>
        </p:spPr>
      </p:pic>
      <p:pic>
        <p:nvPicPr>
          <p:cNvPr id="15" name="Рисунок 14" descr="starik_i_more 050_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6" y="1285860"/>
            <a:ext cx="4429124" cy="4516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794" y="428604"/>
            <a:ext cx="5786478" cy="912686"/>
          </a:xfrm>
        </p:spPr>
        <p:txBody>
          <a:bodyPr/>
          <a:lstStyle/>
          <a:p>
            <a:pPr>
              <a:defRPr/>
            </a:pPr>
            <a:r>
              <a:rPr lang="ru-RU" dirty="0" err="1">
                <a:solidFill>
                  <a:srgbClr val="FF0000"/>
                </a:solidFill>
              </a:rPr>
              <a:t>Ніщо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дається</a:t>
            </a:r>
            <a:r>
              <a:rPr lang="ru-RU" dirty="0">
                <a:solidFill>
                  <a:srgbClr val="FF0000"/>
                </a:solidFill>
              </a:rPr>
              <a:t> легко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809751" y="1357313"/>
            <a:ext cx="4481513" cy="4286250"/>
          </a:xfrm>
          <a:blipFill dpi="0" rotWithShape="1">
            <a:blip r:embed="rId5">
              <a:alphaModFix amt="51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000">
                <a:latin typeface="Cambria" panose="02040503050406030204" pitchFamily="18" charset="0"/>
              </a:rPr>
              <a:t>	 Це повість є висновком усього часу «втраченого покоління». І цей висновок говорить: людина повинна знаходиться в гармонії з природою і з іншими людьми, тоді він знайде гармонію і з самим собою. Людина не покинута, - такого не буває. І якщо вона обдурена, то вона зобов'язана боротися з брехнею, з брудом, в якому загруз світ. Це не просто розповідь, це - заклик. Заклик до кращого майбутнього.</a:t>
            </a:r>
            <a:endParaRPr lang="ru-RU" altLang="uk-UA" sz="2000"/>
          </a:p>
        </p:txBody>
      </p:sp>
      <p:sp>
        <p:nvSpPr>
          <p:cNvPr id="26629" name="Прямоугольник 12"/>
          <p:cNvSpPr>
            <a:spLocks noChangeArrowheads="1"/>
          </p:cNvSpPr>
          <p:nvPr/>
        </p:nvSpPr>
        <p:spPr bwMode="auto">
          <a:xfrm>
            <a:off x="1809750" y="5643563"/>
            <a:ext cx="8643938" cy="1154112"/>
          </a:xfrm>
          <a:prstGeom prst="rect">
            <a:avLst/>
          </a:prstGeom>
          <a:blipFill dpi="0" rotWithShape="1">
            <a:blip r:embed="rId5">
              <a:alphaModFix amt="51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300" b="1">
                <a:solidFill>
                  <a:schemeClr val="tx1"/>
                </a:solidFill>
                <a:latin typeface="Cambria" panose="02040503050406030204" pitchFamily="18" charset="0"/>
              </a:rPr>
              <a:t>«-Але людина не для того створена, щоб терпіти поразки, - сказав він. - Людину можна знищити, але її не можна перемогти.»</a:t>
            </a:r>
          </a:p>
        </p:txBody>
      </p:sp>
    </p:spTree>
    <p:extLst>
      <p:ext uri="{BB962C8B-B14F-4D97-AF65-F5344CB8AC3E}">
        <p14:creationId xmlns:p14="http://schemas.microsoft.com/office/powerpoint/2010/main" val="1381443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C90052F-9B51-47EA-94C7-782B8B4046B5}" vid="{3B2E9B06-816D-4A70-B0C8-3FEC9915EE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82</TotalTime>
  <Words>686</Words>
  <Application>Microsoft Office PowerPoint</Application>
  <PresentationFormat>Широкоэкранный</PresentationFormat>
  <Paragraphs>44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Cambria</vt:lpstr>
      <vt:lpstr>Cambria Math</vt:lpstr>
      <vt:lpstr>Courier New</vt:lpstr>
      <vt:lpstr>Franklin Gothic Medium</vt:lpstr>
      <vt:lpstr>Times New Roman</vt:lpstr>
      <vt:lpstr>Wingdings 2</vt:lpstr>
      <vt:lpstr>Тема1</vt:lpstr>
      <vt:lpstr>Моя улюблена книга</vt:lpstr>
      <vt:lpstr>«СТАРИЙ І МОРЕ»</vt:lpstr>
      <vt:lpstr>Презентация PowerPoint</vt:lpstr>
      <vt:lpstr>Презентация PowerPoint</vt:lpstr>
      <vt:lpstr>Людина не може бути самотньою</vt:lpstr>
      <vt:lpstr>За Свободу і Право на щастя</vt:lpstr>
      <vt:lpstr>Ніщо не дається легко</vt:lpstr>
      <vt:lpstr>Самотність є і в наш час…</vt:lpstr>
      <vt:lpstr>Ніщо не дається легко</vt:lpstr>
      <vt:lpstr>Презентация PowerPoint</vt:lpstr>
      <vt:lpstr>Роль книги «Старий і море» в моєму житті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улюблена книга</dc:title>
  <dc:creator>Alesia Trachuk</dc:creator>
  <cp:lastModifiedBy>Alesia Trachuk</cp:lastModifiedBy>
  <cp:revision>7</cp:revision>
  <dcterms:created xsi:type="dcterms:W3CDTF">2014-05-11T09:50:43Z</dcterms:created>
  <dcterms:modified xsi:type="dcterms:W3CDTF">2014-05-11T11:13:27Z</dcterms:modified>
</cp:coreProperties>
</file>