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78" r:id="rId6"/>
    <p:sldId id="279" r:id="rId7"/>
    <p:sldId id="260" r:id="rId8"/>
    <p:sldId id="262" r:id="rId9"/>
    <p:sldId id="263" r:id="rId10"/>
    <p:sldId id="266" r:id="rId11"/>
    <p:sldId id="273" r:id="rId12"/>
    <p:sldId id="277" r:id="rId13"/>
    <p:sldId id="275" r:id="rId14"/>
    <p:sldId id="269" r:id="rId15"/>
    <p:sldId id="270" r:id="rId16"/>
    <p:sldId id="271" r:id="rId17"/>
    <p:sldId id="274" r:id="rId18"/>
    <p:sldId id="26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280421"/>
    <a:srgbClr val="0000CC"/>
    <a:srgbClr val="E7DBCD"/>
    <a:srgbClr val="009900"/>
    <a:srgbClr val="33CCFF"/>
    <a:srgbClr val="FF3300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5507" autoAdjust="0"/>
  </p:normalViewPr>
  <p:slideViewPr>
    <p:cSldViewPr>
      <p:cViewPr varScale="1">
        <p:scale>
          <a:sx n="87" d="100"/>
          <a:sy n="87" d="100"/>
        </p:scale>
        <p:origin x="-14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CDF1E-2C23-4A21-A51E-BE83645D60D0}" type="datetimeFigureOut">
              <a:rPr lang="ru-RU" smtClean="0"/>
              <a:pPr/>
              <a:t>25.11.2012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0F632-ED7C-45B6-9E70-A73A318CF4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0F632-ED7C-45B6-9E70-A73A318CF4EC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0F632-ED7C-45B6-9E70-A73A318CF4EC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0F632-ED7C-45B6-9E70-A73A318CF4EC}" type="slidenum">
              <a:rPr lang="ru-RU" smtClean="0"/>
              <a:pPr/>
              <a:t>17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35A1-6286-4851-930D-C562604A4D68}" type="datetimeFigureOut">
              <a:rPr lang="ru-RU" smtClean="0"/>
              <a:pPr/>
              <a:t>25.11.2012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578F-8B14-4256-B2BD-04C0649D66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35A1-6286-4851-930D-C562604A4D68}" type="datetimeFigureOut">
              <a:rPr lang="ru-RU" smtClean="0"/>
              <a:pPr/>
              <a:t>25.11.2012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578F-8B14-4256-B2BD-04C0649D66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35A1-6286-4851-930D-C562604A4D68}" type="datetimeFigureOut">
              <a:rPr lang="ru-RU" smtClean="0"/>
              <a:pPr/>
              <a:t>25.11.2012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578F-8B14-4256-B2BD-04C0649D66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35A1-6286-4851-930D-C562604A4D68}" type="datetimeFigureOut">
              <a:rPr lang="ru-RU" smtClean="0"/>
              <a:pPr/>
              <a:t>25.11.2012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578F-8B14-4256-B2BD-04C0649D66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35A1-6286-4851-930D-C562604A4D68}" type="datetimeFigureOut">
              <a:rPr lang="ru-RU" smtClean="0"/>
              <a:pPr/>
              <a:t>25.11.2012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578F-8B14-4256-B2BD-04C0649D66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35A1-6286-4851-930D-C562604A4D68}" type="datetimeFigureOut">
              <a:rPr lang="ru-RU" smtClean="0"/>
              <a:pPr/>
              <a:t>25.11.2012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578F-8B14-4256-B2BD-04C0649D66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35A1-6286-4851-930D-C562604A4D68}" type="datetimeFigureOut">
              <a:rPr lang="ru-RU" smtClean="0"/>
              <a:pPr/>
              <a:t>25.11.2012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578F-8B14-4256-B2BD-04C0649D66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35A1-6286-4851-930D-C562604A4D68}" type="datetimeFigureOut">
              <a:rPr lang="ru-RU" smtClean="0"/>
              <a:pPr/>
              <a:t>25.11.2012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578F-8B14-4256-B2BD-04C0649D66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35A1-6286-4851-930D-C562604A4D68}" type="datetimeFigureOut">
              <a:rPr lang="ru-RU" smtClean="0"/>
              <a:pPr/>
              <a:t>25.11.2012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578F-8B14-4256-B2BD-04C0649D66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35A1-6286-4851-930D-C562604A4D68}" type="datetimeFigureOut">
              <a:rPr lang="ru-RU" smtClean="0"/>
              <a:pPr/>
              <a:t>25.11.2012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578F-8B14-4256-B2BD-04C0649D667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35A1-6286-4851-930D-C562604A4D68}" type="datetimeFigureOut">
              <a:rPr lang="ru-RU" smtClean="0"/>
              <a:pPr/>
              <a:t>25.11.2012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E2578F-8B14-4256-B2BD-04C0649D667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9635A1-6286-4851-930D-C562604A4D68}" type="datetimeFigureOut">
              <a:rPr lang="ru-RU" smtClean="0"/>
              <a:pPr/>
              <a:t>25.11.2012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E2578F-8B14-4256-B2BD-04C0649D667C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image" Target="../media/image23.jpeg"/><Relationship Id="rId7" Type="http://schemas.openxmlformats.org/officeDocument/2006/relationships/image" Target="../media/image22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Relationship Id="rId9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Федір</a:t>
            </a:r>
            <a:r>
              <a:rPr lang="ru-RU" dirty="0" smtClean="0"/>
              <a:t> Михайлович </a:t>
            </a:r>
            <a:r>
              <a:rPr lang="uk-UA" dirty="0" smtClean="0"/>
              <a:t>Достоєвський</a:t>
            </a:r>
            <a:br>
              <a:rPr lang="uk-UA" dirty="0" smtClean="0"/>
            </a:br>
            <a:r>
              <a:rPr lang="uk-UA" dirty="0" smtClean="0"/>
              <a:t>(1821-1881)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3929066"/>
            <a:ext cx="6400800" cy="1752600"/>
          </a:xfrm>
        </p:spPr>
        <p:txBody>
          <a:bodyPr>
            <a:normAutofit/>
          </a:bodyPr>
          <a:lstStyle/>
          <a:p>
            <a:r>
              <a:rPr lang="uk-UA" dirty="0" smtClean="0">
                <a:cs typeface="Andalus" pitchFamily="18" charset="-78"/>
              </a:rPr>
              <a:t>Видатний російський мислителитель-гуманіст, творчість якого пройнята почуттям любові до людини і невимовного болю за неї.</a:t>
            </a:r>
            <a:endParaRPr lang="ru-RU" dirty="0">
              <a:cs typeface="Andalus" pitchFamily="18" charset="-78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Autofit/>
          </a:bodyPr>
          <a:lstStyle/>
          <a:p>
            <a:r>
              <a:rPr lang="uk-UA" sz="4800" dirty="0" smtClean="0"/>
              <a:t>Наступні твори Достоєвського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4525963"/>
          </a:xfrm>
        </p:spPr>
        <p:txBody>
          <a:bodyPr>
            <a:noAutofit/>
          </a:bodyPr>
          <a:lstStyle/>
          <a:p>
            <a:r>
              <a:rPr lang="uk-UA" sz="3200" dirty="0" smtClean="0"/>
              <a:t>1846 – “ Двійник ”                               були   </a:t>
            </a:r>
          </a:p>
          <a:p>
            <a:r>
              <a:rPr lang="uk-UA" sz="3200" dirty="0" smtClean="0"/>
              <a:t>1847 – “ Хазяйка ”                                 не</a:t>
            </a:r>
          </a:p>
          <a:p>
            <a:r>
              <a:rPr lang="uk-UA" sz="3200" dirty="0" smtClean="0"/>
              <a:t>1848 – “ Білі ночі ”                          прийняті </a:t>
            </a:r>
          </a:p>
          <a:p>
            <a:r>
              <a:rPr lang="uk-UA" sz="3200" dirty="0" smtClean="0"/>
              <a:t>1849 – “ Неточка Незванова ”     критикою</a:t>
            </a:r>
            <a:endParaRPr lang="uk-UA" sz="3200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5429256" y="1500174"/>
            <a:ext cx="428628" cy="2786082"/>
          </a:xfrm>
          <a:prstGeom prst="rightBrace">
            <a:avLst>
              <a:gd name="adj1" fmla="val 8333"/>
              <a:gd name="adj2" fmla="val 475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6" descr="неточ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143380"/>
            <a:ext cx="1785950" cy="22859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14290"/>
            <a:ext cx="7498080" cy="1143000"/>
          </a:xfrm>
        </p:spPr>
        <p:txBody>
          <a:bodyPr/>
          <a:lstStyle/>
          <a:p>
            <a:r>
              <a:rPr lang="ru-RU" dirty="0" smtClean="0"/>
              <a:t>Гурток Петрашевського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90652"/>
            <a:ext cx="7500958" cy="526734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З 1847р. Федір зближується з М. Буташевичем-Петрашевським</a:t>
            </a:r>
          </a:p>
          <a:p>
            <a:r>
              <a:rPr lang="uk-UA" dirty="0" smtClean="0"/>
              <a:t>Почав відвідувати відомі “ Патниці “;</a:t>
            </a:r>
          </a:p>
          <a:p>
            <a:r>
              <a:rPr lang="uk-UA" dirty="0" smtClean="0"/>
              <a:t>Достоєвський виступав за негайне скасування кріпацтва в Росії – навіть шляхом повстання;</a:t>
            </a:r>
          </a:p>
          <a:p>
            <a:r>
              <a:rPr lang="uk-UA" dirty="0" smtClean="0"/>
              <a:t>15 квітня зачитували заборонений тоді “ Лист Белінського до Гоголя ”</a:t>
            </a:r>
          </a:p>
          <a:p>
            <a:r>
              <a:rPr lang="uk-UA" dirty="0" smtClean="0"/>
              <a:t>23 квітня 1849р.  37 учасників гуртка заарештували</a:t>
            </a:r>
          </a:p>
          <a:p>
            <a:r>
              <a:rPr lang="uk-UA" dirty="0" smtClean="0"/>
              <a:t> Достоєвському дали смертний вирок, але за останні 10 хвилин вирішили заслати на</a:t>
            </a:r>
          </a:p>
          <a:p>
            <a:pPr>
              <a:buNone/>
            </a:pPr>
            <a:r>
              <a:rPr lang="uk-UA" dirty="0" smtClean="0"/>
              <a:t>    каторгу до Сибіру</a:t>
            </a:r>
          </a:p>
          <a:p>
            <a:endParaRPr lang="ru-RU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0"/>
            <a:ext cx="2143140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TEST\Desktop\школа, уроки\Новая папка\tbnANd9GcRCYd3yDH102ENOp6ixBZF6OE6h0t8H8E7SiKLpF14IndvT3XuN9IYLK_h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5214950"/>
            <a:ext cx="1857356" cy="12144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tbnANd9GcStQrwWM6uZLf16tmsnCHH4sLwUe27KQGh0Gv7a1kxkbsNuKDfKakIeag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42908" y="0"/>
            <a:ext cx="1214446" cy="15716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tbnANd9GcSLQ8wCPJQ8TwMqqvZa2G4io1uIcu9DynZIPUxcPKk8cFli8gQZ3Dif-YI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43834" y="3143248"/>
            <a:ext cx="1285884" cy="14573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Сибір і каторга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8358214" cy="5319730"/>
          </a:xfrm>
        </p:spPr>
        <p:txBody>
          <a:bodyPr>
            <a:noAutofit/>
          </a:bodyPr>
          <a:lstStyle/>
          <a:p>
            <a:r>
              <a:rPr lang="ru-RU" dirty="0" smtClean="0"/>
              <a:t>Від зими 1850 року Достоєвський перебував в Тобольську.</a:t>
            </a:r>
          </a:p>
          <a:p>
            <a:r>
              <a:rPr lang="ru-RU" dirty="0" smtClean="0"/>
              <a:t>4 роки був в Омському острозі. Йому заборонили писати, тож він міг лише спостерігати життя каторжан.</a:t>
            </a:r>
          </a:p>
          <a:p>
            <a:r>
              <a:rPr lang="ru-RU" dirty="0" smtClean="0"/>
              <a:t>З </a:t>
            </a:r>
            <a:r>
              <a:rPr lang="ru-RU" u="sng" dirty="0" smtClean="0"/>
              <a:t>1854</a:t>
            </a:r>
            <a:r>
              <a:rPr lang="ru-RU" dirty="0" smtClean="0"/>
              <a:t> року Достоєвський перебував у </a:t>
            </a:r>
            <a:r>
              <a:rPr lang="ru-RU" u="sng" dirty="0" smtClean="0"/>
              <a:t>Семипалатинську</a:t>
            </a:r>
            <a:r>
              <a:rPr lang="ru-RU" dirty="0" smtClean="0"/>
              <a:t> .Тут він палко закохався у Марію Дмитрівну Ісаєву, яка пізніше стала його дружиною. Але кохання та семирічний шлюб з нею не принесли йому щастя.</a:t>
            </a:r>
          </a:p>
          <a:p>
            <a:r>
              <a:rPr lang="ru-RU" dirty="0" smtClean="0"/>
              <a:t>Лише 1859 року Достоєвський отримав дозвіл жити у столиці</a:t>
            </a:r>
            <a:endParaRPr lang="ru-RU" dirty="0"/>
          </a:p>
        </p:txBody>
      </p:sp>
      <p:pic>
        <p:nvPicPr>
          <p:cNvPr id="4" name="Picture 2" descr="C:\Users\TEST\Desktop\школа, уроки\Новая папка\tbnANd9GcTiCA_pdUCpX9GxqXdQyhpu-qEWoSKMqmB3PNCnhWAhJpvwGcM7D423m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0"/>
            <a:ext cx="2071670" cy="22859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Після заслання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000240"/>
            <a:ext cx="8076464" cy="5033978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uk-UA" dirty="0" smtClean="0"/>
              <a:t> 1861р. він і його брат видають журнал “ Врємя “ і “ Епоха “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У першому ж номері журналу «Врємя» Достоєвський почав друкувати свій новий роман </a:t>
            </a:r>
            <a:r>
              <a:rPr lang="ru-RU" b="1" dirty="0" smtClean="0"/>
              <a:t>«Принижені та зневажені»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Влітку 1862р. – вперше виїхав за кордон. Відвідав багато країн світу, але захопився азартними іграми і не міг зупинитися програвати;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498080" cy="7857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/>
              <a:t>60-т</a:t>
            </a:r>
            <a:r>
              <a:rPr lang="uk-UA" sz="5400" dirty="0" smtClean="0"/>
              <a:t>і роки.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714356"/>
            <a:ext cx="8429652" cy="6000792"/>
          </a:xfrm>
        </p:spPr>
        <p:txBody>
          <a:bodyPr>
            <a:normAutofit/>
          </a:bodyPr>
          <a:lstStyle/>
          <a:p>
            <a:r>
              <a:rPr lang="uk-UA" sz="2800" dirty="0" smtClean="0">
                <a:cs typeface="Andalus" pitchFamily="18" charset="-78"/>
              </a:rPr>
              <a:t> 1864р. – померли його брат та дружина, </a:t>
            </a:r>
            <a:r>
              <a:rPr lang="ru-RU" sz="2800" dirty="0" smtClean="0">
                <a:cs typeface="Andalus" pitchFamily="18" charset="-78"/>
              </a:rPr>
              <a:t>взяв на себе всі борги брата.</a:t>
            </a:r>
          </a:p>
          <a:p>
            <a:r>
              <a:rPr lang="uk-UA" sz="2800" dirty="0" smtClean="0">
                <a:cs typeface="Andalus" pitchFamily="18" charset="-78"/>
              </a:rPr>
              <a:t>1866р. – уклав договір із Степловським </a:t>
            </a:r>
            <a:r>
              <a:rPr lang="ru-RU" sz="2800" dirty="0" smtClean="0">
                <a:cs typeface="Andalus" pitchFamily="18" charset="-78"/>
              </a:rPr>
              <a:t>(повинен був забезпечити новий роман до листопада 1866 року)</a:t>
            </a:r>
          </a:p>
          <a:p>
            <a:r>
              <a:rPr lang="uk-UA" sz="2800" dirty="0" smtClean="0">
                <a:cs typeface="Andalus" pitchFamily="18" charset="-78"/>
              </a:rPr>
              <a:t>Звернувся до стенографістки Анни Сніткіної</a:t>
            </a:r>
          </a:p>
          <a:p>
            <a:r>
              <a:rPr lang="ru-RU" sz="2800" dirty="0" smtClean="0">
                <a:cs typeface="Andalus" pitchFamily="18" charset="-78"/>
              </a:rPr>
              <a:t>1866 – роман « Злочин </a:t>
            </a:r>
            <a:r>
              <a:rPr lang="uk-UA" sz="2800" dirty="0" smtClean="0">
                <a:cs typeface="Andalus" pitchFamily="18" charset="-78"/>
              </a:rPr>
              <a:t> і кара </a:t>
            </a:r>
            <a:r>
              <a:rPr lang="ru-RU" sz="2800" dirty="0" smtClean="0">
                <a:cs typeface="Andalus" pitchFamily="18" charset="-78"/>
              </a:rPr>
              <a:t>», « Гравець »</a:t>
            </a:r>
            <a:endParaRPr lang="uk-UA" sz="2800" dirty="0" smtClean="0">
              <a:cs typeface="Andalus" pitchFamily="18" charset="-78"/>
            </a:endParaRPr>
          </a:p>
          <a:p>
            <a:r>
              <a:rPr lang="uk-UA" sz="2800" dirty="0" smtClean="0">
                <a:cs typeface="Andalus" pitchFamily="18" charset="-78"/>
              </a:rPr>
              <a:t>15 лютого 1867р. Достоєвський одружився з Сніткіною</a:t>
            </a:r>
          </a:p>
          <a:p>
            <a:pPr>
              <a:buNone/>
            </a:pPr>
            <a:r>
              <a:rPr lang="uk-UA" sz="2400" dirty="0" smtClean="0">
                <a:cs typeface="Andalus" pitchFamily="18" charset="-78"/>
              </a:rPr>
              <a:t> </a:t>
            </a:r>
          </a:p>
          <a:p>
            <a:pPr>
              <a:buNone/>
            </a:pPr>
            <a:endParaRPr lang="uk-UA" sz="2400" dirty="0" smtClean="0">
              <a:cs typeface="Andalus" pitchFamily="18" charset="-78"/>
            </a:endParaRPr>
          </a:p>
          <a:p>
            <a:pPr>
              <a:buNone/>
            </a:pPr>
            <a:r>
              <a:rPr lang="uk-UA" sz="2400" dirty="0" smtClean="0">
                <a:cs typeface="Andalus" pitchFamily="18" charset="-78"/>
              </a:rPr>
              <a:t>                                                                                                                                                                   </a:t>
            </a:r>
            <a:endParaRPr lang="ru-RU" sz="2400" dirty="0">
              <a:latin typeface="Monotype Corsiva" pitchFamily="66" charset="0"/>
              <a:cs typeface="Andalus" pitchFamily="18" charset="-78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000636"/>
            <a:ext cx="1214446" cy="1857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500430" y="5000636"/>
            <a:ext cx="1500198" cy="1857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20" y="4500570"/>
            <a:ext cx="1571636" cy="19288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72132" y="4500570"/>
            <a:ext cx="142876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5230749" y="6457890"/>
            <a:ext cx="39132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Monotype Corsiva" pitchFamily="66" charset="0"/>
                <a:cs typeface="Andalus" pitchFamily="18" charset="-78"/>
              </a:rPr>
              <a:t>Ілюстрації до </a:t>
            </a:r>
            <a:r>
              <a:rPr lang="uk-UA" sz="2000" dirty="0" smtClean="0">
                <a:latin typeface="Monotype Corsiva" pitchFamily="66" charset="0"/>
                <a:cs typeface="Shonar Bangla" pitchFamily="34" charset="0"/>
              </a:rPr>
              <a:t>роману</a:t>
            </a:r>
            <a:r>
              <a:rPr lang="uk-UA" sz="2000" dirty="0" smtClean="0">
                <a:latin typeface="Monotype Corsiva" pitchFamily="66" charset="0"/>
                <a:cs typeface="Andalus" pitchFamily="18" charset="-78"/>
              </a:rPr>
              <a:t> “ Злочин і кара </a:t>
            </a:r>
            <a:r>
              <a:rPr lang="uk-UA" dirty="0" smtClean="0">
                <a:latin typeface="Monotype Corsiva" pitchFamily="66" charset="0"/>
                <a:cs typeface="Andalus" pitchFamily="18" charset="-78"/>
              </a:rPr>
              <a:t>“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Творчість Достоєвського у 70-ті роки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500150"/>
            <a:ext cx="4786346" cy="535785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 </a:t>
            </a:r>
            <a:r>
              <a:rPr lang="ru-RU" dirty="0" smtClean="0"/>
              <a:t>Почав працювати над </a:t>
            </a:r>
            <a:r>
              <a:rPr lang="ru-RU" b="1" dirty="0" smtClean="0"/>
              <a:t>«Бісами»</a:t>
            </a:r>
            <a:r>
              <a:rPr lang="ru-RU" dirty="0" smtClean="0"/>
              <a:t> (1870—1871)</a:t>
            </a:r>
          </a:p>
          <a:p>
            <a:r>
              <a:rPr lang="ru-RU" dirty="0" smtClean="0"/>
              <a:t>1875 — з'являється роман </a:t>
            </a:r>
            <a:r>
              <a:rPr lang="ru-RU" b="1" dirty="0" smtClean="0"/>
              <a:t>«Підліток»</a:t>
            </a:r>
            <a:r>
              <a:rPr lang="ru-RU" dirty="0" smtClean="0"/>
              <a:t> («Подросток»), у якому письменник змалював розпад родини, втрату традиційних святинь.</a:t>
            </a:r>
          </a:p>
          <a:p>
            <a:r>
              <a:rPr lang="ru-RU" dirty="0" smtClean="0"/>
              <a:t>1877 — Достоєвського обрали почесним членом Академії наук. Але здоров'я письменника значно погіршилося.</a:t>
            </a:r>
          </a:p>
          <a:p>
            <a:r>
              <a:rPr lang="ru-RU" dirty="0" smtClean="0"/>
              <a:t>1878 року від нападу епілепсії помер син Федора Михайловича, Олексій. Письменник тяжко переживав втрату сина. 1879 року з'явився роман </a:t>
            </a:r>
            <a:r>
              <a:rPr lang="ru-RU" b="1" dirty="0" smtClean="0"/>
              <a:t>«Брати Карамазови»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Picture 8" descr="брати ка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1142984"/>
            <a:ext cx="1308100" cy="2016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7" descr="бес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2714620"/>
            <a:ext cx="1303338" cy="18875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428604"/>
            <a:ext cx="8229600" cy="1143000"/>
          </a:xfrm>
        </p:spPr>
        <p:txBody>
          <a:bodyPr/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Останні дні життя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У січні 1881 року хвороба Достоєвського ускладнюється. 27 січня Федір Михайлович попрощався із дружиною та дітьми, попросив передати синові Євангеліє, що той отримав від дружин декабристів у Тобольську. Ввечері того ж дня Достоєвського не стало.</a:t>
            </a:r>
          </a:p>
          <a:p>
            <a:r>
              <a:rPr lang="ru-RU" sz="2400" dirty="0" smtClean="0"/>
              <a:t>1 лютого 1881 року Достоєвського поховали в Олександро-Невській лаврі.</a:t>
            </a:r>
          </a:p>
          <a:p>
            <a:endParaRPr lang="ru-RU" dirty="0"/>
          </a:p>
        </p:txBody>
      </p:sp>
      <p:pic>
        <p:nvPicPr>
          <p:cNvPr id="4" name="Рисунок 3" descr="tbnANd9GcTPQ8pp7pcBQEPtrkhjr0IdZZc19VMADpcxC14AElsX5EvjFCQEs7Io5Ol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24" y="5143512"/>
            <a:ext cx="962025" cy="128587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5" name="Рисунок 4" descr="tbnANd9GcQnRKgWTAmF9utOtMB1TiJNHAG_f4seSG3LbT89OUWbYm6y1w0lz7ZBl-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00042"/>
            <a:ext cx="1214446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25_22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9454" y="0"/>
            <a:ext cx="1428760" cy="1643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-736458407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8728" y="4572008"/>
            <a:ext cx="1500198" cy="19573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0_5cd3b_43a80f84_L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72066" y="4468818"/>
            <a:ext cx="1893886" cy="23891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01287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428728"/>
                <a:gridCol w="7715272"/>
              </a:tblGrid>
              <a:tr h="500042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Роки </a:t>
                      </a:r>
                      <a:endParaRPr lang="ru-RU" sz="28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Назва творів</a:t>
                      </a:r>
                      <a:endParaRPr lang="ru-RU" sz="2800" dirty="0">
                        <a:solidFill>
                          <a:schemeClr val="accent1"/>
                        </a:solidFill>
                        <a:latin typeface="Segoe Print" pitchFamily="2" charset="0"/>
                        <a:ea typeface="Batang" pitchFamily="18" charset="-127"/>
                      </a:endParaRPr>
                    </a:p>
                  </a:txBody>
                  <a:tcPr/>
                </a:tc>
              </a:tr>
              <a:tr h="678627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1859</a:t>
                      </a:r>
                      <a:endParaRPr lang="ru-RU" sz="20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Segoe Prin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“ Дядечків</a:t>
                      </a:r>
                      <a:r>
                        <a:rPr lang="uk-UA" sz="2200" baseline="0" dirty="0" smtClean="0"/>
                        <a:t> сон “, “ Село Степанчиково і його мешканці “</a:t>
                      </a:r>
                      <a:endParaRPr lang="ru-RU" sz="2200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77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 smtClean="0"/>
                        <a:t>1861</a:t>
                      </a:r>
                      <a:endParaRPr lang="ru-RU" sz="2000" dirty="0" smtClean="0"/>
                    </a:p>
                    <a:p>
                      <a:endParaRPr lang="ru-RU" sz="2000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“ Зневажені та щасливі “</a:t>
                      </a:r>
                      <a:endParaRPr lang="ru-RU" sz="22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Segoe Print" pitchFamily="2" charset="0"/>
                        <a:ea typeface="Batang" pitchFamily="18" charset="-127"/>
                      </a:endParaRPr>
                    </a:p>
                  </a:txBody>
                  <a:tcPr/>
                </a:tc>
              </a:tr>
              <a:tr h="678627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1861 - 1862</a:t>
                      </a:r>
                      <a:endParaRPr lang="ru-RU" sz="20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Segoe Prin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“ Записки</a:t>
                      </a:r>
                      <a:r>
                        <a:rPr lang="uk-UA" sz="2200" baseline="0" dirty="0" smtClean="0"/>
                        <a:t> з мертвого дому “</a:t>
                      </a:r>
                      <a:endParaRPr lang="ru-RU" sz="22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Segoe Print" pitchFamily="2" charset="0"/>
                      </a:endParaRPr>
                    </a:p>
                  </a:txBody>
                  <a:tcPr/>
                </a:tc>
              </a:tr>
              <a:tr h="509758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1863</a:t>
                      </a:r>
                      <a:endParaRPr lang="ru-RU" sz="2000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“ Зимові нотатки про літні</a:t>
                      </a:r>
                      <a:r>
                        <a:rPr lang="uk-UA" sz="2200" baseline="0" dirty="0" smtClean="0"/>
                        <a:t> враження “</a:t>
                      </a:r>
                      <a:endParaRPr lang="ru-RU" sz="2200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03475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1864</a:t>
                      </a:r>
                      <a:endParaRPr lang="ru-RU" sz="2000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“</a:t>
                      </a:r>
                      <a:r>
                        <a:rPr lang="uk-UA" sz="2200" baseline="0" dirty="0" smtClean="0"/>
                        <a:t> Записки “</a:t>
                      </a:r>
                      <a:endParaRPr lang="ru-RU" sz="2200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28041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1866</a:t>
                      </a:r>
                      <a:endParaRPr lang="ru-RU" sz="2000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“ Гравець</a:t>
                      </a:r>
                      <a:r>
                        <a:rPr lang="uk-UA" sz="2200" baseline="0" dirty="0" smtClean="0"/>
                        <a:t> “, “ Злочин і кара “</a:t>
                      </a:r>
                      <a:endParaRPr lang="ru-RU" sz="2200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75888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1867</a:t>
                      </a:r>
                      <a:r>
                        <a:rPr lang="uk-UA" sz="2000" baseline="0" dirty="0" smtClean="0"/>
                        <a:t> - 1871</a:t>
                      </a:r>
                      <a:endParaRPr lang="ru-RU" sz="2000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“ І</a:t>
                      </a:r>
                      <a:r>
                        <a:rPr lang="uk-UA" sz="2200" baseline="0" dirty="0" smtClean="0"/>
                        <a:t>діот “, “ Біси “</a:t>
                      </a:r>
                      <a:endParaRPr lang="ru-RU" sz="2200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31063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З 1876</a:t>
                      </a:r>
                      <a:endParaRPr lang="ru-RU" sz="2000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“ Щоденники письменника</a:t>
                      </a:r>
                      <a:r>
                        <a:rPr lang="uk-UA" sz="2200" baseline="0" dirty="0" smtClean="0"/>
                        <a:t> “ – виходить самостійним виданням</a:t>
                      </a:r>
                      <a:endParaRPr lang="ru-RU" sz="2200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78627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1875</a:t>
                      </a:r>
                      <a:endParaRPr lang="ru-RU" sz="2000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 роман “ Підліток "</a:t>
                      </a:r>
                      <a:endParaRPr lang="ru-RU" sz="2200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78627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1879</a:t>
                      </a:r>
                      <a:r>
                        <a:rPr lang="uk-UA" sz="2000" baseline="0" dirty="0" smtClean="0"/>
                        <a:t> - 1880</a:t>
                      </a:r>
                      <a:endParaRPr lang="ru-RU" sz="2000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Працював над романом</a:t>
                      </a:r>
                      <a:r>
                        <a:rPr lang="uk-UA" sz="2200" baseline="0" dirty="0" smtClean="0"/>
                        <a:t> </a:t>
                      </a:r>
                      <a:r>
                        <a:rPr lang="uk-UA" sz="2200" dirty="0" smtClean="0"/>
                        <a:t>“ Брати  Карамазові “</a:t>
                      </a:r>
                      <a:endParaRPr lang="ru-RU" sz="2200" dirty="0">
                        <a:solidFill>
                          <a:schemeClr val="accent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ВИДАННЯ ТВОРІВ Ф. ДОСТОЄВСЬКОГО</a:t>
            </a:r>
            <a:endParaRPr lang="ru-RU" dirty="0"/>
          </a:p>
        </p:txBody>
      </p:sp>
      <p:pic>
        <p:nvPicPr>
          <p:cNvPr id="4" name="Picture 9" descr="гравець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500298" y="3857628"/>
            <a:ext cx="1524000" cy="2324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7" descr="бес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2500306"/>
            <a:ext cx="1500198" cy="21018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4" descr="злочин і кар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1928802"/>
            <a:ext cx="1571636" cy="23574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5" descr="идиот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19091" y="566949"/>
            <a:ext cx="1500198" cy="22304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6" descr="неточк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8" y="4143380"/>
            <a:ext cx="1500198" cy="2143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8" descr="брати кар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6578" y="2428868"/>
            <a:ext cx="1571636" cy="22304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Рисунок 14" descr="00192274_n2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43504" y="1214422"/>
            <a:ext cx="1500198" cy="21145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3929066"/>
            <a:ext cx="1714512" cy="2214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0" y="1785926"/>
            <a:ext cx="8858312" cy="2857496"/>
          </a:xfrm>
          <a:prstGeom prst="rect">
            <a:avLst/>
          </a:prstGeom>
          <a:noFill/>
        </p:spPr>
        <p:txBody>
          <a:bodyPr vert="horz" lIns="0" rIns="0" bIns="0" numCol="1" anchor="b">
            <a:prstTxWarp prst="textWave2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Дякую за увагу!</a:t>
            </a:r>
            <a:endParaRPr kumimoji="0" lang="ru-RU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0"/>
                            </p:stCondLst>
                            <p:childTnLst>
                              <p:par>
                                <p:cTn id="63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0"/>
                            </p:stCondLst>
                            <p:childTnLst>
                              <p:par>
                                <p:cTn id="6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500"/>
                            </p:stCondLst>
                            <p:childTnLst>
                              <p:par>
                                <p:cTn id="72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000"/>
                            </p:stCondLst>
                            <p:childTnLst>
                              <p:par>
                                <p:cTn id="76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500"/>
                            </p:stCondLst>
                            <p:childTnLst>
                              <p:par>
                                <p:cTn id="80" presetID="2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500"/>
                            </p:stCondLst>
                            <p:childTnLst>
                              <p:par>
                                <p:cTn id="9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" grpId="2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Загальна інформація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2357430"/>
            <a:ext cx="5214942" cy="4357718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Народився – 30 (11 листопада) жовтня 1821р. В Москві </a:t>
            </a:r>
          </a:p>
          <a:p>
            <a:r>
              <a:rPr lang="uk-UA" sz="4000" dirty="0" smtClean="0"/>
              <a:t>Помер – 28 січня 1881р. В Петербурзі</a:t>
            </a:r>
          </a:p>
          <a:p>
            <a:endParaRPr lang="ru-RU" dirty="0" smtClean="0"/>
          </a:p>
          <a:p>
            <a:endParaRPr lang="uk-UA" dirty="0" smtClean="0"/>
          </a:p>
        </p:txBody>
      </p:sp>
      <p:pic>
        <p:nvPicPr>
          <p:cNvPr id="5" name="Рисунок 4" descr="8f34439ac8d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928802"/>
            <a:ext cx="3676650" cy="4762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uk-UA" dirty="0" smtClean="0"/>
              <a:t>Батько Достоєвського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643050"/>
            <a:ext cx="7358114" cy="4840303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atin typeface="+mj-lt"/>
              </a:rPr>
              <a:t>Батько – лікар Маріїнській лікарні;мав дві невеликі садиби в Тульській губернії із сотнею кріпаками;</a:t>
            </a:r>
          </a:p>
          <a:p>
            <a:r>
              <a:rPr lang="uk-UA" sz="2800" b="1" dirty="0" smtClean="0">
                <a:latin typeface="+mj-lt"/>
              </a:rPr>
              <a:t>У 1839 р. Достоєвського приголомшила звістка про трагічну загибель, батька якого вбили</a:t>
            </a:r>
            <a:r>
              <a:rPr lang="uk-UA" sz="2800" b="1" dirty="0" smtClean="0"/>
              <a:t> його ж кріпаки. </a:t>
            </a:r>
          </a:p>
          <a:p>
            <a:r>
              <a:rPr lang="uk-UA" sz="2800" b="1" dirty="0" smtClean="0">
                <a:latin typeface="+mj-lt"/>
              </a:rPr>
              <a:t>Мабуть, саме це  й спричинило хворобу Федора - епілепсії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МАТ</a:t>
            </a:r>
            <a:r>
              <a:rPr lang="uk-UA" dirty="0" smtClean="0"/>
              <a:t>ІР</a:t>
            </a:r>
            <a:r>
              <a:rPr lang="ru-RU" dirty="0" smtClean="0"/>
              <a:t> ДОСТОЄВСЬКОГО ТА ЙОГО </a:t>
            </a:r>
            <a:r>
              <a:rPr lang="uk-UA" dirty="0" smtClean="0"/>
              <a:t>СІМ’Я</a:t>
            </a:r>
            <a:endParaRPr lang="ru-RU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285720" y="2285992"/>
            <a:ext cx="8601078" cy="4071966"/>
          </a:xfrm>
          <a:prstGeom prst="verticalScroll">
            <a:avLst/>
          </a:prstGeom>
          <a:solidFill>
            <a:srgbClr val="E7DB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pitchFamily="34" charset="0"/>
              <a:buChar char="•"/>
            </a:pPr>
            <a:endParaRPr lang="ru-RU" sz="2600" dirty="0" smtClean="0"/>
          </a:p>
          <a:p>
            <a:pPr>
              <a:buFont typeface="Arial" pitchFamily="34" charset="0"/>
              <a:buChar char="•"/>
            </a:pP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Мати Достоєвського, Марія Федорівна (1800—1837), походила з багатої московської купецької сім'ї .</a:t>
            </a:r>
          </a:p>
          <a:p>
            <a:pPr>
              <a:buFont typeface="Arial" pitchFamily="34" charset="0"/>
              <a:buChar char="•"/>
            </a:pP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У 19 років вона вийшла заміж за Михайла Достоєвського.</a:t>
            </a:r>
          </a:p>
          <a:p>
            <a:pPr>
              <a:buFont typeface="Arial" pitchFamily="34" charset="0"/>
              <a:buChar char="•"/>
            </a:pP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Вона була доброю матір'ю і народила в шлюбі чотирьох синів і чотирьох дочок (син Федір був другою дитиною).  </a:t>
            </a:r>
          </a:p>
          <a:p>
            <a:endParaRPr lang="ru-RU" sz="26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/>
              <a:t>Захоплення Пушкіним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00240"/>
            <a:ext cx="7115196" cy="438912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Коли Достоєвському було 16 років його мати померла від сухот</a:t>
            </a:r>
          </a:p>
          <a:p>
            <a:r>
              <a:rPr lang="ru-RU" sz="2800" dirty="0" smtClean="0"/>
              <a:t>Звістка про загибель Пушкіна дійшла до нього одразу після смерті матері. І тоді Достоєвський сказав, що, якби не родинний траур, він попросив би батька носити траур за Пушкіним</a:t>
            </a:r>
            <a:endParaRPr lang="ru-RU" sz="2800" dirty="0"/>
          </a:p>
        </p:txBody>
      </p:sp>
      <p:pic>
        <p:nvPicPr>
          <p:cNvPr id="4" name="Рисунок 3" descr="tbnANd9GcQG8M1RGd2orVKtWZdkvJ4-q6ppTE6sVDEBlhsjNp8CzBYXb9HtQp52D-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44" y="1714488"/>
            <a:ext cx="1857356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tbnANd9GcRNkw2GGdfzOs5lINA_kMxcSCja2m1W--lPIvdSMONbmInqJm7y_Ckxe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40" y="4714860"/>
            <a:ext cx="1857388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Українське коріння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8143900" cy="642942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Далекий предок Достоєвського,</a:t>
            </a:r>
          </a:p>
          <a:p>
            <a:pPr>
              <a:buNone/>
            </a:pPr>
            <a:r>
              <a:rPr lang="ru-RU" dirty="0" smtClean="0"/>
              <a:t>    Данило Ртищич, 1506 року отримав</a:t>
            </a:r>
          </a:p>
          <a:p>
            <a:pPr>
              <a:buNone/>
            </a:pPr>
            <a:r>
              <a:rPr lang="ru-RU" dirty="0" smtClean="0"/>
              <a:t>   село Достоїв на Берестейщині , від</a:t>
            </a:r>
          </a:p>
          <a:p>
            <a:pPr>
              <a:buNone/>
            </a:pPr>
            <a:r>
              <a:rPr lang="ru-RU" dirty="0" smtClean="0"/>
              <a:t>   назви якого й пішло прізвище. Одна </a:t>
            </a:r>
          </a:p>
          <a:p>
            <a:pPr>
              <a:buNone/>
            </a:pPr>
            <a:r>
              <a:rPr lang="ru-RU" dirty="0" smtClean="0"/>
              <a:t>   з гілок роду Достоєвських</a:t>
            </a:r>
          </a:p>
          <a:p>
            <a:pPr>
              <a:buNone/>
            </a:pPr>
            <a:r>
              <a:rPr lang="ru-RU" dirty="0" smtClean="0"/>
              <a:t>   перебралися на Волинь, де мешкав  Феодор Достоєвський. Достоєвські володіли й сусіднім селом  Кличковичі</a:t>
            </a:r>
          </a:p>
          <a:p>
            <a:r>
              <a:rPr lang="ru-RU" dirty="0" smtClean="0"/>
              <a:t>1775 — Достоєвські продали Кличковичі. Тоді Достоєвські перебралися до Янушполя (як припускають дослідники, під Житомиром), де став священиком. Його сини також стали священиками Андрій Достоєвський, дід письменника,  підписувався українською — «Андрій». Син, Михайло (батько письменника), навчався у </a:t>
            </a:r>
            <a:r>
              <a:rPr lang="ru-RU" dirty="0" err="1" smtClean="0"/>
              <a:t>Подільськаій</a:t>
            </a:r>
            <a:r>
              <a:rPr lang="ru-RU" dirty="0" smtClean="0"/>
              <a:t> семінарії. Звідти, його скерували на навчання до Медико-хірургічної академії в Москву (після навчання став </a:t>
            </a:r>
            <a:r>
              <a:rPr lang="uk-UA" dirty="0" smtClean="0"/>
              <a:t>лікарем Маріїнської</a:t>
            </a:r>
            <a:r>
              <a:rPr lang="ru-RU" dirty="0" smtClean="0"/>
              <a:t> лікарні для бідних).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</p:txBody>
      </p:sp>
      <p:pic>
        <p:nvPicPr>
          <p:cNvPr id="4" name="Рисунок 3" descr="tbnANd9GcRDptRqy8bswy0WtUwnO3Xix0PkT7KdqKl7y3CG7EqQm7PvRUjr9U6ey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1214422"/>
            <a:ext cx="2643174" cy="1928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tre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7000900"/>
          </a:xfrm>
        </p:spPr>
      </p:pic>
      <p:pic>
        <p:nvPicPr>
          <p:cNvPr id="3" name="Содержимое 3" descr="tre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7000900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3240" y="428604"/>
            <a:ext cx="8229600" cy="1143000"/>
          </a:xfrm>
        </p:spPr>
        <p:txBody>
          <a:bodyPr/>
          <a:lstStyle/>
          <a:p>
            <a:r>
              <a:rPr lang="uk-UA" dirty="0" smtClean="0"/>
              <a:t>ОСВІТА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6000760" cy="4811715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Займався самовихованням – читав Пушкіна, Гоголя, Лермонтова, дуже полюбляв Шиллера;</a:t>
            </a:r>
          </a:p>
          <a:p>
            <a:r>
              <a:rPr lang="uk-UA" dirty="0" smtClean="0"/>
              <a:t>У 1833-1837 рр. Навчався разом з своїм братом Михайлом у приватному пансіоні;</a:t>
            </a:r>
          </a:p>
          <a:p>
            <a:r>
              <a:rPr lang="uk-UA" dirty="0" smtClean="0"/>
              <a:t>Брати хотіли навчатися у Московському університеті, але вступити не змогли;</a:t>
            </a:r>
          </a:p>
          <a:p>
            <a:r>
              <a:rPr lang="uk-UA" dirty="0" smtClean="0"/>
              <a:t>У 1838 р. вступив до Головного військового училища в Петербурзі і закінчив в 1843 р.</a:t>
            </a:r>
          </a:p>
          <a:p>
            <a:endParaRPr lang="ru-RU" dirty="0"/>
          </a:p>
        </p:txBody>
      </p:sp>
      <p:pic>
        <p:nvPicPr>
          <p:cNvPr id="5" name="Рисунок 4" descr="6-7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3314" y="928670"/>
            <a:ext cx="1690686" cy="2032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rubase_1_720434071_248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2285992"/>
            <a:ext cx="1714512" cy="12858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rubase_1_720246151_1247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9520" y="3429000"/>
            <a:ext cx="1341120" cy="786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rubase_1_720205418_9006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5074" y="4643446"/>
            <a:ext cx="1928826" cy="14287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 descr="136503_20090414113743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14414" y="357166"/>
            <a:ext cx="1504950" cy="1123950"/>
          </a:xfrm>
          <a:prstGeom prst="rect">
            <a:avLst/>
          </a:prstGeom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Перші успіхи в літературній діяльності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85926"/>
            <a:ext cx="8643998" cy="5072074"/>
          </a:xfrm>
          <a:blipFill>
            <a:blip r:embed="rId2"/>
            <a:stretch>
              <a:fillRect/>
            </a:stretch>
          </a:blipFill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2500"/>
          </a:bodyPr>
          <a:lstStyle/>
          <a:p>
            <a:r>
              <a:rPr lang="uk-UA" sz="32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1843 р.- перекладав повість “ Євгенію Гранде ” Бальзака</a:t>
            </a:r>
          </a:p>
          <a:p>
            <a:r>
              <a:rPr lang="uk-UA" sz="32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1845р.-  1-ий власний твір “ Бідні люди ”, в якому звертається до теми “ маленької людини ”</a:t>
            </a:r>
          </a:p>
          <a:p>
            <a:r>
              <a:rPr lang="uk-UA" sz="32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Повість була сприйнята М. Некрасовим та В. Бєлінським, принесла йому популярність;</a:t>
            </a:r>
          </a:p>
          <a:p>
            <a:r>
              <a:rPr lang="uk-UA" sz="32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М. Некрасов так відгукнувся на дебют Достоєвського: “ Новий Гоголь явився!” </a:t>
            </a:r>
          </a:p>
          <a:p>
            <a:pPr>
              <a:buNone/>
            </a:pPr>
            <a:r>
              <a:rPr lang="uk-UA" sz="3200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3">
      <a:dk1>
        <a:srgbClr val="371F02"/>
      </a:dk1>
      <a:lt1>
        <a:srgbClr val="F6B669"/>
      </a:lt1>
      <a:dk2>
        <a:srgbClr val="6E3F06"/>
      </a:dk2>
      <a:lt2>
        <a:srgbClr val="6B3D8C"/>
      </a:lt2>
      <a:accent1>
        <a:srgbClr val="DBE1D3"/>
      </a:accent1>
      <a:accent2>
        <a:srgbClr val="7153A0"/>
      </a:accent2>
      <a:accent3>
        <a:srgbClr val="4E74A3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992</TotalTime>
  <Words>622</Words>
  <Application>Microsoft Office PowerPoint</Application>
  <PresentationFormat>Экран (4:3)</PresentationFormat>
  <Paragraphs>105</Paragraphs>
  <Slides>18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Федір Михайлович Достоєвський (1821-1881)</vt:lpstr>
      <vt:lpstr>Загальна інформація</vt:lpstr>
      <vt:lpstr>Батько Достоєвського</vt:lpstr>
      <vt:lpstr>МАТІР ДОСТОЄВСЬКОГО ТА ЙОГО СІМ’Я</vt:lpstr>
      <vt:lpstr>Захоплення Пушкіним</vt:lpstr>
      <vt:lpstr>Українське коріння</vt:lpstr>
      <vt:lpstr>Слайд 7</vt:lpstr>
      <vt:lpstr>ОСВІТА</vt:lpstr>
      <vt:lpstr>Перші успіхи в літературній діяльності</vt:lpstr>
      <vt:lpstr>Наступні твори Достоєвського</vt:lpstr>
      <vt:lpstr>Гурток Петрашевського</vt:lpstr>
      <vt:lpstr>Сибір і каторга </vt:lpstr>
      <vt:lpstr>Після заслання</vt:lpstr>
      <vt:lpstr>60-ті роки.</vt:lpstr>
      <vt:lpstr>Творчість Достоєвського у 70-ті роки </vt:lpstr>
      <vt:lpstr>Останні дні життя</vt:lpstr>
      <vt:lpstr>Слайд 17</vt:lpstr>
      <vt:lpstr>ВИДАННЯ ТВОРІВ Ф. ДОСТОЄВСЬКОГО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Федір Михайлович Достоєвський (1821-1881)</dc:title>
  <dc:creator>TEST</dc:creator>
  <cp:lastModifiedBy>TEST</cp:lastModifiedBy>
  <cp:revision>117</cp:revision>
  <dcterms:created xsi:type="dcterms:W3CDTF">2012-10-03T19:37:04Z</dcterms:created>
  <dcterms:modified xsi:type="dcterms:W3CDTF">2012-11-25T14:26:05Z</dcterms:modified>
</cp:coreProperties>
</file>