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4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99937-CE40-4B2E-9ACE-172C76E0ACA3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ABDA3-E8B0-43D5-84A4-95B283AC3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17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ABDA3-E8B0-43D5-84A4-95B283AC314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6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852936"/>
            <a:ext cx="6768752" cy="2376264"/>
          </a:xfrm>
        </p:spPr>
        <p:txBody>
          <a:bodyPr>
            <a:normAutofit/>
          </a:bodyPr>
          <a:lstStyle/>
          <a:p>
            <a:r>
              <a:rPr lang="ru-RU" dirty="0" smtClean="0"/>
              <a:t>Анна Каренина-знаменитый роман Льва Николаевича Толстого, над которым он работал с 1873 по 1877 годы. Начиная с 1875 года </a:t>
            </a:r>
            <a:r>
              <a:rPr lang="ru-RU" dirty="0"/>
              <a:t>р</a:t>
            </a:r>
            <a:r>
              <a:rPr lang="ru-RU" dirty="0" smtClean="0"/>
              <a:t>оман печатался по частям в московском «Русском вестнике»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6864" cy="109566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sz="7200" i="1" dirty="0" smtClean="0"/>
              <a:t>Анна Каренина</a:t>
            </a:r>
            <a:endParaRPr lang="ru-RU" sz="7200" i="1" dirty="0"/>
          </a:p>
        </p:txBody>
      </p:sp>
    </p:spTree>
    <p:extLst>
      <p:ext uri="{BB962C8B-B14F-4D97-AF65-F5344CB8AC3E}">
        <p14:creationId xmlns:p14="http://schemas.microsoft.com/office/powerpoint/2010/main" val="39187032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544616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24 февраля 1870 </a:t>
            </a:r>
            <a:r>
              <a:rPr lang="ru-RU" sz="1600" dirty="0" smtClean="0"/>
              <a:t>года  Лев </a:t>
            </a:r>
            <a:r>
              <a:rPr lang="ru-RU" sz="1600" dirty="0"/>
              <a:t>Николаевич Толстой задумал роман о частной жизни и отношениях современников, но к реализации своего замысла приступил лишь в феврале 1873 </a:t>
            </a:r>
            <a:r>
              <a:rPr lang="ru-RU" sz="1600" dirty="0" smtClean="0"/>
              <a:t>года. </a:t>
            </a:r>
            <a:r>
              <a:rPr lang="ru-RU" sz="1600" dirty="0"/>
              <a:t>Роман издавался по частям, первая из которых была напечатана в 1875 году в «Русском вестнике». </a:t>
            </a:r>
            <a:r>
              <a:rPr lang="ru-RU" sz="1600" dirty="0" smtClean="0"/>
              <a:t>Продолжение </a:t>
            </a:r>
            <a:r>
              <a:rPr lang="ru-RU" sz="1600" dirty="0"/>
              <a:t>романа ждали с </a:t>
            </a:r>
            <a:r>
              <a:rPr lang="ru-RU" sz="1600" dirty="0" smtClean="0"/>
              <a:t>нетерпением. Наконец</a:t>
            </a:r>
            <a:r>
              <a:rPr lang="ru-RU" sz="1600" dirty="0"/>
              <a:t>, роман был завершён </a:t>
            </a:r>
            <a:r>
              <a:rPr lang="ru-RU" sz="1600" dirty="0" smtClean="0"/>
              <a:t>17 </a:t>
            </a:r>
            <a:r>
              <a:rPr lang="ru-RU" sz="1600" dirty="0"/>
              <a:t>апреля 1877 года. Последняя глава уже изданного материала заканчивалась смертью </a:t>
            </a:r>
            <a:r>
              <a:rPr lang="ru-RU" sz="1600" dirty="0" smtClean="0"/>
              <a:t>Карениной. Итак</a:t>
            </a:r>
            <a:r>
              <a:rPr lang="ru-RU" sz="1600" dirty="0"/>
              <a:t>, роман был издан полностью. Следующее издание (целиком) было в 1878 году.</a:t>
            </a:r>
          </a:p>
          <a:p>
            <a:pPr algn="just"/>
            <a:r>
              <a:rPr lang="ru-RU" sz="1600" smtClean="0"/>
              <a:t>В </a:t>
            </a:r>
            <a:r>
              <a:rPr lang="ru-RU" sz="1600" dirty="0"/>
              <a:t>отличие от «Войны и мира» в «Анне Карениной» не было великих исторических </a:t>
            </a:r>
            <a:r>
              <a:rPr lang="ru-RU" sz="1600" dirty="0" smtClean="0"/>
              <a:t>событий, </a:t>
            </a:r>
            <a:r>
              <a:rPr lang="ru-RU" sz="1600" dirty="0"/>
              <a:t>но в нём поднимаются и остаются без ответа темы, близкие лично каждому. Ф. М. Достоевский находил в новом романе Толстого «огромную психологическую разработку души человеческой». </a:t>
            </a:r>
            <a:endParaRPr lang="ru-RU" sz="1600" dirty="0" smtClean="0"/>
          </a:p>
          <a:p>
            <a:pPr algn="just"/>
            <a:r>
              <a:rPr lang="ru-RU" sz="1600" dirty="0" smtClean="0"/>
              <a:t>Потому </a:t>
            </a:r>
            <a:r>
              <a:rPr lang="ru-RU" sz="1600" dirty="0"/>
              <a:t>«живой, горячий и законченный роман</a:t>
            </a:r>
            <a:r>
              <a:rPr lang="ru-RU" sz="1600" dirty="0" smtClean="0"/>
              <a:t>» </a:t>
            </a:r>
            <a:r>
              <a:rPr lang="ru-RU" sz="1600" dirty="0"/>
              <a:t>будет современным в любую историческую эпоху.</a:t>
            </a:r>
          </a:p>
          <a:p>
            <a:pPr algn="just"/>
            <a:r>
              <a:rPr lang="ru-RU" sz="1600" dirty="0"/>
              <a:t>Роман, затрагивающий «близкие лично каждому» чувства, стал живым упрёком современникам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4608511" cy="64807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400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О РОМАНЕ</a:t>
            </a:r>
            <a:endParaRPr lang="ru-RU" sz="4400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16836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99715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	</a:t>
            </a:r>
            <a:r>
              <a:rPr lang="ru-RU" b="1" i="1" dirty="0"/>
              <a:t>Этот роман есть строгий, неподкупный суд всему нашему строю жизни.- писал А. А. </a:t>
            </a:r>
            <a:r>
              <a:rPr lang="ru-RU" b="1" i="1" dirty="0" smtClean="0"/>
              <a:t>Фет</a:t>
            </a:r>
            <a:endParaRPr lang="ru-RU" b="1" i="1" dirty="0"/>
          </a:p>
          <a:p>
            <a:r>
              <a:rPr lang="ru-RU" sz="2200" dirty="0"/>
              <a:t>В эпоху советского времени идеологически верной стала трактовка описания в романе Толстого «сильных мира сего», в лице Алексея Каренина, «золотой молодёжи», представителем которой сочли Алексея Вронского, и «сочувствие Левиным народной жизни, воплощаемое в картинах крестьянского быта</a:t>
            </a:r>
            <a:r>
              <a:rPr lang="ru-RU" sz="2200" dirty="0" smtClean="0"/>
              <a:t>».</a:t>
            </a:r>
            <a:endParaRPr lang="ru-RU" sz="2200" dirty="0"/>
          </a:p>
          <a:p>
            <a:r>
              <a:rPr lang="ru-RU" sz="2200" dirty="0"/>
              <a:t>Лев Толстой описывал эпоху «упадка древней цивилизации</a:t>
            </a:r>
            <a:r>
              <a:rPr lang="ru-RU" sz="2200" dirty="0" smtClean="0"/>
              <a:t>», </a:t>
            </a:r>
            <a:r>
              <a:rPr lang="ru-RU" sz="2200" dirty="0"/>
              <a:t>писатель ощущал приближение перемен в жизни дворянского общества, но не мог предвидеть, насколько радикальны они будут менее чем через полвека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90357"/>
            <a:ext cx="4608511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rtlCol="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lt1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400" i="1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  <a:r>
              <a:rPr lang="ru-RU" sz="4400" b="1" i="1" smtClean="0"/>
              <a:t> </a:t>
            </a:r>
            <a:r>
              <a:rPr lang="ru-RU" sz="4400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РОМАНЕ</a:t>
            </a:r>
            <a:endParaRPr lang="ru-RU" sz="4400"/>
          </a:p>
        </p:txBody>
      </p:sp>
    </p:spTree>
    <p:extLst>
      <p:ext uri="{BB962C8B-B14F-4D97-AF65-F5344CB8AC3E}">
        <p14:creationId xmlns:p14="http://schemas.microsoft.com/office/powerpoint/2010/main" val="3375938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35719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Вронский, Алексей Кириллович, граф. </a:t>
            </a:r>
            <a:endParaRPr lang="ru-RU" dirty="0" smtClean="0"/>
          </a:p>
          <a:p>
            <a:r>
              <a:rPr lang="ru-RU" dirty="0" smtClean="0"/>
              <a:t>Каренин</a:t>
            </a:r>
            <a:r>
              <a:rPr lang="ru-RU" dirty="0"/>
              <a:t>, Алексей Александрович, муж Анны. </a:t>
            </a:r>
            <a:endParaRPr lang="ru-RU" dirty="0" smtClean="0"/>
          </a:p>
          <a:p>
            <a:r>
              <a:rPr lang="ru-RU" dirty="0" smtClean="0"/>
              <a:t>Каренина</a:t>
            </a:r>
            <a:r>
              <a:rPr lang="ru-RU" dirty="0"/>
              <a:t>, Анна Аркадьевна. </a:t>
            </a:r>
            <a:endParaRPr lang="ru-RU" dirty="0" smtClean="0"/>
          </a:p>
          <a:p>
            <a:r>
              <a:rPr lang="ru-RU" dirty="0" smtClean="0"/>
              <a:t>Кознышев</a:t>
            </a:r>
            <a:r>
              <a:rPr lang="ru-RU" dirty="0"/>
              <a:t>, Сергей Иванович, писатель, 40 лет, единоутробный брат </a:t>
            </a:r>
            <a:r>
              <a:rPr lang="ru-RU" dirty="0" smtClean="0"/>
              <a:t>Левина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Левин</a:t>
            </a:r>
            <a:r>
              <a:rPr lang="ru-RU" dirty="0"/>
              <a:t>, Константин Дмитриевич, 32 </a:t>
            </a:r>
            <a:r>
              <a:rPr lang="ru-RU" dirty="0" smtClean="0"/>
              <a:t>года.</a:t>
            </a:r>
          </a:p>
          <a:p>
            <a:r>
              <a:rPr lang="ru-RU" dirty="0" smtClean="0"/>
              <a:t>Облонская</a:t>
            </a:r>
            <a:r>
              <a:rPr lang="ru-RU" dirty="0"/>
              <a:t>, Дарья Александровна (Долли), 33 года, жена Степана Аркадьевича. </a:t>
            </a:r>
            <a:endParaRPr lang="ru-RU" dirty="0" smtClean="0"/>
          </a:p>
          <a:p>
            <a:r>
              <a:rPr lang="ru-RU" dirty="0" smtClean="0"/>
              <a:t>Облонский</a:t>
            </a:r>
            <a:r>
              <a:rPr lang="ru-RU" dirty="0"/>
              <a:t>, Степан Аркадьевич (Стива), 34 года, брат Анны. </a:t>
            </a:r>
            <a:endParaRPr lang="ru-RU" dirty="0" smtClean="0"/>
          </a:p>
          <a:p>
            <a:r>
              <a:rPr lang="ru-RU" dirty="0" err="1" smtClean="0"/>
              <a:t>Щербацкая</a:t>
            </a:r>
            <a:r>
              <a:rPr lang="ru-RU" dirty="0" smtClean="0"/>
              <a:t> </a:t>
            </a:r>
            <a:r>
              <a:rPr lang="ru-RU" dirty="0"/>
              <a:t>Екатерина (Кити), позже — </a:t>
            </a:r>
            <a:r>
              <a:rPr lang="ru-RU" dirty="0" smtClean="0"/>
              <a:t>Левина</a:t>
            </a:r>
            <a:r>
              <a:rPr lang="ru-RU" dirty="0"/>
              <a:t>, 18 </a:t>
            </a:r>
            <a:r>
              <a:rPr lang="ru-RU" dirty="0" smtClean="0"/>
              <a:t>лет</a:t>
            </a:r>
            <a:r>
              <a:rPr lang="ru-RU" dirty="0"/>
              <a:t>,</a:t>
            </a:r>
            <a:r>
              <a:rPr lang="ru-RU" dirty="0" smtClean="0"/>
              <a:t> сестра Долли.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6372200" cy="60760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Центральные персонажи</a:t>
            </a:r>
          </a:p>
        </p:txBody>
      </p:sp>
    </p:spTree>
    <p:extLst>
      <p:ext uri="{BB962C8B-B14F-4D97-AF65-F5344CB8AC3E}">
        <p14:creationId xmlns:p14="http://schemas.microsoft.com/office/powerpoint/2010/main" val="24667596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257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Толстой называл «Анну Каренину»  «романом широким, свободным</a:t>
            </a:r>
            <a:r>
              <a:rPr lang="ru-RU" sz="2000" smtClean="0"/>
              <a:t>». </a:t>
            </a:r>
            <a:r>
              <a:rPr lang="ru-RU" sz="2000"/>
              <a:t> </a:t>
            </a:r>
            <a:r>
              <a:rPr lang="ru-RU" sz="2000" smtClean="0"/>
              <a:t>  </a:t>
            </a:r>
            <a:r>
              <a:rPr lang="ru-RU" sz="2000" smtClean="0"/>
              <a:t>В </a:t>
            </a:r>
            <a:r>
              <a:rPr lang="ru-RU" sz="2000" dirty="0" smtClean="0"/>
              <a:t>основе этого определения-пушкинский термин « свободный роман». В «Анне Каренине»  нет лирических, философских или публицистических отступлений. Но между романом Пушкина и романом Толстого  есть несомненная связь, которая проявляется в жанре, в сюжете и в композиции. Не фабульная завершенность положений, а «творческая концепция» определяет в « Анне Карениной» выбор материала и открывает простор для развития линий</a:t>
            </a:r>
            <a:r>
              <a:rPr lang="ru-RU" sz="2000" smtClean="0"/>
              <a:t>. </a:t>
            </a:r>
            <a:r>
              <a:rPr lang="ru-RU" sz="2000" smtClean="0"/>
              <a:t>     </a:t>
            </a:r>
          </a:p>
          <a:p>
            <a:pPr marL="0" indent="0">
              <a:buNone/>
            </a:pPr>
            <a:r>
              <a:rPr lang="ru-RU" sz="2000"/>
              <a:t> </a:t>
            </a:r>
            <a:r>
              <a:rPr lang="ru-RU" sz="2000" smtClean="0"/>
              <a:t>  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5122912" cy="75091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800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Значение романа</a:t>
            </a:r>
            <a:endParaRPr lang="ru-RU" sz="4800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56408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5122912" cy="75091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4800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Значение романа</a:t>
            </a:r>
            <a:endParaRPr lang="ru-RU" sz="4800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204864"/>
            <a:ext cx="741682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/>
              <a:t>Новаторство Толстого вопринималось как отклонение от нормы. В 1878 году в журнале М.М.Стасюлевича «Вестник Европы» была напечатана статья «Каренина и Левин». Автором этой статьи был А.В.Станкевич, брат известного философа и поэта Н.В.Станкевича. Он  доказывает, что Толстой написал вместо одного-два романа. Как «человек сороковых годов», Станкевич откровенно придерживался старозаветных понятий о «правильном» жанре. Он иронично называл «Анну Каренину» романом «широкого дыхания», сравнивая его со средневековыми многотомными повествованиями, которые некогда находили «многочисленных и благородных читателей». С тех пор философский и литературный вкус «очистился» на столько , что были созданы «непререкаемые нормы», нарушение которых не приходит даром для писателя.</a:t>
            </a:r>
          </a:p>
        </p:txBody>
      </p:sp>
    </p:spTree>
    <p:extLst>
      <p:ext uri="{BB962C8B-B14F-4D97-AF65-F5344CB8AC3E}">
        <p14:creationId xmlns:p14="http://schemas.microsoft.com/office/powerpoint/2010/main" val="349551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21"/>
          <a:stretch/>
        </p:blipFill>
        <p:spPr>
          <a:xfrm>
            <a:off x="4788024" y="328091"/>
            <a:ext cx="3838706" cy="592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2465"/>
            <a:ext cx="4209037" cy="59005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3186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0" y="5589588"/>
            <a:ext cx="3135313" cy="533400"/>
          </a:xfrm>
        </p:spPr>
        <p:txBody>
          <a:bodyPr>
            <a:normAutofit/>
          </a:bodyPr>
          <a:lstStyle/>
          <a:p>
            <a:r>
              <a:rPr lang="ru-RU" sz="1400" dirty="0"/>
              <a:t>Михаил Врубель. Свидание Анны Карениной с сыном. 1878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5105400" y="1725613"/>
            <a:ext cx="4038600" cy="676275"/>
          </a:xfrm>
        </p:spPr>
        <p:txBody>
          <a:bodyPr>
            <a:normAutofit/>
          </a:bodyPr>
          <a:lstStyle/>
          <a:p>
            <a:r>
              <a:rPr lang="ru-RU" sz="1400" dirty="0"/>
              <a:t>В. Н. Мешков. Л. Н. Толстой за работой в библиотеке в Ясной поляне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341939"/>
            <a:ext cx="6206777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4123944" cy="5486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89283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2348880"/>
            <a:ext cx="7474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549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307</TotalTime>
  <Words>531</Words>
  <Application>Microsoft Office PowerPoint</Application>
  <PresentationFormat>Экран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Анна Каренина</vt:lpstr>
      <vt:lpstr>О РОМАНЕ</vt:lpstr>
      <vt:lpstr>Презентация PowerPoint</vt:lpstr>
      <vt:lpstr>Центральные персонажи</vt:lpstr>
      <vt:lpstr>Значение романа</vt:lpstr>
      <vt:lpstr>Значение романа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Пользователь</cp:lastModifiedBy>
  <cp:revision>18</cp:revision>
  <dcterms:created xsi:type="dcterms:W3CDTF">2013-02-05T15:42:11Z</dcterms:created>
  <dcterms:modified xsi:type="dcterms:W3CDTF">2014-10-06T17:50:53Z</dcterms:modified>
</cp:coreProperties>
</file>