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90" r:id="rId35"/>
    <p:sldId id="289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5984" y="2571744"/>
            <a:ext cx="5000660" cy="12192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effectLst/>
              </a:rPr>
              <a:t>А.С.Пушкин</a:t>
            </a:r>
            <a:endParaRPr lang="ru-RU" sz="6000" b="1" dirty="0">
              <a:effectLst/>
            </a:endParaRPr>
          </a:p>
        </p:txBody>
      </p:sp>
      <p:pic>
        <p:nvPicPr>
          <p:cNvPr id="1026" name="Picture 2" descr="C:\Documents and Settings\АЛЕНОЧКА\Мои документы\Алена\Литература\Пушкин\Портреты Пушкина\03_А.С.Пушкин._Автопортрет в круге._18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85728"/>
            <a:ext cx="2455681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АЛЕНОЧКА\Мои документы\Алена\Литература\Пушкин\Портреты Пушкина\04_А.С.Пушкин._Портрет работы О.А.Кипренского._18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54225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Documents and Settings\АЛЕНОЧКА\Мои документы\Алена\Литература\Пушкин\Портреты Пушкина\06_А.С.Пушкин. Портрет работы И.Л. Линева. 183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93873" y="4357670"/>
            <a:ext cx="1950127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Documents and Settings\АЛЕНОЧКА\Мои документы\Алена\Литература\Пушкин\Портреты Пушкина\ж.вивьен пушкин 1826-2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285728"/>
            <a:ext cx="1778000" cy="25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Documents and Settings\АЛЕНОЧКА\Мои документы\Алена\Литература\Пушкин\Портреты Пушкина\Г. Гиппиус. Портрет Пушкина. 1828 г. 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4" y="428604"/>
            <a:ext cx="2286016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Documents and Settings\АЛЕНОЧКА\Мои документы\Алена\Литература\Пушкин\Портреты Пушкина\репин портрет пушкина 191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72330" y="2285992"/>
            <a:ext cx="1714512" cy="21702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C:\Documents and Settings\АЛЕНОЧКА\Мои документы\Алена\Литература\Пушкин\Портреты Пушкина\П.Ф.Соколов. Портрет Пушкина 1836 г.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58" y="2428868"/>
            <a:ext cx="2071702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3" name="Picture 9" descr="C:\Documents and Settings\АЛЕНОЧКА\Мои документы\Алена\Литература\Пушкин\Портреты Пушкина\автопортрет 1829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14546" y="4143380"/>
            <a:ext cx="2449587" cy="24082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5" name="Picture 11" descr="C:\Documents and Settings\АЛЕНОЧКА\Мои документы\Алена\Литература\Пушкин\Портреты Пушкина\Тропинин 1827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14876" y="3938587"/>
            <a:ext cx="2353558" cy="29194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6" name="Picture 12" descr="C:\Documents and Settings\АЛЕНОЧКА\Мои документы\Алена\Литература\Пушкин\Портреты Пушкина\автопортрет 1829 1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7158" y="4286256"/>
            <a:ext cx="1714512" cy="22216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6115064" cy="550072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Миша Яковлев очень похоже и смешно изображал буквально всех, и его прозвали "</a:t>
            </a:r>
            <a:r>
              <a:rPr lang="ru-RU" sz="2800" dirty="0" err="1" smtClean="0"/>
              <a:t>Паяс</a:t>
            </a:r>
            <a:r>
              <a:rPr lang="ru-RU" sz="2800" dirty="0" smtClean="0"/>
              <a:t> (паяц) 200 номеров".</a:t>
            </a:r>
          </a:p>
          <a:p>
            <a:r>
              <a:rPr lang="ru-RU" sz="2800" dirty="0" smtClean="0"/>
              <a:t>Лучший ученик Сережа </a:t>
            </a:r>
            <a:r>
              <a:rPr lang="ru-RU" sz="2800" dirty="0" err="1" smtClean="0"/>
              <a:t>Вольховский</a:t>
            </a:r>
            <a:r>
              <a:rPr lang="ru-RU" sz="2800" dirty="0" smtClean="0"/>
              <a:t> сначала получил прозвище "Разумница", а позже – "</a:t>
            </a:r>
            <a:r>
              <a:rPr lang="ru-RU" sz="2800" dirty="0" err="1" smtClean="0"/>
              <a:t>Суворочка</a:t>
            </a:r>
            <a:r>
              <a:rPr lang="ru-RU" sz="2800" dirty="0" smtClean="0"/>
              <a:t>" потому, что при внешней хрупкости и небольшом росте обладал сильным характером и несгибаемой волей, напоминая этим Суворова.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b="1" dirty="0" smtClean="0"/>
              <a:t>Прозвища лицеистов</a:t>
            </a:r>
            <a:endParaRPr lang="ru-RU" dirty="0"/>
          </a:p>
        </p:txBody>
      </p:sp>
      <p:pic>
        <p:nvPicPr>
          <p:cNvPr id="21506" name="Picture 2" descr="C:\Documents and Settings\АЛЕНОЧКА\Мои документы\Алена\Литература\Пушкин\Детство, лицей\вольховски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9351" y="3429000"/>
            <a:ext cx="2914649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3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00108"/>
            <a:ext cx="5429288" cy="557216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Князь </a:t>
            </a:r>
            <a:r>
              <a:rPr lang="ru-RU" u="sng" dirty="0" smtClean="0"/>
              <a:t>Горчаков </a:t>
            </a:r>
            <a:r>
              <a:rPr lang="ru-RU" dirty="0" smtClean="0"/>
              <a:t>много внимания уделял тому, как он выглядит, за что был наречен Франтом. </a:t>
            </a:r>
          </a:p>
          <a:p>
            <a:r>
              <a:rPr lang="ru-RU" dirty="0" smtClean="0"/>
              <a:t>Сережу </a:t>
            </a:r>
            <a:r>
              <a:rPr lang="ru-RU" dirty="0" err="1" smtClean="0"/>
              <a:t>Комовского</a:t>
            </a:r>
            <a:r>
              <a:rPr lang="ru-RU" dirty="0" smtClean="0"/>
              <a:t> за ябедничество и приставания звали Лисой и Смолой. </a:t>
            </a:r>
          </a:p>
          <a:p>
            <a:r>
              <a:rPr lang="ru-RU" dirty="0" smtClean="0"/>
              <a:t>Смелый, отчаянный и драчливый Иван Малиновский получил кличку Казак.</a:t>
            </a:r>
          </a:p>
          <a:p>
            <a:r>
              <a:rPr lang="ru-RU" dirty="0" smtClean="0"/>
              <a:t>Крупный и ленивый </a:t>
            </a:r>
            <a:r>
              <a:rPr lang="ru-RU" u="sng" dirty="0" err="1" smtClean="0"/>
              <a:t>Данзас</a:t>
            </a:r>
            <a:r>
              <a:rPr lang="ru-RU" u="sng" dirty="0" smtClean="0"/>
              <a:t> </a:t>
            </a:r>
            <a:r>
              <a:rPr lang="ru-RU" dirty="0" smtClean="0"/>
              <a:t>– Медведь.</a:t>
            </a:r>
          </a:p>
          <a:p>
            <a:r>
              <a:rPr lang="ru-RU" dirty="0" smtClean="0"/>
              <a:t> За мечты о море будущего адмирала Федора Матюшкина звали "Плыть хочется".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Прозвища лицеистов</a:t>
            </a:r>
            <a:endParaRPr lang="ru-RU" b="1" dirty="0"/>
          </a:p>
        </p:txBody>
      </p:sp>
      <p:pic>
        <p:nvPicPr>
          <p:cNvPr id="22531" name="Picture 3" descr="C:\Documents and Settings\АЛЕНОЧКА\Мои документы\Алена\Литература\Пушкин\Детство, лицей\горчак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714356"/>
            <a:ext cx="2357454" cy="29232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2" name="Picture 4" descr="C:\Documents and Settings\АЛЕНОЧКА\Мои документы\Алена\Литература\Пушкин\Детство, лицей\данзас.jpeg"/>
          <p:cNvPicPr>
            <a:picLocks noChangeAspect="1" noChangeArrowheads="1"/>
          </p:cNvPicPr>
          <p:nvPr/>
        </p:nvPicPr>
        <p:blipFill>
          <a:blip r:embed="rId3"/>
          <a:srcRect r="50000"/>
          <a:stretch>
            <a:fillRect/>
          </a:stretch>
        </p:blipFill>
        <p:spPr bwMode="auto">
          <a:xfrm>
            <a:off x="6500826" y="3643313"/>
            <a:ext cx="2286016" cy="2968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3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00108"/>
            <a:ext cx="8429684" cy="55721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В Лицее увлекались сочинительством. Писали стихи, прозу, так называемые "национальные", то есть лицейские песни, басни, эпиграммы. И на уроках иногда давали такие задания. Однажды темой сочинения был восход солнца. Мясоедов встал и прочел единственную строчку: </a:t>
            </a:r>
            <a:r>
              <a:rPr lang="ru-RU" b="1" dirty="0" smtClean="0"/>
              <a:t>"Блеснул на западе румяный царь природы". </a:t>
            </a:r>
            <a:r>
              <a:rPr lang="ru-RU" dirty="0" smtClean="0"/>
              <a:t>Услышав, что солнце у </a:t>
            </a:r>
            <a:r>
              <a:rPr lang="ru-RU" dirty="0" err="1" smtClean="0"/>
              <a:t>Мясоедова</a:t>
            </a:r>
            <a:r>
              <a:rPr lang="ru-RU" dirty="0" smtClean="0"/>
              <a:t> восходит на западе, все дружно расхохотались, а Пушкин приделал окончание: </a:t>
            </a:r>
          </a:p>
          <a:p>
            <a:pPr>
              <a:buNone/>
            </a:pPr>
            <a:r>
              <a:rPr lang="ru-RU" dirty="0" smtClean="0"/>
              <a:t>		И изумленные народы </a:t>
            </a:r>
          </a:p>
          <a:p>
            <a:pPr>
              <a:buNone/>
            </a:pPr>
            <a:r>
              <a:rPr lang="ru-RU" dirty="0" smtClean="0"/>
              <a:t>		Не знают, что им предпринять: </a:t>
            </a:r>
          </a:p>
          <a:p>
            <a:pPr>
              <a:buNone/>
            </a:pPr>
            <a:r>
              <a:rPr lang="ru-RU" dirty="0" smtClean="0"/>
              <a:t>		Ложиться спать или вставать.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Лицейская словесность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071546"/>
            <a:ext cx="5286412" cy="5500726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Антон </a:t>
            </a:r>
            <a:r>
              <a:rPr lang="ru-RU" sz="3200" dirty="0" err="1" smtClean="0"/>
              <a:t>Дельвиг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(</a:t>
            </a:r>
            <a:r>
              <a:rPr lang="ru-RU" sz="2800" dirty="0" smtClean="0"/>
              <a:t>Тося, Тосенька)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r>
              <a:rPr lang="ru-RU" sz="3200" dirty="0" smtClean="0"/>
              <a:t>Вильгельм </a:t>
            </a:r>
          </a:p>
          <a:p>
            <a:pPr>
              <a:buNone/>
            </a:pPr>
            <a:r>
              <a:rPr lang="ru-RU" sz="3200" dirty="0" smtClean="0"/>
              <a:t>Кюхельбекер</a:t>
            </a:r>
          </a:p>
          <a:p>
            <a:pPr>
              <a:buNone/>
            </a:pPr>
            <a:r>
              <a:rPr lang="ru-RU" sz="3200" dirty="0" smtClean="0"/>
              <a:t>(Кюхля)</a:t>
            </a:r>
          </a:p>
          <a:p>
            <a:pPr>
              <a:buNone/>
            </a:pPr>
            <a:endParaRPr lang="ru-RU" sz="3200" dirty="0" smtClean="0"/>
          </a:p>
          <a:p>
            <a:r>
              <a:rPr lang="ru-RU" sz="3200" dirty="0" smtClean="0"/>
              <a:t>Иван </a:t>
            </a:r>
            <a:r>
              <a:rPr lang="ru-RU" sz="3200" dirty="0" err="1" smtClean="0"/>
              <a:t>Пущин</a:t>
            </a: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(Большой </a:t>
            </a:r>
            <a:r>
              <a:rPr lang="ru-RU" sz="3200" dirty="0" err="1" smtClean="0"/>
              <a:t>Жанно</a:t>
            </a:r>
            <a:r>
              <a:rPr lang="ru-RU" sz="3200" dirty="0" smtClean="0"/>
              <a:t> или Иван Великий)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b="1" dirty="0" smtClean="0"/>
              <a:t>Лучшие друзья</a:t>
            </a:r>
            <a:endParaRPr lang="ru-RU" b="1" dirty="0"/>
          </a:p>
        </p:txBody>
      </p:sp>
      <p:pic>
        <p:nvPicPr>
          <p:cNvPr id="23554" name="Picture 2" descr="C:\Documents and Settings\АЛЕНОЧКА\Мои документы\Алена\Литература\Пушкин\Детство, лицей\дельви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85728"/>
            <a:ext cx="2336087" cy="30929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5" name="Picture 3" descr="C:\Documents and Settings\АЛЕНОЧКА\Мои документы\Алена\Литература\Пушкин\Детство, лицей\кюхельбеке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143116"/>
            <a:ext cx="2286000" cy="28717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C:\Documents and Settings\АЛЕНОЧКА\Мои документы\Алена\Литература\Пушкин\Детство, лицей\пущи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000760" y="3952849"/>
            <a:ext cx="2357455" cy="2905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3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3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00108"/>
            <a:ext cx="8429684" cy="5572164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Как-то осенью с Пушкиным произошла история, о которой узнал сам император Александр I. </a:t>
            </a:r>
          </a:p>
          <a:p>
            <a:r>
              <a:rPr lang="ru-RU" sz="2800" dirty="0" smtClean="0"/>
              <a:t>У одной из фрейлин – княжны Волконской – была очень милая горничная Наташа. В тот вечер Пушкин, услышав в темноте перехода шорох платья, вообразил, что это Наташа, бросился к ней и невиннейшим образом поцеловал. </a:t>
            </a:r>
          </a:p>
          <a:p>
            <a:r>
              <a:rPr lang="ru-RU" sz="2800" dirty="0" smtClean="0"/>
              <a:t>Вдруг рядом распахнулась дверь, и озорник с ужасом увидел, сто это не Наташа, а сама престарелая фрейлина. Он настолько опешил, что бросился бежать, даже не извинившись. Царь был в гневе.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b="1" dirty="0" smtClean="0"/>
              <a:t>Курьез с фрейлиной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19" y="1000108"/>
            <a:ext cx="8603099" cy="5549548"/>
          </a:xfrm>
        </p:spPr>
        <p:txBody>
          <a:bodyPr/>
          <a:lstStyle/>
          <a:p>
            <a:pPr lvl="0"/>
            <a:r>
              <a:rPr lang="ru-RU" sz="3200" dirty="0" smtClean="0"/>
              <a:t>Много перекличек с произведениями французских и русских поэтов;</a:t>
            </a:r>
          </a:p>
          <a:p>
            <a:pPr lvl="0"/>
            <a:r>
              <a:rPr lang="ru-RU" sz="3200" dirty="0" smtClean="0"/>
              <a:t>Заимствованные темы, мотивы, образы;</a:t>
            </a:r>
          </a:p>
          <a:p>
            <a:pPr lvl="0"/>
            <a:r>
              <a:rPr lang="ru-RU" sz="3200" dirty="0" smtClean="0"/>
              <a:t>Излюбленные жанры: ода, элегия, послание, мадригал;</a:t>
            </a:r>
          </a:p>
          <a:p>
            <a:pPr lvl="0"/>
            <a:r>
              <a:rPr lang="ru-RU" sz="3200" dirty="0" smtClean="0"/>
              <a:t>Главная черта творчества этого периода: многообразие, разносторонность. </a:t>
            </a:r>
          </a:p>
          <a:p>
            <a:pPr lvl="0"/>
            <a:r>
              <a:rPr lang="ru-RU" sz="3200" dirty="0" smtClean="0"/>
              <a:t>Пушкин видит в мире скрытую гармонию, которая есть во всем: в высоком и низком, в мыслях и чувствах, в жизни и в искусстве.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Особенности лицейской лирики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524000"/>
            <a:ext cx="7143800" cy="50482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работа в Коллегии иностранных </a:t>
            </a:r>
            <a:r>
              <a:rPr lang="ru-RU" dirty="0" err="1" smtClean="0"/>
              <a:t>делъ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 общения:</a:t>
            </a:r>
          </a:p>
          <a:p>
            <a:r>
              <a:rPr lang="ru-RU" dirty="0" smtClean="0"/>
              <a:t>дружба с Чаадаевым;</a:t>
            </a:r>
          </a:p>
          <a:p>
            <a:r>
              <a:rPr lang="ru-RU" dirty="0" smtClean="0"/>
              <a:t>сближение с членами тайного общества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«Союз благоденствия» Н.Тургеневым,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Ф.Глинкой;</a:t>
            </a:r>
          </a:p>
          <a:p>
            <a:r>
              <a:rPr lang="ru-RU" dirty="0" smtClean="0"/>
              <a:t>общество «Арзамас»;</a:t>
            </a:r>
          </a:p>
          <a:p>
            <a:r>
              <a:rPr lang="ru-RU" dirty="0" smtClean="0"/>
              <a:t>участие в работе литературно-театрального общества «Зеленая лампа» и Вольного общества любителей российской словесности;</a:t>
            </a:r>
          </a:p>
          <a:p>
            <a:pPr>
              <a:buNone/>
            </a:pPr>
            <a:r>
              <a:rPr lang="en-US" b="1" dirty="0" smtClean="0"/>
              <a:t>N.B. </a:t>
            </a:r>
            <a:r>
              <a:rPr lang="ru-RU" b="1" dirty="0" smtClean="0"/>
              <a:t>Пушкин никогда не был членом тайного</a:t>
            </a:r>
          </a:p>
          <a:p>
            <a:pPr>
              <a:buNone/>
            </a:pPr>
            <a:r>
              <a:rPr lang="ru-RU" b="1" dirty="0" smtClean="0"/>
              <a:t>общества декабристов!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(его даже никогда  не приглашали в него</a:t>
            </a:r>
          </a:p>
          <a:p>
            <a:pPr>
              <a:buNone/>
            </a:pPr>
            <a:r>
              <a:rPr lang="ru-RU" b="1" dirty="0" smtClean="0"/>
              <a:t>вступить)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>
                    <a:lumMod val="75000"/>
                  </a:schemeClr>
                </a:solidFill>
              </a:rPr>
              <a:t>Петербургский период</a:t>
            </a:r>
            <a:br>
              <a:rPr lang="ru-RU" sz="4000" b="1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ru-RU" sz="4000" b="1" dirty="0" smtClean="0">
                <a:solidFill>
                  <a:schemeClr val="bg1">
                    <a:lumMod val="75000"/>
                  </a:schemeClr>
                </a:solidFill>
              </a:rPr>
              <a:t>июнь 1817 - май 1820</a:t>
            </a:r>
            <a:endParaRPr lang="ru-RU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026" name="Picture 2" descr="C:\Documents and Settings\АЛЕНОЧКА\Мои документы\Алена\Литература\Пушкин\чаадаев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357950" y="1285860"/>
            <a:ext cx="2500330" cy="2738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3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5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0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2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4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57216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«Пушкина надобно сослать в Сибирь: он наводнил Россию возмутительными стихами; вся молодежь наизусть их читает», — говорил Александр I в 1820 г.</a:t>
            </a:r>
          </a:p>
          <a:p>
            <a:r>
              <a:rPr lang="ru-RU" dirty="0" smtClean="0"/>
              <a:t>в апреле 1820 г. Пушкин был вызван к петербургскому генерал-губернатору гр. М. А. Милорадовичу для допроса (свидетельства Ф.Глинки и И.Пущина)</a:t>
            </a:r>
          </a:p>
          <a:p>
            <a:r>
              <a:rPr lang="ru-RU" dirty="0" smtClean="0"/>
              <a:t>«Граф! все мои стихи сожжены! у меня ничего не найдется на квартире, но если вам угодно, все найдется </a:t>
            </a:r>
            <a:r>
              <a:rPr lang="ru-RU" i="1" dirty="0" smtClean="0"/>
              <a:t>здесь</a:t>
            </a:r>
            <a:r>
              <a:rPr lang="ru-RU" dirty="0" smtClean="0"/>
              <a:t>(указал пальцем на свой лоб). Прикажите подать бумаги, я напишу все, что когда-либо написано </a:t>
            </a:r>
            <a:r>
              <a:rPr lang="ru-RU" i="1" dirty="0" smtClean="0"/>
              <a:t>мною</a:t>
            </a:r>
            <a:r>
              <a:rPr lang="ru-RU" dirty="0" smtClean="0"/>
              <a:t> (разумеется, кроме печатного) с </a:t>
            </a:r>
            <a:r>
              <a:rPr lang="ru-RU" i="1" dirty="0" smtClean="0"/>
              <a:t>отметкою</a:t>
            </a:r>
            <a:r>
              <a:rPr lang="ru-RU" dirty="0" smtClean="0"/>
              <a:t>, что мое, а что разошлось </a:t>
            </a:r>
            <a:r>
              <a:rPr lang="ru-RU" i="1" dirty="0" smtClean="0"/>
              <a:t>под моим именем»</a:t>
            </a:r>
            <a:r>
              <a:rPr lang="ru-RU" dirty="0" smtClean="0"/>
              <a:t>. Подали бумаги, Пушкин сел и писал, писал... и написал целую тетрадь.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Основания для 1-ой ссылки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Эпиграммы Пушкина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285720" y="1142984"/>
            <a:ext cx="5286412" cy="5429288"/>
          </a:xfrm>
        </p:spPr>
        <p:txBody>
          <a:bodyPr>
            <a:normAutofit fontScale="55000" lnSpcReduction="20000"/>
          </a:bodyPr>
          <a:lstStyle/>
          <a:p>
            <a:r>
              <a:rPr lang="ru-RU" sz="4400" dirty="0" smtClean="0"/>
              <a:t>Мы  добрых  граждан  позабавим</a:t>
            </a:r>
          </a:p>
          <a:p>
            <a:pPr>
              <a:buNone/>
            </a:pPr>
            <a:r>
              <a:rPr lang="ru-RU" sz="4400" dirty="0" smtClean="0"/>
              <a:t>И  у  позорного  столпа</a:t>
            </a:r>
          </a:p>
          <a:p>
            <a:pPr>
              <a:buNone/>
            </a:pPr>
            <a:r>
              <a:rPr lang="ru-RU" sz="4400" dirty="0" smtClean="0"/>
              <a:t>Кишкой  последнего  попа</a:t>
            </a:r>
          </a:p>
          <a:p>
            <a:pPr>
              <a:buNone/>
            </a:pPr>
            <a:r>
              <a:rPr lang="ru-RU" sz="4400" dirty="0" smtClean="0"/>
              <a:t>Последнего  царя  удавим.</a:t>
            </a:r>
          </a:p>
          <a:p>
            <a:r>
              <a:rPr lang="ru-RU" sz="4400" dirty="0" smtClean="0"/>
              <a:t>&lt;На Александра I&gt;</a:t>
            </a:r>
          </a:p>
          <a:p>
            <a:pPr>
              <a:buNone/>
            </a:pPr>
            <a:r>
              <a:rPr lang="ru-RU" sz="4400" dirty="0" smtClean="0"/>
              <a:t>Воспитанный под барабаном,</a:t>
            </a:r>
          </a:p>
          <a:p>
            <a:pPr>
              <a:buNone/>
            </a:pPr>
            <a:r>
              <a:rPr lang="ru-RU" sz="4400" dirty="0" smtClean="0"/>
              <a:t>Наш царь лихим был капитаном:</a:t>
            </a:r>
          </a:p>
          <a:p>
            <a:pPr>
              <a:buNone/>
            </a:pPr>
            <a:r>
              <a:rPr lang="ru-RU" sz="4400" dirty="0" smtClean="0"/>
              <a:t>Под </a:t>
            </a:r>
            <a:r>
              <a:rPr lang="ru-RU" sz="4400" dirty="0" err="1" smtClean="0"/>
              <a:t>Австерлицем</a:t>
            </a:r>
            <a:r>
              <a:rPr lang="ru-RU" sz="4400" dirty="0" smtClean="0"/>
              <a:t> он бежал,</a:t>
            </a:r>
          </a:p>
          <a:p>
            <a:pPr>
              <a:buNone/>
            </a:pPr>
            <a:r>
              <a:rPr lang="ru-RU" sz="4400" dirty="0" smtClean="0"/>
              <a:t>В двенадцатом году дрожал,</a:t>
            </a:r>
          </a:p>
          <a:p>
            <a:pPr>
              <a:buNone/>
            </a:pPr>
            <a:r>
              <a:rPr lang="ru-RU" sz="4400" dirty="0" smtClean="0"/>
              <a:t>Зато был </a:t>
            </a:r>
            <a:r>
              <a:rPr lang="ru-RU" sz="4400" dirty="0" err="1" smtClean="0"/>
              <a:t>фрунтовой</a:t>
            </a:r>
            <a:r>
              <a:rPr lang="ru-RU" sz="4400" dirty="0" smtClean="0"/>
              <a:t> профессор!</a:t>
            </a:r>
          </a:p>
          <a:p>
            <a:pPr>
              <a:buNone/>
            </a:pPr>
            <a:r>
              <a:rPr lang="ru-RU" sz="4400" dirty="0" smtClean="0"/>
              <a:t>Но </a:t>
            </a:r>
            <a:r>
              <a:rPr lang="ru-RU" sz="4400" dirty="0" err="1" smtClean="0"/>
              <a:t>фрунт</a:t>
            </a:r>
            <a:r>
              <a:rPr lang="ru-RU" sz="4400" dirty="0" smtClean="0"/>
              <a:t> герою надоел —</a:t>
            </a:r>
          </a:p>
          <a:p>
            <a:pPr>
              <a:buNone/>
            </a:pPr>
            <a:r>
              <a:rPr lang="ru-RU" sz="4400" dirty="0" smtClean="0"/>
              <a:t>Теперь коллежский он асессор</a:t>
            </a:r>
          </a:p>
          <a:p>
            <a:pPr>
              <a:buNone/>
            </a:pPr>
            <a:r>
              <a:rPr lang="ru-RU" sz="4400" dirty="0" smtClean="0"/>
              <a:t>По части иностранных дел!*</a:t>
            </a:r>
          </a:p>
          <a:p>
            <a:pPr>
              <a:buNone/>
            </a:pPr>
            <a:r>
              <a:rPr lang="ru-RU" sz="4400" dirty="0" smtClean="0"/>
              <a:t>1823-нач.1825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2132" y="1000108"/>
            <a:ext cx="3286148" cy="550072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dirty="0" smtClean="0"/>
              <a:t>	</a:t>
            </a:r>
            <a:r>
              <a:rPr lang="ru-RU" sz="4400" dirty="0" smtClean="0"/>
              <a:t>* Коллежский асессор — мелкий чиновник. * неудача Александра на петербургской конференции европейских держав в феврале 1825 г., на которой он оказался единственным монархом.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Documents and Settings\АЛЕНОЧКА\Мои документы\Алена\Литература\Пушкин\aliksandr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928670"/>
            <a:ext cx="3463527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28596" y="1071546"/>
            <a:ext cx="5500726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Всей России притеснитель, </a:t>
            </a:r>
          </a:p>
          <a:p>
            <a:pPr>
              <a:buNone/>
            </a:pPr>
            <a:r>
              <a:rPr lang="ru-RU" sz="2800" dirty="0" smtClean="0"/>
              <a:t>Губернаторов мучитель </a:t>
            </a:r>
          </a:p>
          <a:p>
            <a:pPr>
              <a:buNone/>
            </a:pPr>
            <a:r>
              <a:rPr lang="ru-RU" sz="2800" dirty="0" smtClean="0"/>
              <a:t>И Совета он учитель, </a:t>
            </a:r>
          </a:p>
          <a:p>
            <a:pPr>
              <a:buNone/>
            </a:pPr>
            <a:r>
              <a:rPr lang="ru-RU" sz="2800" dirty="0" smtClean="0"/>
              <a:t>А царю он В— друг и брат. </a:t>
            </a:r>
          </a:p>
          <a:p>
            <a:pPr>
              <a:buNone/>
            </a:pPr>
            <a:r>
              <a:rPr lang="ru-RU" sz="2800" dirty="0" smtClean="0"/>
              <a:t>Полон злобы, полон мести, </a:t>
            </a:r>
          </a:p>
          <a:p>
            <a:pPr>
              <a:buNone/>
            </a:pPr>
            <a:r>
              <a:rPr lang="ru-RU" sz="2800" dirty="0" smtClean="0"/>
              <a:t>Без ума, без чувств, без чести, </a:t>
            </a:r>
          </a:p>
          <a:p>
            <a:pPr>
              <a:buNone/>
            </a:pPr>
            <a:r>
              <a:rPr lang="ru-RU" sz="2800" dirty="0" smtClean="0"/>
              <a:t>Кто ж он? Преданный без лести, </a:t>
            </a:r>
          </a:p>
          <a:p>
            <a:pPr>
              <a:buNone/>
            </a:pPr>
            <a:r>
              <a:rPr lang="ru-RU" sz="2800" dirty="0" smtClean="0"/>
              <a:t>&lt;Б…&gt; </a:t>
            </a:r>
            <a:r>
              <a:rPr lang="ru-RU" sz="2800" dirty="0" err="1" smtClean="0"/>
              <a:t>грошевой</a:t>
            </a:r>
            <a:r>
              <a:rPr lang="ru-RU" sz="2800" dirty="0" smtClean="0"/>
              <a:t> солдат.</a:t>
            </a:r>
          </a:p>
          <a:p>
            <a:pPr>
              <a:buNone/>
            </a:pPr>
            <a:r>
              <a:rPr lang="ru-RU" sz="2800" dirty="0" smtClean="0"/>
              <a:t>1820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На Аракчеева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074" name="Picture 2" descr="C:\Documents and Settings\АЛЕНОЧКА\Мои документы\Алена\Литература\Пушкин\arak4eev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285728"/>
            <a:ext cx="2516438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Documents and Settings\АЛЕНОЧКА\Мои документы\Алена\Литература\Пушкин\250px-arakcheev_alexey_andreevich.jpg"/>
          <p:cNvPicPr>
            <a:picLocks noChangeAspect="1" noChangeArrowheads="1"/>
          </p:cNvPicPr>
          <p:nvPr/>
        </p:nvPicPr>
        <p:blipFill>
          <a:blip r:embed="rId3"/>
          <a:srcRect l="2750" t="12631" r="14000"/>
          <a:stretch>
            <a:fillRect/>
          </a:stretch>
        </p:blipFill>
        <p:spPr bwMode="auto">
          <a:xfrm>
            <a:off x="5715008" y="3684578"/>
            <a:ext cx="2643206" cy="3173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Детство					1799-1811</a:t>
            </a:r>
          </a:p>
          <a:p>
            <a:r>
              <a:rPr lang="ru-RU" sz="3000" dirty="0" smtClean="0"/>
              <a:t>Лицейские годы			1811-1817</a:t>
            </a:r>
          </a:p>
          <a:p>
            <a:r>
              <a:rPr lang="ru-RU" sz="3000" dirty="0" smtClean="0"/>
              <a:t>Жизнь в Петербурге		1817-1820</a:t>
            </a:r>
          </a:p>
          <a:p>
            <a:r>
              <a:rPr lang="ru-RU" sz="3000" dirty="0" smtClean="0"/>
              <a:t>Южная ссылка			1820-1824</a:t>
            </a:r>
          </a:p>
          <a:p>
            <a:r>
              <a:rPr lang="ru-RU" sz="3000" dirty="0" smtClean="0"/>
              <a:t>Ссылка в Михайловское		1824-1826</a:t>
            </a:r>
          </a:p>
          <a:p>
            <a:r>
              <a:rPr lang="ru-RU" sz="3000" dirty="0" smtClean="0"/>
              <a:t>Возвращение из ссылки		1826-1830</a:t>
            </a:r>
          </a:p>
          <a:p>
            <a:r>
              <a:rPr lang="ru-RU" sz="3000" dirty="0" smtClean="0"/>
              <a:t>Болдинская осень			1830</a:t>
            </a:r>
          </a:p>
          <a:p>
            <a:r>
              <a:rPr lang="ru-RU" sz="3000" dirty="0" smtClean="0"/>
              <a:t>Петербургский период		1831-1833</a:t>
            </a:r>
          </a:p>
          <a:p>
            <a:r>
              <a:rPr lang="ru-RU" sz="3000" dirty="0" smtClean="0"/>
              <a:t>Последние годы жизни		1833-1837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919146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/>
              <a:t>Периоды жизни и творчества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214974"/>
          </a:xfrm>
        </p:spPr>
        <p:txBody>
          <a:bodyPr/>
          <a:lstStyle/>
          <a:p>
            <a:r>
              <a:rPr lang="ru-RU" sz="2800" dirty="0" smtClean="0"/>
              <a:t>Окончательное формирование оригинального поэтического стиля Пушкина;</a:t>
            </a:r>
          </a:p>
          <a:p>
            <a:r>
              <a:rPr lang="ru-RU" sz="2800" dirty="0" smtClean="0"/>
              <a:t>Взаимодействие 3-х стилевых стихий:</a:t>
            </a:r>
          </a:p>
          <a:p>
            <a:pPr lvl="1"/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Архаическая ;</a:t>
            </a:r>
          </a:p>
          <a:p>
            <a:pPr lvl="1"/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Романтическая;</a:t>
            </a:r>
          </a:p>
          <a:p>
            <a:pPr lvl="1"/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Сниженная, бытовая.</a:t>
            </a:r>
          </a:p>
          <a:p>
            <a:pPr lvl="1">
              <a:buNone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Цель лирики:</a:t>
            </a:r>
          </a:p>
          <a:p>
            <a:pPr lvl="1">
              <a:buNone/>
            </a:pPr>
            <a:r>
              <a:rPr lang="ru-RU" sz="2800" dirty="0" smtClean="0">
                <a:solidFill>
                  <a:schemeClr val="bg1">
                    <a:lumMod val="75000"/>
                  </a:schemeClr>
                </a:solidFill>
              </a:rPr>
              <a:t>Выразить богатство жизненных впечатлений, страстей, мыслей, настроений.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spc="0" dirty="0" smtClean="0">
                <a:ln w="900" cmpd="sng">
                  <a:solidFill>
                    <a:schemeClr val="bg2"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лирики петербургского периода</a:t>
            </a:r>
            <a:endParaRPr lang="ru-RU" b="1" spc="0" dirty="0">
              <a:ln w="900" cmpd="sng">
                <a:solidFill>
                  <a:schemeClr val="bg2"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286248"/>
          </a:xfrm>
        </p:spPr>
        <p:txBody>
          <a:bodyPr/>
          <a:lstStyle/>
          <a:p>
            <a:r>
              <a:rPr lang="ru-RU" sz="3600" dirty="0" smtClean="0"/>
              <a:t>Ода «Вольность»	</a:t>
            </a:r>
            <a:r>
              <a:rPr lang="ru-RU" sz="3600" i="1" dirty="0" smtClean="0"/>
              <a:t>1817 год</a:t>
            </a:r>
          </a:p>
          <a:p>
            <a:r>
              <a:rPr lang="ru-RU" sz="3600" dirty="0" smtClean="0"/>
              <a:t>«Сказки. </a:t>
            </a:r>
            <a:r>
              <a:rPr lang="en-US" sz="3600" dirty="0" smtClean="0"/>
              <a:t>No</a:t>
            </a:r>
            <a:r>
              <a:rPr lang="ru-RU" sz="3600" dirty="0" smtClean="0"/>
              <a:t>ё</a:t>
            </a:r>
            <a:r>
              <a:rPr lang="en-US" sz="3600" dirty="0" smtClean="0"/>
              <a:t>l</a:t>
            </a:r>
            <a:r>
              <a:rPr lang="ru-RU" sz="3600" dirty="0" smtClean="0"/>
              <a:t>»	</a:t>
            </a:r>
            <a:r>
              <a:rPr lang="ru-RU" sz="3600" i="1" dirty="0" smtClean="0"/>
              <a:t>1818 год </a:t>
            </a:r>
          </a:p>
          <a:p>
            <a:r>
              <a:rPr lang="ru-RU" sz="3600" dirty="0" smtClean="0"/>
              <a:t>«К Чаадаеву»		</a:t>
            </a:r>
            <a:r>
              <a:rPr lang="ru-RU" sz="3600" i="1" dirty="0" smtClean="0"/>
              <a:t>1818 год</a:t>
            </a:r>
          </a:p>
          <a:p>
            <a:r>
              <a:rPr lang="ru-RU" sz="3600" dirty="0" smtClean="0"/>
              <a:t>«Деревня»		</a:t>
            </a:r>
            <a:r>
              <a:rPr lang="ru-RU" sz="3600" i="1" dirty="0" smtClean="0"/>
              <a:t>1819 год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85728"/>
            <a:ext cx="9858412" cy="790596"/>
          </a:xfrm>
        </p:spPr>
        <p:txBody>
          <a:bodyPr>
            <a:noAutofit/>
          </a:bodyPr>
          <a:lstStyle/>
          <a:p>
            <a:r>
              <a:rPr lang="ru-RU" sz="4400" b="1" i="1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Лирика петербургского периода</a:t>
            </a:r>
            <a:endParaRPr lang="ru-RU" sz="4400" b="1" i="1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071678"/>
            <a:ext cx="8401080" cy="4024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	Романов и Зернов лихой,</a:t>
            </a:r>
            <a:br>
              <a:rPr lang="ru-RU" sz="2800" dirty="0" smtClean="0"/>
            </a:br>
            <a:r>
              <a:rPr lang="ru-RU" sz="2800" dirty="0" smtClean="0"/>
              <a:t>         Вы сходны меж собою:</a:t>
            </a:r>
            <a:br>
              <a:rPr lang="ru-RU" sz="2800" dirty="0" smtClean="0"/>
            </a:br>
            <a:r>
              <a:rPr lang="ru-RU" sz="2800" dirty="0" smtClean="0"/>
              <a:t>Зернов! хромаешь ты ногой,</a:t>
            </a:r>
            <a:br>
              <a:rPr lang="ru-RU" sz="2800" dirty="0" smtClean="0"/>
            </a:br>
            <a:r>
              <a:rPr lang="ru-RU" sz="2800" dirty="0" smtClean="0"/>
              <a:t>         Романов головою.</a:t>
            </a:r>
            <a:br>
              <a:rPr lang="ru-RU" sz="2800" dirty="0" smtClean="0"/>
            </a:br>
            <a:r>
              <a:rPr lang="ru-RU" sz="2800" dirty="0" smtClean="0"/>
              <a:t>Но что, найду ль довольно сил</a:t>
            </a:r>
            <a:br>
              <a:rPr lang="ru-RU" sz="2800" dirty="0" smtClean="0"/>
            </a:br>
            <a:r>
              <a:rPr lang="ru-RU" sz="2800" dirty="0" smtClean="0"/>
              <a:t>         Сравненье кончить </a:t>
            </a:r>
            <a:r>
              <a:rPr lang="ru-RU" sz="2800" dirty="0" err="1" smtClean="0"/>
              <a:t>шпицом</a:t>
            </a:r>
            <a:r>
              <a:rPr lang="ru-RU" sz="2800" dirty="0" smtClean="0"/>
              <a:t>?</a:t>
            </a:r>
            <a:br>
              <a:rPr lang="ru-RU" sz="2800" dirty="0" smtClean="0"/>
            </a:br>
            <a:r>
              <a:rPr lang="ru-RU" sz="2800" dirty="0" smtClean="0"/>
              <a:t>Тот в кухне нос переломил,</a:t>
            </a:r>
            <a:br>
              <a:rPr lang="ru-RU" sz="2800" dirty="0" smtClean="0"/>
            </a:br>
            <a:r>
              <a:rPr lang="ru-RU" sz="2800" dirty="0" smtClean="0"/>
              <a:t>         А тот под </a:t>
            </a:r>
            <a:r>
              <a:rPr lang="ru-RU" sz="2800" dirty="0" err="1" smtClean="0"/>
              <a:t>Австерлицем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77640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Двум Александрам Павловичам.</a:t>
            </a:r>
            <a:br>
              <a:rPr lang="ru-RU" sz="28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</a:br>
            <a:r>
              <a:rPr lang="ru-RU" sz="2800" b="1" dirty="0" smtClean="0">
                <a:solidFill>
                  <a:schemeClr val="bg1">
                    <a:lumMod val="75000"/>
                  </a:schemeClr>
                </a:solidFill>
                <a:effectLst/>
              </a:rPr>
              <a:t>Эпиграмма на Александра I, сравненного автором с его тезкой по имени и отчеству, помощником гувернера лицея А. П. Зерновым</a:t>
            </a:r>
            <a:endParaRPr lang="ru-RU" sz="2800" b="1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Здесь Пушкин погребен; он с музой молодою,</a:t>
            </a:r>
            <a:br>
              <a:rPr lang="ru-RU" sz="3200" dirty="0" smtClean="0"/>
            </a:br>
            <a:r>
              <a:rPr lang="ru-RU" sz="3200" dirty="0" smtClean="0"/>
              <a:t>С любовью, леностью провел веселый век,</a:t>
            </a:r>
            <a:br>
              <a:rPr lang="ru-RU" sz="3200" dirty="0" smtClean="0"/>
            </a:br>
            <a:r>
              <a:rPr lang="ru-RU" sz="3200" dirty="0" smtClean="0"/>
              <a:t>Не делал доброго, однако ж был душою,</a:t>
            </a:r>
            <a:br>
              <a:rPr lang="ru-RU" sz="3200" dirty="0" smtClean="0"/>
            </a:br>
            <a:r>
              <a:rPr lang="ru-RU" sz="3200" dirty="0" smtClean="0"/>
              <a:t>      Ей-богу, добрый человек.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Моя эпитафия  1815</a:t>
            </a:r>
            <a:endParaRPr lang="ru-RU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Не хочешь ли узнать, моя </a:t>
            </a:r>
            <a:r>
              <a:rPr lang="ru-RU" sz="3600" dirty="0" err="1" smtClean="0"/>
              <a:t>драгая</a:t>
            </a:r>
            <a:r>
              <a:rPr lang="ru-RU" sz="3600" dirty="0" smtClean="0"/>
              <a:t>,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Какая разница меж </a:t>
            </a:r>
            <a:r>
              <a:rPr lang="ru-RU" sz="3600" dirty="0" err="1" smtClean="0"/>
              <a:t>Буало</a:t>
            </a:r>
            <a:r>
              <a:rPr lang="ru-RU" sz="3600" dirty="0" smtClean="0"/>
              <a:t> и мной?</a:t>
            </a:r>
          </a:p>
          <a:p>
            <a:pPr algn="ctr">
              <a:buNone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У </a:t>
            </a:r>
            <a:r>
              <a:rPr lang="ru-RU" sz="3600" dirty="0" err="1" smtClean="0"/>
              <a:t>Депрео</a:t>
            </a:r>
            <a:r>
              <a:rPr lang="ru-RU" sz="3600" dirty="0" smtClean="0"/>
              <a:t> была лишь ,</a:t>
            </a:r>
          </a:p>
          <a:p>
            <a:pPr algn="ctr">
              <a:buNone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А у меня : точки с ,.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Сравнение (на физический недостаток </a:t>
            </a:r>
            <a:r>
              <a:rPr lang="ru-RU" b="1" dirty="0" err="1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Буало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243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Покойник </a:t>
            </a:r>
            <a:r>
              <a:rPr lang="ru-RU" sz="3200" dirty="0" err="1" smtClean="0"/>
              <a:t>Клит</a:t>
            </a:r>
            <a:r>
              <a:rPr lang="ru-RU" sz="3200" dirty="0" smtClean="0"/>
              <a:t> в раю не будет:</a:t>
            </a:r>
            <a:br>
              <a:rPr lang="ru-RU" sz="3200" dirty="0" smtClean="0"/>
            </a:br>
            <a:r>
              <a:rPr lang="ru-RU" sz="3200" dirty="0" smtClean="0"/>
              <a:t>Творил он тяжкие грехи.</a:t>
            </a:r>
            <a:br>
              <a:rPr lang="ru-RU" sz="3200" dirty="0" smtClean="0"/>
            </a:br>
            <a:r>
              <a:rPr lang="ru-RU" sz="3200" dirty="0" smtClean="0"/>
              <a:t>Пусть бог дела его забудет,</a:t>
            </a:r>
            <a:br>
              <a:rPr lang="ru-RU" sz="3200" dirty="0" smtClean="0"/>
            </a:br>
            <a:r>
              <a:rPr lang="ru-RU" sz="3200" dirty="0" smtClean="0"/>
              <a:t>Как свет забыл его стихи!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Эпиграмма на смерть стихотворца (Кюхельбекеру)</a:t>
            </a:r>
            <a:endParaRPr lang="ru-RU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Вы </a:t>
            </a:r>
            <a:r>
              <a:rPr lang="ru-RU" sz="3200" dirty="0" err="1" smtClean="0"/>
              <a:t>съединить</a:t>
            </a:r>
            <a:r>
              <a:rPr lang="ru-RU" sz="3200" dirty="0" smtClean="0"/>
              <a:t> могли с холодностью сердечной</a:t>
            </a:r>
            <a:br>
              <a:rPr lang="ru-RU" sz="3200" dirty="0" smtClean="0"/>
            </a:br>
            <a:r>
              <a:rPr lang="ru-RU" sz="3200" dirty="0" smtClean="0"/>
              <a:t>   Чудесный жар пленительных очей.</a:t>
            </a:r>
            <a:br>
              <a:rPr lang="ru-RU" sz="3200" dirty="0" smtClean="0"/>
            </a:br>
            <a:r>
              <a:rPr lang="ru-RU" sz="3200" dirty="0" smtClean="0"/>
              <a:t>   Кто любит вас, тот очень глуп, конечно;</a:t>
            </a:r>
            <a:br>
              <a:rPr lang="ru-RU" sz="3200" dirty="0" smtClean="0"/>
            </a:br>
            <a:r>
              <a:rPr lang="ru-RU" sz="3200" dirty="0" smtClean="0"/>
              <a:t>Но кто не любит вас, тот во сто раз глупей.</a:t>
            </a:r>
          </a:p>
          <a:p>
            <a:pPr algn="ctr">
              <a:buNone/>
            </a:pPr>
            <a:r>
              <a:rPr lang="ru-RU" sz="3200" dirty="0" smtClean="0"/>
              <a:t>(актриса)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альбом </a:t>
            </a:r>
            <a:r>
              <a:rPr lang="ru-RU" b="1" dirty="0" err="1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Сосницкой</a:t>
            </a:r>
            <a:endParaRPr lang="ru-RU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32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200" dirty="0" smtClean="0"/>
              <a:t>Все пленяет нас в </a:t>
            </a:r>
            <a:r>
              <a:rPr lang="ru-RU" sz="3200" dirty="0" err="1" smtClean="0"/>
              <a:t>Эсфири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r>
              <a:rPr lang="ru-RU" sz="3200" dirty="0" smtClean="0"/>
              <a:t>Упоительная речь,</a:t>
            </a:r>
            <a:br>
              <a:rPr lang="ru-RU" sz="3200" dirty="0" smtClean="0"/>
            </a:br>
            <a:r>
              <a:rPr lang="ru-RU" sz="3200" dirty="0" smtClean="0"/>
              <a:t>Поступь важная в порфире,</a:t>
            </a:r>
            <a:br>
              <a:rPr lang="ru-RU" sz="3200" dirty="0" smtClean="0"/>
            </a:br>
            <a:r>
              <a:rPr lang="ru-RU" sz="3200" dirty="0" smtClean="0"/>
              <a:t>Кудри черные до плеч,</a:t>
            </a:r>
            <a:br>
              <a:rPr lang="ru-RU" sz="3200" dirty="0" smtClean="0"/>
            </a:br>
            <a:r>
              <a:rPr lang="ru-RU" sz="3200" dirty="0" smtClean="0"/>
              <a:t>Голос нежный, взор </a:t>
            </a:r>
            <a:r>
              <a:rPr lang="ru-RU" sz="3200" dirty="0" err="1" smtClean="0"/>
              <a:t>любови</a:t>
            </a:r>
            <a:r>
              <a:rPr lang="ru-RU" sz="3200" dirty="0" smtClean="0"/>
              <a:t>,</a:t>
            </a:r>
            <a:br>
              <a:rPr lang="ru-RU" sz="3200" dirty="0" smtClean="0"/>
            </a:br>
            <a:r>
              <a:rPr lang="ru-RU" sz="3200" dirty="0" smtClean="0"/>
              <a:t>Набеленная рука,</a:t>
            </a:r>
          </a:p>
          <a:p>
            <a:pPr algn="ctr">
              <a:buNone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Размалеванные брови</a:t>
            </a:r>
            <a:br>
              <a:rPr lang="ru-RU" sz="3200" dirty="0" smtClean="0"/>
            </a:br>
            <a:r>
              <a:rPr lang="ru-RU" sz="3200" dirty="0" smtClean="0"/>
              <a:t>И огромная нога!</a:t>
            </a:r>
          </a:p>
          <a:p>
            <a:pPr algn="ctr">
              <a:buNone/>
            </a:pPr>
            <a:r>
              <a:rPr lang="ru-RU" sz="3200" dirty="0" smtClean="0"/>
              <a:t>(стала блестящей комической актрисой)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Колосову</a:t>
            </a:r>
            <a:endParaRPr lang="ru-RU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/>
          <a:lstStyle/>
          <a:p>
            <a:r>
              <a:rPr lang="ru-RU" dirty="0" smtClean="0"/>
              <a:t>Предлог – эпиграмма на Кюхельбекера;</a:t>
            </a:r>
          </a:p>
          <a:p>
            <a:r>
              <a:rPr lang="ru-RU" dirty="0" smtClean="0"/>
              <a:t>Шутка по поводу желудочного расстройства</a:t>
            </a:r>
            <a:br>
              <a:rPr lang="ru-RU" dirty="0" smtClean="0"/>
            </a:br>
            <a:r>
              <a:rPr lang="ru-RU" dirty="0" smtClean="0"/>
              <a:t>Жуковского, по его словам, усугубленного приходом Кюхельбекера;</a:t>
            </a:r>
          </a:p>
          <a:p>
            <a:r>
              <a:rPr lang="ru-RU" dirty="0" smtClean="0"/>
              <a:t>Пушкин стрелял в воздух и друзья помирились;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За ужином объелся я,</a:t>
            </a:r>
            <a:br>
              <a:rPr lang="ru-RU" dirty="0" smtClean="0"/>
            </a:br>
            <a:r>
              <a:rPr lang="ru-RU" dirty="0" smtClean="0"/>
              <a:t>А Яков запер дверь оплошно —</a:t>
            </a:r>
            <a:br>
              <a:rPr lang="ru-RU" dirty="0" smtClean="0"/>
            </a:br>
            <a:r>
              <a:rPr lang="ru-RU" dirty="0" smtClean="0"/>
              <a:t>Так было мне, мои друзья,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err="1" smtClean="0"/>
              <a:t>кюхельбекерно</a:t>
            </a:r>
            <a:r>
              <a:rPr lang="ru-RU" dirty="0" smtClean="0"/>
              <a:t> </a:t>
            </a:r>
            <a:r>
              <a:rPr lang="ru-RU" dirty="0" err="1" smtClean="0"/>
              <a:t>и</a:t>
            </a:r>
            <a:r>
              <a:rPr lang="ru-RU" dirty="0" smtClean="0"/>
              <a:t> тошно.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дуэль Пушкина</a:t>
            </a:r>
            <a:endParaRPr lang="ru-RU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Ссылка была бессрочной, т.к. не было сроков ее окончания;</a:t>
            </a:r>
          </a:p>
          <a:p>
            <a:r>
              <a:rPr lang="ru-RU" sz="3200" dirty="0" smtClean="0"/>
              <a:t>Официально – командировка без права переездов;</a:t>
            </a:r>
          </a:p>
          <a:p>
            <a:r>
              <a:rPr lang="ru-RU" sz="3200" dirty="0" smtClean="0"/>
              <a:t>1000 руб. от правительства;</a:t>
            </a:r>
          </a:p>
          <a:p>
            <a:r>
              <a:rPr lang="ru-RU" sz="3200" dirty="0" err="1" smtClean="0"/>
              <a:t>Кишенев</a:t>
            </a:r>
            <a:r>
              <a:rPr lang="ru-RU" sz="3200" dirty="0" smtClean="0"/>
              <a:t>, Одесса.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Южная ссылка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 1820-июль 1824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928670"/>
            <a:ext cx="8286808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/>
              <a:t>Мать:</a:t>
            </a:r>
          </a:p>
          <a:p>
            <a:r>
              <a:rPr lang="ru-RU" sz="3200" dirty="0" smtClean="0"/>
              <a:t>Аристократическая родословная</a:t>
            </a:r>
          </a:p>
          <a:p>
            <a:r>
              <a:rPr lang="ru-RU" sz="3200" dirty="0" smtClean="0"/>
              <a:t>Внучка </a:t>
            </a:r>
            <a:r>
              <a:rPr lang="ru-RU" sz="3200" dirty="0" err="1" smtClean="0"/>
              <a:t>Ганибала</a:t>
            </a:r>
            <a:r>
              <a:rPr lang="ru-RU" sz="3200" dirty="0" smtClean="0"/>
              <a:t>*</a:t>
            </a:r>
          </a:p>
          <a:p>
            <a:pPr>
              <a:buNone/>
            </a:pPr>
            <a:r>
              <a:rPr lang="ru-RU" sz="3200" dirty="0" smtClean="0"/>
              <a:t>Дядя:  </a:t>
            </a:r>
          </a:p>
          <a:p>
            <a:r>
              <a:rPr lang="ru-RU" sz="3200" dirty="0" smtClean="0"/>
              <a:t>Василий Львович - поэт</a:t>
            </a:r>
          </a:p>
          <a:p>
            <a:pPr>
              <a:buNone/>
            </a:pPr>
            <a:r>
              <a:rPr lang="ru-RU" sz="3200" dirty="0" smtClean="0"/>
              <a:t>В доме бывали: </a:t>
            </a:r>
          </a:p>
          <a:p>
            <a:r>
              <a:rPr lang="ru-RU" sz="3200" dirty="0" smtClean="0"/>
              <a:t>Карамзин</a:t>
            </a:r>
          </a:p>
          <a:p>
            <a:r>
              <a:rPr lang="ru-RU" sz="3200" dirty="0" smtClean="0"/>
              <a:t>Жуковский</a:t>
            </a:r>
          </a:p>
          <a:p>
            <a:r>
              <a:rPr lang="ru-RU" sz="3200" dirty="0" smtClean="0"/>
              <a:t>Батюшков</a:t>
            </a:r>
          </a:p>
          <a:p>
            <a:r>
              <a:rPr lang="ru-RU" sz="3200" dirty="0" smtClean="0"/>
              <a:t>Няня – Арина Родионовна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 smtClean="0"/>
              <a:t>Семья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3" name="Picture 1" descr="C:\Documents and Settings\АЛЕНОЧКА\Мои документы\Алена\Литература\Пушкин\Детство, лицей\ганниба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285860"/>
            <a:ext cx="2238372" cy="2797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Documents and Settings\АЛЕНОЧКА\Мои документы\Алена\Литература\Пушкин\Детство, лицей\нян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857496"/>
            <a:ext cx="1857388" cy="2488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Documents and Settings\АЛЕНОЧКА\Мои документы\Алена\Литература\Пушкин\Детство, лицей\маленький пушкин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881412"/>
            <a:ext cx="2283761" cy="2976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3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3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/>
          <a:lstStyle/>
          <a:p>
            <a:r>
              <a:rPr lang="ru-RU" dirty="0" smtClean="0"/>
              <a:t>Круг общения: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Члены «Союза благоденствия;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Члены тайного Южного общества;</a:t>
            </a:r>
            <a:endParaRPr lang="ru-RU" dirty="0" smtClean="0"/>
          </a:p>
          <a:p>
            <a:r>
              <a:rPr lang="ru-RU" dirty="0" smtClean="0"/>
              <a:t>Любовные приключения;</a:t>
            </a:r>
          </a:p>
          <a:p>
            <a:r>
              <a:rPr lang="ru-RU" dirty="0" smtClean="0"/>
              <a:t>Разочарование в Боге, потеря веры;</a:t>
            </a:r>
          </a:p>
          <a:p>
            <a:r>
              <a:rPr lang="ru-RU" dirty="0" smtClean="0"/>
              <a:t>1823-1824 – внутренний кризис.</a:t>
            </a:r>
          </a:p>
          <a:p>
            <a:pPr>
              <a:buNone/>
            </a:pPr>
            <a:r>
              <a:rPr lang="ru-RU" dirty="0" smtClean="0"/>
              <a:t>Ссылка не отрезвила, наоборот, Пушкин готов окунуться в омут политической борьбы, уповает на «карающий кинжал».</a:t>
            </a:r>
          </a:p>
          <a:p>
            <a:pPr>
              <a:buNone/>
            </a:pPr>
            <a:r>
              <a:rPr lang="ru-RU" dirty="0" smtClean="0"/>
              <a:t>Но друзья убеждают его, что тайного общества не существует.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Кишенев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401080" cy="4881578"/>
          </a:xfrm>
        </p:spPr>
        <p:txBody>
          <a:bodyPr/>
          <a:lstStyle/>
          <a:p>
            <a:r>
              <a:rPr lang="ru-RU" dirty="0" smtClean="0"/>
              <a:t>поэма «Кавказский пленник»		</a:t>
            </a:r>
            <a:r>
              <a:rPr lang="ru-RU" sz="3200" dirty="0" smtClean="0"/>
              <a:t>1821</a:t>
            </a:r>
          </a:p>
          <a:p>
            <a:r>
              <a:rPr lang="ru-RU" dirty="0" smtClean="0"/>
              <a:t>поэма «Братья-разбойники»			</a:t>
            </a:r>
            <a:r>
              <a:rPr lang="ru-RU" sz="3200" dirty="0" smtClean="0"/>
              <a:t>1821-22</a:t>
            </a:r>
          </a:p>
          <a:p>
            <a:r>
              <a:rPr lang="ru-RU" dirty="0" smtClean="0"/>
              <a:t>поэма «Бахчисарайский фонтан»		</a:t>
            </a:r>
            <a:r>
              <a:rPr lang="ru-RU" sz="3200" dirty="0" smtClean="0"/>
              <a:t>1821-23</a:t>
            </a:r>
          </a:p>
          <a:p>
            <a:r>
              <a:rPr lang="ru-RU" dirty="0" smtClean="0"/>
              <a:t>поэма «Цыганы»     закончил в 1824 в Михайловском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Южные поэмы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замысел «Евгения Онегина»			</a:t>
            </a:r>
            <a:r>
              <a:rPr lang="ru-RU" sz="3200" dirty="0" smtClean="0"/>
              <a:t>1823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Произведения этого периода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4214810" y="-142900"/>
            <a:ext cx="857256" cy="757242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329642" cy="5214974"/>
          </a:xfrm>
        </p:spPr>
        <p:txBody>
          <a:bodyPr>
            <a:normAutofit/>
          </a:bodyPr>
          <a:lstStyle/>
          <a:p>
            <a:r>
              <a:rPr lang="ru-RU" dirty="0" smtClean="0"/>
              <a:t>«Погасло дневное светило»</a:t>
            </a:r>
          </a:p>
          <a:p>
            <a:r>
              <a:rPr lang="ru-RU" dirty="0" smtClean="0"/>
              <a:t>«Редеет облаков летучая гряда»		</a:t>
            </a:r>
            <a:endParaRPr lang="ru-RU" sz="3200" dirty="0" smtClean="0"/>
          </a:p>
          <a:p>
            <a:r>
              <a:rPr lang="ru-RU" dirty="0" smtClean="0"/>
              <a:t>«Я пережил свои </a:t>
            </a:r>
            <a:r>
              <a:rPr lang="ru-RU" dirty="0" err="1" smtClean="0"/>
              <a:t>жеданья</a:t>
            </a:r>
            <a:r>
              <a:rPr lang="ru-RU" dirty="0" smtClean="0"/>
              <a:t>…»</a:t>
            </a:r>
          </a:p>
          <a:p>
            <a:r>
              <a:rPr lang="ru-RU" dirty="0" smtClean="0"/>
              <a:t>«Наполеон»</a:t>
            </a:r>
          </a:p>
          <a:p>
            <a:pPr>
              <a:buNone/>
            </a:pPr>
            <a:r>
              <a:rPr lang="ru-RU" dirty="0" smtClean="0"/>
              <a:t>Элегия – лирический жанр, передает грустные мысли, чувства и размышления л.г.</a:t>
            </a:r>
          </a:p>
          <a:p>
            <a:pPr>
              <a:buNone/>
            </a:pPr>
            <a:r>
              <a:rPr lang="ru-RU" dirty="0" smtClean="0"/>
              <a:t>Основные проблемы: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смысл жизни, человеческого существования;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место поэта в мире;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философские вопросы.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Произведения этого периода</a:t>
            </a: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786446" y="1357298"/>
            <a:ext cx="571504" cy="185738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2143116"/>
            <a:ext cx="2000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элегии*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style>
          <a:lnRef idx="1">
            <a:schemeClr val="accent1"/>
          </a:lnRef>
          <a:fillRef idx="1002">
            <a:schemeClr val="dk2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Романтический период творчества;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Романтические жанры: элегия, послание, поэма;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Петербургская жизнь		</a:t>
            </a:r>
          </a:p>
          <a:p>
            <a:pPr>
              <a:buNone/>
            </a:pP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новой жизни в изгнании: бесприютной, унылой,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еопределенной;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Новое отношение к действительности: на 1-ом плане – гордый, свободолюбивый человек, находящийся в конфликте с окружающей  действительностью;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«Евгений Онегин»: новый герой, новый сюжет, новый стиль.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лирики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Соединительная линия уступом 4"/>
          <p:cNvCxnSpPr/>
          <p:nvPr/>
        </p:nvCxnSpPr>
        <p:spPr>
          <a:xfrm rot="16200000" flipH="1">
            <a:off x="4036215" y="2464587"/>
            <a:ext cx="928694" cy="42862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Под начальством графа Воронцова;</a:t>
            </a:r>
          </a:p>
          <a:p>
            <a:r>
              <a:rPr lang="ru-RU" dirty="0" smtClean="0"/>
              <a:t>Жизнь, похожая на жизнь в Петербурге;</a:t>
            </a:r>
          </a:p>
          <a:p>
            <a:r>
              <a:rPr lang="ru-RU" dirty="0" smtClean="0"/>
              <a:t>Многочисленные любовные увлечения, в т.ч. графиней Воронцовой;</a:t>
            </a:r>
          </a:p>
          <a:p>
            <a:r>
              <a:rPr lang="ru-RU" dirty="0" smtClean="0"/>
              <a:t>Т.о. настроил против себя гр.Воронцова </a:t>
            </a:r>
          </a:p>
          <a:p>
            <a:endParaRPr lang="ru-RU" dirty="0" smtClean="0"/>
          </a:p>
          <a:p>
            <a:r>
              <a:rPr lang="ru-RU" dirty="0" smtClean="0"/>
              <a:t>Отставка за «дурное поведение» и атеизм (письмо Пушкина «беру уроки чистого </a:t>
            </a:r>
            <a:r>
              <a:rPr lang="ru-RU" dirty="0" err="1" smtClean="0"/>
              <a:t>афеизма</a:t>
            </a:r>
            <a:r>
              <a:rPr lang="ru-RU" dirty="0" smtClean="0"/>
              <a:t>»)</a:t>
            </a:r>
          </a:p>
          <a:p>
            <a:endParaRPr lang="ru-RU" dirty="0" smtClean="0"/>
          </a:p>
          <a:p>
            <a:r>
              <a:rPr lang="ru-RU" dirty="0" smtClean="0"/>
              <a:t>Ссылка в Михайловское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Одесса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июль 1823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4071934" y="3500438"/>
            <a:ext cx="858844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2928926" y="4786322"/>
            <a:ext cx="71596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115328" cy="5572164"/>
          </a:xfrm>
        </p:spPr>
        <p:txBody>
          <a:bodyPr>
            <a:normAutofit/>
          </a:bodyPr>
          <a:lstStyle/>
          <a:p>
            <a:r>
              <a:rPr lang="ru-RU" dirty="0" smtClean="0"/>
              <a:t>Зимой 1818 года в Петербург приехала знаменитая гадалка  Александра Кирхгоф.</a:t>
            </a:r>
          </a:p>
          <a:p>
            <a:r>
              <a:rPr lang="ru-RU" dirty="0" smtClean="0"/>
              <a:t>Предсказание</a:t>
            </a:r>
            <a:r>
              <a:rPr lang="ru-RU" dirty="0" smtClean="0"/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скоро получит деньги; 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ему будет сделано неожиданное предложение о выгодной службе;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он прославится и будет кумиром соотечественников; 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он дважды подвергнется ссылке; </a:t>
            </a:r>
          </a:p>
          <a:p>
            <a:pPr lvl="1"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он проживет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долго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если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на 37-м году жизни не случится с ним никакой беды от белой лошади, или от белой головы, или белого человека... которых и должен он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опасаться. 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Пророчества в жизни Пушкина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71678"/>
            <a:ext cx="4329114" cy="3714776"/>
          </a:xfrm>
        </p:spPr>
        <p:txBody>
          <a:bodyPr/>
          <a:lstStyle/>
          <a:p>
            <a:r>
              <a:rPr lang="ru-RU" dirty="0" smtClean="0"/>
              <a:t>В Москве Пушкин видит  на балу Наталью Гончарову. В белом бальном платье она так напоминает воздушное белое облачко…</a:t>
            </a:r>
          </a:p>
          <a:p>
            <a:r>
              <a:rPr lang="ru-RU" dirty="0" smtClean="0"/>
              <a:t>«голова поэта пошла кругом».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Незадолго до этого…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АЛЕНОЧКА\Мои документы\Алена\Литература\Пушкин\Женщины Пушкина\н.н.гончаро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071546"/>
            <a:ext cx="3868875" cy="4754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50072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…первое предсказание о письме с деньгами сбылось в тот же вечер. Пушкин, </a:t>
            </a:r>
            <a:r>
              <a:rPr lang="ru-RU" b="1" dirty="0" err="1" smtClean="0"/>
              <a:t>воротясь</a:t>
            </a:r>
            <a:r>
              <a:rPr lang="ru-RU" b="1" dirty="0" smtClean="0"/>
              <a:t> от гадалки домой, нашел совершенно неожиданное письмо от лицейского товарища, Корсакова, извещавшего его о высылке карточного долга, давно забытого Пушкиным. Такое быстрое исполнение пророчества поразило мистически настроенного поэта. </a:t>
            </a:r>
          </a:p>
          <a:p>
            <a:r>
              <a:rPr lang="ru-RU" b="1" dirty="0" smtClean="0"/>
              <a:t>Несколько дней спустя, в театре его подозвал к себе Алексей Федорович Орлов и стал отговаривать его от поступления в гусары, а предлагал служить в конной гвардии. Именно после этой встречи в театре Пушкин вспомнил о гадалке всерьез. Он говорил: „Теперь надобно сбыться и третьему предсказанию“.</a:t>
            </a:r>
            <a:endParaRPr lang="ru-RU" dirty="0" smtClean="0"/>
          </a:p>
          <a:p>
            <a:r>
              <a:rPr lang="ru-RU" b="1" dirty="0" smtClean="0"/>
              <a:t>Речь шла о его смерти в 37 лет. По многим свидетельствам, Пушкин в последующие годы стал суеверным. Тем более что, как и говорила гадалка, его дважды ссылали на Юг и на Север.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Предсказания сбываются…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285728"/>
            <a:ext cx="5857884" cy="5810272"/>
          </a:xfrm>
        </p:spPr>
        <p:txBody>
          <a:bodyPr/>
          <a:lstStyle/>
          <a:p>
            <a:r>
              <a:rPr lang="ru-RU" b="1" dirty="0" smtClean="0"/>
              <a:t>Пушкин до такой степени верил в зловещее предсказание его смерти, что боялся садиться на белую лошадь и общаться с белокурыми людьми.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Вульф, друг Пушкина, вспомнил, как, готовясь к дуэли с известным «американцем» Толстым, Пушкин стрелял в цель и повторял: «Этот меня не убьет, а убьет белокурый, как колдунья пророчила». </a:t>
            </a:r>
          </a:p>
          <a:p>
            <a:r>
              <a:rPr lang="ru-RU" b="1" dirty="0" smtClean="0"/>
              <a:t>Дантес был </a:t>
            </a:r>
            <a:r>
              <a:rPr lang="ru-RU" b="1" dirty="0" smtClean="0"/>
              <a:t>белокурым…и носил белый мундир…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Documents and Settings\АЛЕНОЧКА\Мои документы\Алена\Литература\Пушкин\данте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28604"/>
            <a:ext cx="2958322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786578" y="4572008"/>
            <a:ext cx="15992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Дантес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Нумерологическая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версия трагической судьбы Пушкина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401080" cy="476252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число зверя</a:t>
            </a:r>
          </a:p>
          <a:p>
            <a:pPr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число антихриста</a:t>
            </a:r>
          </a:p>
          <a:p>
            <a:pPr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число конца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1714488"/>
            <a:ext cx="870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7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1714488"/>
            <a:ext cx="6912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7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1714488"/>
            <a:ext cx="6912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1357298"/>
            <a:ext cx="807249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Первые стихотворения датированы 1813 годом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1813-1816 </a:t>
            </a:r>
            <a:r>
              <a:rPr kumimoji="0" lang="ru-RU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гг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около 130 стихотворений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Первая публикация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1814 год «К другу стихотворцу» (жанр – послание) журнал «Вестник Европы»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048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Лицейский период</a:t>
            </a:r>
            <a:br>
              <a:rPr lang="ru-RU" b="1" dirty="0" smtClean="0"/>
            </a:br>
            <a:r>
              <a:rPr lang="ru-RU" b="1" dirty="0" smtClean="0"/>
              <a:t>1811-май 1817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71546"/>
            <a:ext cx="8258204" cy="5500726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5000660"/>
          </a:xfrm>
        </p:spPr>
        <p:txBody>
          <a:bodyPr/>
          <a:lstStyle/>
          <a:p>
            <a:r>
              <a:rPr lang="ru-RU" sz="2800" b="1" dirty="0" smtClean="0"/>
              <a:t>Предсказание				1818</a:t>
            </a:r>
          </a:p>
          <a:p>
            <a:r>
              <a:rPr lang="ru-RU" sz="2800" b="1" dirty="0" smtClean="0"/>
              <a:t>Южная ссылка			6 мая 1820</a:t>
            </a:r>
          </a:p>
          <a:p>
            <a:r>
              <a:rPr lang="ru-RU" sz="2800" b="1" dirty="0" smtClean="0"/>
              <a:t>Помолвка с Гончаровой		6 мая 1830</a:t>
            </a:r>
          </a:p>
          <a:p>
            <a:r>
              <a:rPr lang="ru-RU" sz="2800" b="1" dirty="0" smtClean="0"/>
              <a:t>Свадьба 					18.02.1831 </a:t>
            </a:r>
          </a:p>
          <a:p>
            <a:pPr>
              <a:buNone/>
            </a:pPr>
            <a:r>
              <a:rPr lang="ru-RU" sz="2800" dirty="0" smtClean="0"/>
              <a:t>(</a:t>
            </a:r>
            <a:r>
              <a:rPr lang="ru-RU" sz="2800" b="1" dirty="0" smtClean="0"/>
              <a:t>сложение по законам нумерологии дает : </a:t>
            </a: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				1+8+2+1+8+3+1=24=6)</a:t>
            </a:r>
          </a:p>
          <a:p>
            <a:r>
              <a:rPr lang="ru-RU" sz="2800" b="1" dirty="0" smtClean="0"/>
              <a:t>На момент свадьбы Н.Гончаровой </a:t>
            </a:r>
            <a:r>
              <a:rPr lang="ru-RU" sz="2800" b="1" dirty="0" smtClean="0"/>
              <a:t>	18 </a:t>
            </a:r>
            <a:r>
              <a:rPr lang="ru-RU" sz="2800" b="1" dirty="0" smtClean="0"/>
              <a:t>лет</a:t>
            </a:r>
          </a:p>
          <a:p>
            <a:r>
              <a:rPr lang="ru-RU" sz="2800" b="1" dirty="0" smtClean="0"/>
              <a:t>Пушкин проводит в изгнании </a:t>
            </a:r>
            <a:r>
              <a:rPr lang="ru-RU" sz="2800" b="1" dirty="0" smtClean="0"/>
              <a:t>	6 </a:t>
            </a:r>
            <a:r>
              <a:rPr lang="ru-RU" sz="2800" b="1" dirty="0" smtClean="0"/>
              <a:t>лет</a:t>
            </a:r>
          </a:p>
          <a:p>
            <a:r>
              <a:rPr lang="ru-RU" sz="2800" b="1" dirty="0" smtClean="0"/>
              <a:t>Брак с Н.Гончаровой </a:t>
            </a:r>
            <a:r>
              <a:rPr lang="ru-RU" sz="2800" b="1" dirty="0" smtClean="0"/>
              <a:t>длится		6 </a:t>
            </a:r>
            <a:r>
              <a:rPr lang="ru-RU" sz="2800" b="1" dirty="0" smtClean="0"/>
              <a:t>лет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048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и 666 (6+6+6=18) </a:t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жизни Пушкина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Пушкин предсказал свою смерть?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АЛЕНОЧКА\Мои документы\Алена\Литература\Пушкин\8654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5545"/>
          <a:stretch>
            <a:fillRect/>
          </a:stretch>
        </p:blipFill>
        <p:spPr bwMode="auto">
          <a:xfrm>
            <a:off x="3000364" y="1285860"/>
            <a:ext cx="3492502" cy="4810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Documents and Settings\АЛЕНОЧКА\Мои документы\Алена\Литература\Пушкин\Женщины Пушкина\жена пушкина.jpg"/>
          <p:cNvPicPr>
            <a:picLocks noChangeAspect="1" noChangeArrowheads="1"/>
          </p:cNvPicPr>
          <p:nvPr/>
        </p:nvPicPr>
        <p:blipFill>
          <a:blip r:embed="rId3"/>
          <a:srcRect l="20899" r="20507"/>
          <a:stretch>
            <a:fillRect/>
          </a:stretch>
        </p:blipFill>
        <p:spPr bwMode="auto">
          <a:xfrm>
            <a:off x="5000628" y="1357298"/>
            <a:ext cx="1428760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" descr="C:\Documents and Settings\АЛЕНОЧКА\Мои документы\Алена\Литература\Пушкин\Женщины Пушкина\жена пушкина.jpg"/>
          <p:cNvPicPr>
            <a:picLocks noChangeAspect="1" noChangeArrowheads="1"/>
          </p:cNvPicPr>
          <p:nvPr/>
        </p:nvPicPr>
        <p:blipFill>
          <a:blip r:embed="rId3"/>
          <a:srcRect l="20899" r="20507"/>
          <a:stretch>
            <a:fillRect/>
          </a:stretch>
        </p:blipFill>
        <p:spPr bwMode="auto">
          <a:xfrm flipV="1">
            <a:off x="5000628" y="3643314"/>
            <a:ext cx="1428760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428596" y="1500174"/>
            <a:ext cx="6062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7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500174"/>
            <a:ext cx="6429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7200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1643050"/>
            <a:ext cx="52129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7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57290" y="1714488"/>
            <a:ext cx="44916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7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7158" y="3214686"/>
            <a:ext cx="27176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1837 январь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3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Январь 1815 года экзамены в Лицее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7410" name="Picture 2" descr="C:\Documents and Settings\АЛЕНОЧКА\Мои документы\Алена\Литература\Пушкин\Детство, лицей\пушкин в царском селе репин 19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000240"/>
            <a:ext cx="3786214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57158" y="857232"/>
            <a:ext cx="4344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Присутствует Державин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857488" y="1571612"/>
            <a:ext cx="59845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«Воспоминания в Царском селе»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785786" y="5500702"/>
            <a:ext cx="71978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 апреле 1815 года оно впервые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опубликовано и подписано «А.Пушкин»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186766" cy="4976834"/>
          </a:xfrm>
        </p:spPr>
        <p:txBody>
          <a:bodyPr/>
          <a:lstStyle/>
          <a:p>
            <a:r>
              <a:rPr lang="ru-RU" sz="3200" dirty="0" smtClean="0"/>
              <a:t>«</a:t>
            </a:r>
            <a:r>
              <a:rPr lang="ru-RU" sz="3200" dirty="0" err="1" smtClean="0"/>
              <a:t>Арзама́с</a:t>
            </a:r>
            <a:r>
              <a:rPr lang="ru-RU" sz="3200" dirty="0" smtClean="0"/>
              <a:t>» (1815—1818) — название литературного кружка, объединявшего сторонников нового «</a:t>
            </a:r>
            <a:r>
              <a:rPr lang="ru-RU" sz="3200" dirty="0" err="1" smtClean="0"/>
              <a:t>карамзинского</a:t>
            </a:r>
            <a:r>
              <a:rPr lang="ru-RU" sz="3200" dirty="0" smtClean="0"/>
              <a:t>» направления в литературе. </a:t>
            </a:r>
          </a:p>
          <a:p>
            <a:r>
              <a:rPr lang="ru-RU" sz="3200" dirty="0" smtClean="0"/>
              <a:t>«Арзамас» поставил себе задачей борьбу с архаическими литературными вкусами и традициями, защитники которых объединялись «Беседой любителей русского слова» (так наз. «архаисты»).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«Арзамас» - </a:t>
            </a:r>
            <a:r>
              <a:rPr lang="ru-RU" b="1" dirty="0" err="1" smtClean="0"/>
              <a:t>всешутейное</a:t>
            </a:r>
            <a:r>
              <a:rPr lang="ru-RU" b="1" dirty="0" smtClean="0"/>
              <a:t> литературное общество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928670"/>
            <a:ext cx="8429684" cy="5643602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Членами «Арзамаса» были как писатели (В. А. Жуковский, К. Н. Батюшков, П. А. Вяземский, В. Л. Пушкин, А. С. Пушкин, Д. В. Давыдов), так и лица, известные более по своей общественной деятельности.</a:t>
            </a:r>
          </a:p>
          <a:p>
            <a:r>
              <a:rPr lang="ru-RU" sz="3000" dirty="0" smtClean="0"/>
              <a:t>Все члены «Арзамаса» наделялись шутливыми прозвищами, заимствованными из баллад Жуковского (Жуковский — Светлана, Вяземский — </a:t>
            </a:r>
            <a:r>
              <a:rPr lang="ru-RU" sz="3000" dirty="0" err="1" smtClean="0"/>
              <a:t>Асмодей</a:t>
            </a:r>
            <a:r>
              <a:rPr lang="ru-RU" sz="3000" dirty="0" smtClean="0"/>
              <a:t>, Пушкин — Сверчок и т. д.). </a:t>
            </a:r>
          </a:p>
          <a:p>
            <a:r>
              <a:rPr lang="ru-RU" sz="3000" dirty="0" smtClean="0"/>
              <a:t>На гербе общества изображался гусь, так как «Арзамас славился своими жирными гусями».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Арзамас</a:t>
            </a:r>
            <a:endParaRPr lang="ru-RU" b="1" dirty="0"/>
          </a:p>
        </p:txBody>
      </p:sp>
      <p:pic>
        <p:nvPicPr>
          <p:cNvPr id="18434" name="Picture 2" descr="C:\Documents and Settings\АЛЕНОЧКА\Мои документы\Алена\Литература\Пушкин\арзама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357165"/>
            <a:ext cx="2714644" cy="42348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71546"/>
            <a:ext cx="8501122" cy="550072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3200" dirty="0" smtClean="0"/>
              <a:t>Лицейские друзья и известные поэты называют Пушкина «Молодой чудотворец»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b="1" dirty="0" smtClean="0"/>
              <a:t>Лицейское братство</a:t>
            </a:r>
            <a:endParaRPr lang="ru-RU" b="1" dirty="0"/>
          </a:p>
        </p:txBody>
      </p:sp>
      <p:pic>
        <p:nvPicPr>
          <p:cNvPr id="19459" name="Picture 3" descr="C:\Documents and Settings\АЛЕНОЧКА\Мои документы\Алена\Литература\Пушкин\Детство, лицей\корнилов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357430"/>
            <a:ext cx="3032982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214414" y="3857628"/>
            <a:ext cx="2969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было всего 10 лет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2714620"/>
            <a:ext cx="32315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Саша Корнилов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5357826"/>
            <a:ext cx="23870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"Да, мосье"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00108"/>
            <a:ext cx="5214974" cy="5572164"/>
          </a:xfrm>
        </p:spPr>
        <p:txBody>
          <a:bodyPr/>
          <a:lstStyle/>
          <a:p>
            <a:r>
              <a:rPr lang="ru-RU" dirty="0" smtClean="0"/>
              <a:t>Пушкина сразу стали звать "Француз", ведь еще до прихода в Лицей он уже прекрасно знал этот язык. </a:t>
            </a:r>
          </a:p>
          <a:p>
            <a:r>
              <a:rPr lang="ru-RU" dirty="0" smtClean="0"/>
              <a:t>Позже из-за его живости и непоседливости появилось еще одно прозвище – "Егоза". </a:t>
            </a:r>
          </a:p>
          <a:p>
            <a:r>
              <a:rPr lang="ru-RU" dirty="0" smtClean="0"/>
              <a:t>А когда он проявлял свой вспыльчивый неукротимый характер, ему говорили: "Смесь тигра с обезьяной", и ему это даже нравилось.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Прозвища лицеистов</a:t>
            </a:r>
            <a:endParaRPr lang="ru-RU" b="1" dirty="0"/>
          </a:p>
        </p:txBody>
      </p:sp>
      <p:pic>
        <p:nvPicPr>
          <p:cNvPr id="20482" name="Picture 2" descr="C:\Documents and Settings\АЛЕНОЧКА\Мои документы\Алена\Литература\Пушкин\Детство, лицей\02_А.С.Пушкин._Гравюра И.Е.Гейтмана. 18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928802"/>
            <a:ext cx="29591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3">
      <a:dk1>
        <a:srgbClr val="B45F06"/>
      </a:dk1>
      <a:lt1>
        <a:srgbClr val="864704"/>
      </a:lt1>
      <a:dk2>
        <a:srgbClr val="F9B268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492</TotalTime>
  <Words>1411</Words>
  <PresentationFormat>Экран (4:3)</PresentationFormat>
  <Paragraphs>261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Бумажная</vt:lpstr>
      <vt:lpstr>А.С.Пушкин</vt:lpstr>
      <vt:lpstr>Периоды жизни и творчества </vt:lpstr>
      <vt:lpstr>Семья </vt:lpstr>
      <vt:lpstr>Лицейский период 1811-май 1817</vt:lpstr>
      <vt:lpstr>Январь 1815 года экзамены в Лицее </vt:lpstr>
      <vt:lpstr>«Арзамас» - всешутейное литературное общество </vt:lpstr>
      <vt:lpstr>Арзамас</vt:lpstr>
      <vt:lpstr>Лицейское братство</vt:lpstr>
      <vt:lpstr>Прозвища лицеистов</vt:lpstr>
      <vt:lpstr>Прозвища лицеистов</vt:lpstr>
      <vt:lpstr>Прозвища лицеистов</vt:lpstr>
      <vt:lpstr>Лицейская словесность</vt:lpstr>
      <vt:lpstr>Лучшие друзья</vt:lpstr>
      <vt:lpstr>Курьез с фрейлиной</vt:lpstr>
      <vt:lpstr>Особенности лицейской лирики</vt:lpstr>
      <vt:lpstr>Петербургский период июнь 1817 - май 1820</vt:lpstr>
      <vt:lpstr>Основания для 1-ой ссылки</vt:lpstr>
      <vt:lpstr>Эпиграммы Пушкина</vt:lpstr>
      <vt:lpstr>На Аракчеева</vt:lpstr>
      <vt:lpstr>Особенности лирики петербургского периода</vt:lpstr>
      <vt:lpstr>Лирика петербургского периода</vt:lpstr>
      <vt:lpstr>Двум Александрам Павловичам. Эпиграмма на Александра I, сравненного автором с его тезкой по имени и отчеству, помощником гувернера лицея А. П. Зерновым</vt:lpstr>
      <vt:lpstr>Моя эпитафия  1815</vt:lpstr>
      <vt:lpstr>Сравнение (на физический недостаток Буало)</vt:lpstr>
      <vt:lpstr>Эпиграмма на смерть стихотворца (Кюхельбекеру)</vt:lpstr>
      <vt:lpstr>В альбом Сосницкой</vt:lpstr>
      <vt:lpstr>На Колосову</vt:lpstr>
      <vt:lpstr>Первая дуэль Пушкина</vt:lpstr>
      <vt:lpstr>Южная ссылка май 1820-июль 1824</vt:lpstr>
      <vt:lpstr>Кишенев </vt:lpstr>
      <vt:lpstr>Произведения этого периода</vt:lpstr>
      <vt:lpstr>Произведения этого периода</vt:lpstr>
      <vt:lpstr>Особенности лирики</vt:lpstr>
      <vt:lpstr>Одесса июль 1823</vt:lpstr>
      <vt:lpstr>Пророчества в жизни Пушкина</vt:lpstr>
      <vt:lpstr>Незадолго до этого…</vt:lpstr>
      <vt:lpstr>Предсказания сбываются…</vt:lpstr>
      <vt:lpstr>Слайд 38</vt:lpstr>
      <vt:lpstr>Нумерологическая версия трагической судьбы Пушкина</vt:lpstr>
      <vt:lpstr>6 и 666 (6+6+6=18)  в жизни Пушкина</vt:lpstr>
      <vt:lpstr>Пушкин предсказал свою смерть?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А.С.Пушкин</dc:title>
  <cp:lastModifiedBy>Your User Name</cp:lastModifiedBy>
  <cp:revision>67</cp:revision>
  <dcterms:modified xsi:type="dcterms:W3CDTF">2010-10-19T08:18:15Z</dcterms:modified>
</cp:coreProperties>
</file>