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2" r:id="rId7"/>
    <p:sldId id="261"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5B106E36-FD25-4E2D-B0AA-010F637433A0}" type="datetimeFigureOut">
              <a:rPr lang="ru-RU" smtClean="0"/>
              <a:pPr/>
              <a:t>11.01.2014</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11.01.2014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11.01.2014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5B106E36-FD25-4E2D-B0AA-010F637433A0}" type="datetimeFigureOut">
              <a:rPr lang="ru-RU" smtClean="0"/>
              <a:pPr/>
              <a:t>11.01.2014</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5B106E36-FD25-4E2D-B0AA-010F637433A0}" type="datetimeFigureOut">
              <a:rPr lang="ru-RU" smtClean="0"/>
              <a:pPr/>
              <a:t>11.01.2014</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725C68B6-61C2-468F-89AB-4B9F7531AA68}" type="slidenum">
              <a:rPr lang="ru-RU" smtClean="0"/>
              <a:pPr/>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5B106E36-FD25-4E2D-B0AA-010F637433A0}" type="datetimeFigureOut">
              <a:rPr lang="ru-RU" smtClean="0"/>
              <a:pPr/>
              <a:t>11.01.2014</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5B106E36-FD25-4E2D-B0AA-010F637433A0}" type="datetimeFigureOut">
              <a:rPr lang="ru-RU" smtClean="0"/>
              <a:pPr/>
              <a:t>11.01.2014</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11.01.2014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5B106E36-FD25-4E2D-B0AA-010F637433A0}" type="datetimeFigureOut">
              <a:rPr lang="ru-RU" smtClean="0"/>
              <a:pPr/>
              <a:t>11.01.2014</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5B106E36-FD25-4E2D-B0AA-010F637433A0}" type="datetimeFigureOut">
              <a:rPr lang="ru-RU" smtClean="0"/>
              <a:pPr/>
              <a:t>11.01.2014</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5B106E36-FD25-4E2D-B0AA-010F637433A0}" type="datetimeFigureOut">
              <a:rPr lang="ru-RU" smtClean="0"/>
              <a:pPr/>
              <a:t>11.01.2014</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B106E36-FD25-4E2D-B0AA-010F637433A0}" type="datetimeFigureOut">
              <a:rPr lang="ru-RU" smtClean="0"/>
              <a:pPr/>
              <a:t>11.01.2014</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4282" y="0"/>
            <a:ext cx="8389174" cy="3857628"/>
          </a:xfrm>
        </p:spPr>
        <p:txBody>
          <a:bodyPr>
            <a:noAutofit/>
          </a:bodyPr>
          <a:lstStyle/>
          <a:p>
            <a:r>
              <a:rPr lang="uk-UA" sz="4800" dirty="0" smtClean="0">
                <a:solidFill>
                  <a:schemeClr val="tx1"/>
                </a:solidFill>
              </a:rPr>
              <a:t>Нові явища та тенденції в світовій літературі 1960-70 х </a:t>
            </a:r>
            <a:r>
              <a:rPr lang="uk-UA" sz="4800" dirty="0" err="1" smtClean="0">
                <a:solidFill>
                  <a:schemeClr val="tx1"/>
                </a:solidFill>
              </a:rPr>
              <a:t>рр</a:t>
            </a:r>
            <a:endParaRPr lang="uk-UA" sz="4800" dirty="0">
              <a:solidFill>
                <a:schemeClr val="tx1"/>
              </a:solidFill>
            </a:endParaRPr>
          </a:p>
        </p:txBody>
      </p:sp>
      <p:sp>
        <p:nvSpPr>
          <p:cNvPr id="3" name="Подзаголовок 2"/>
          <p:cNvSpPr>
            <a:spLocks noGrp="1"/>
          </p:cNvSpPr>
          <p:nvPr>
            <p:ph type="subTitle" idx="1"/>
          </p:nvPr>
        </p:nvSpPr>
        <p:spPr>
          <a:xfrm flipH="1" flipV="1">
            <a:off x="8603456" y="4002880"/>
            <a:ext cx="540544" cy="997756"/>
          </a:xfrm>
        </p:spPr>
        <p:txBody>
          <a:bodyPr/>
          <a:lstStyle/>
          <a:p>
            <a:endParaRPr lang="uk-U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43900" y="267494"/>
            <a:ext cx="542900" cy="446862"/>
          </a:xfrm>
        </p:spPr>
        <p:txBody>
          <a:bodyPr>
            <a:normAutofit fontScale="90000"/>
          </a:bodyPr>
          <a:lstStyle/>
          <a:p>
            <a:endParaRPr lang="uk-UA"/>
          </a:p>
        </p:txBody>
      </p:sp>
      <p:sp>
        <p:nvSpPr>
          <p:cNvPr id="3" name="Содержимое 2"/>
          <p:cNvSpPr>
            <a:spLocks noGrp="1"/>
          </p:cNvSpPr>
          <p:nvPr>
            <p:ph idx="1"/>
          </p:nvPr>
        </p:nvSpPr>
        <p:spPr>
          <a:xfrm>
            <a:off x="457200" y="214290"/>
            <a:ext cx="8229600" cy="6240518"/>
          </a:xfrm>
        </p:spPr>
        <p:txBody>
          <a:bodyPr/>
          <a:lstStyle/>
          <a:p>
            <a:r>
              <a:rPr lang="uk-UA" dirty="0" smtClean="0"/>
              <a:t>У мистецтві ХХ ст. безперервно відбуваються взаємодія і взаємозбагачення різних літературних течій і напрямів, навіть боротьба за утвердження. Так, Бертольд Брехт звинувачував модерністів у пропаганді «відчаю і безсоромного пристосовництва», а Ежен </a:t>
            </a:r>
            <a:r>
              <a:rPr lang="uk-UA" dirty="0" err="1" smtClean="0"/>
              <a:t>Йонеско</a:t>
            </a:r>
            <a:r>
              <a:rPr lang="uk-UA" dirty="0" smtClean="0"/>
              <a:t> стверджував: «Я дедалі більше схиляюся до висновку, що реалізм є брехливим та ірреальним, що справжнім є те, що ввижається».</a:t>
            </a:r>
            <a:endParaRPr lang="ru-RU" dirty="0" smtClean="0"/>
          </a:p>
          <a:p>
            <a:endParaRPr lang="uk-U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8686800" y="267494"/>
            <a:ext cx="242918" cy="1518432"/>
          </a:xfrm>
        </p:spPr>
        <p:txBody>
          <a:bodyPr/>
          <a:lstStyle/>
          <a:p>
            <a:endParaRPr lang="uk-UA" dirty="0"/>
          </a:p>
        </p:txBody>
      </p:sp>
      <p:sp>
        <p:nvSpPr>
          <p:cNvPr id="3" name="Содержимое 2"/>
          <p:cNvSpPr>
            <a:spLocks noGrp="1"/>
          </p:cNvSpPr>
          <p:nvPr>
            <p:ph idx="1"/>
          </p:nvPr>
        </p:nvSpPr>
        <p:spPr>
          <a:xfrm>
            <a:off x="285720" y="357166"/>
            <a:ext cx="8401080" cy="6097642"/>
          </a:xfrm>
        </p:spPr>
        <p:txBody>
          <a:bodyPr>
            <a:normAutofit lnSpcReduction="10000"/>
          </a:bodyPr>
          <a:lstStyle/>
          <a:p>
            <a:r>
              <a:rPr lang="uk-UA" dirty="0" smtClean="0"/>
              <a:t>У 50–60-х рр. виявився творчий потенціал «театру абсурду», «нового роману», західнонімецької «лірики-модерн», інших модерністських течій. Так, «абсурдисти» в драматичних творах тяжіли до універсальності висновків, зображували життя у формах алегоричних, умовних. Мистецтво для них було певним символом життя, а художнє зображення не мало конкретно визначених просторово-часових меж. Проте саме таке зображення виявило в сьогоденному вічне — об’єкт творчості.</a:t>
            </a:r>
            <a:endParaRPr lang="ru-RU" dirty="0" smtClean="0"/>
          </a:p>
          <a:p>
            <a:endParaRPr lang="uk-U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8686800" y="267494"/>
            <a:ext cx="457200" cy="1518432"/>
          </a:xfrm>
        </p:spPr>
        <p:txBody>
          <a:bodyPr/>
          <a:lstStyle/>
          <a:p>
            <a:endParaRPr lang="uk-UA" dirty="0"/>
          </a:p>
        </p:txBody>
      </p:sp>
      <p:sp>
        <p:nvSpPr>
          <p:cNvPr id="3" name="Содержимое 2"/>
          <p:cNvSpPr>
            <a:spLocks noGrp="1"/>
          </p:cNvSpPr>
          <p:nvPr>
            <p:ph idx="1"/>
          </p:nvPr>
        </p:nvSpPr>
        <p:spPr>
          <a:xfrm>
            <a:off x="457200" y="285728"/>
            <a:ext cx="8229600" cy="6169080"/>
          </a:xfrm>
        </p:spPr>
        <p:txBody>
          <a:bodyPr/>
          <a:lstStyle/>
          <a:p>
            <a:r>
              <a:rPr lang="uk-UA" dirty="0" smtClean="0"/>
              <a:t>Жанри </a:t>
            </a:r>
            <a:r>
              <a:rPr lang="uk-UA" dirty="0" smtClean="0"/>
              <a:t>інтелектуальної прози — роман-парабола, роман-міф, роман-есе, роман-діалог, а також роман-біографія, роман-репортаж, роман-щоденник, роман-розслідування та ін., «література факту» (</a:t>
            </a:r>
            <a:r>
              <a:rPr lang="uk-UA" i="1" dirty="0" smtClean="0"/>
              <a:t>non-</a:t>
            </a:r>
            <a:r>
              <a:rPr lang="uk-UA" i="1" dirty="0" err="1" smtClean="0"/>
              <a:t>fiction</a:t>
            </a:r>
            <a:r>
              <a:rPr lang="uk-UA" dirty="0" smtClean="0"/>
              <a:t>), яка вплинула на белетристику. Набули поширення наукова фантастика та жанр антиутопії. В останній третині ХХ ст. модернізм переріс у постмодернізм.</a:t>
            </a:r>
            <a:endParaRPr lang="ru-RU" dirty="0" smtClean="0"/>
          </a:p>
          <a:p>
            <a:endParaRPr lang="uk-U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8686800" y="267494"/>
            <a:ext cx="885860" cy="1589870"/>
          </a:xfrm>
        </p:spPr>
        <p:txBody>
          <a:bodyPr/>
          <a:lstStyle/>
          <a:p>
            <a:endParaRPr lang="uk-UA" dirty="0"/>
          </a:p>
        </p:txBody>
      </p:sp>
      <p:sp>
        <p:nvSpPr>
          <p:cNvPr id="3" name="Содержимое 2"/>
          <p:cNvSpPr>
            <a:spLocks noGrp="1"/>
          </p:cNvSpPr>
          <p:nvPr>
            <p:ph idx="1"/>
          </p:nvPr>
        </p:nvSpPr>
        <p:spPr>
          <a:xfrm>
            <a:off x="457200" y="357166"/>
            <a:ext cx="8229600" cy="6097642"/>
          </a:xfrm>
        </p:spPr>
        <p:txBody>
          <a:bodyPr>
            <a:normAutofit fontScale="92500" lnSpcReduction="10000"/>
          </a:bodyPr>
          <a:lstStyle/>
          <a:p>
            <a:r>
              <a:rPr lang="uk-UA" i="1" dirty="0" smtClean="0"/>
              <a:t>Постмодернізм </a:t>
            </a:r>
            <a:r>
              <a:rPr lang="uk-UA" dirty="0" smtClean="0"/>
              <a:t>— напрям у — </a:t>
            </a:r>
            <a:r>
              <a:rPr lang="uk-UA" dirty="0" err="1" smtClean="0"/>
              <a:t>У</a:t>
            </a:r>
            <a:r>
              <a:rPr lang="uk-UA" dirty="0" smtClean="0"/>
              <a:t> світовій літературі 1960–70-х рр. з’явилися нові явища і тенденції: активізувалися провідні літературі та мистецтві другої половини ХХ ст. Для прихильників постмодернізму характерні розчарування в ідеалах та сумніви в загальноприйнятих цінностях, критичне ставлення до раціональних засад буття, розуміння неоднозначності та суперечливості світобудови</a:t>
            </a:r>
            <a:r>
              <a:rPr lang="uk-UA" dirty="0" smtClean="0"/>
              <a:t>. </a:t>
            </a:r>
            <a:r>
              <a:rPr lang="uk-UA" dirty="0" smtClean="0"/>
              <a:t>Провідними ознаками постмодерністського стилю є тотальне висміювання, гра з «чужим» текстом, суміш різноманітних стилів, використання елементів масової літератури тощо.</a:t>
            </a:r>
            <a:endParaRPr lang="ru-RU" dirty="0" smtClean="0"/>
          </a:p>
          <a:p>
            <a:endParaRPr lang="ru-RU" dirty="0" smtClean="0"/>
          </a:p>
          <a:p>
            <a:endParaRPr lang="uk-U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86776" y="267494"/>
            <a:ext cx="400024" cy="2089936"/>
          </a:xfrm>
        </p:spPr>
        <p:txBody>
          <a:bodyPr/>
          <a:lstStyle/>
          <a:p>
            <a:endParaRPr lang="uk-UA" dirty="0"/>
          </a:p>
        </p:txBody>
      </p:sp>
      <p:sp>
        <p:nvSpPr>
          <p:cNvPr id="3" name="Содержимое 2"/>
          <p:cNvSpPr>
            <a:spLocks noGrp="1"/>
          </p:cNvSpPr>
          <p:nvPr>
            <p:ph idx="1"/>
          </p:nvPr>
        </p:nvSpPr>
        <p:spPr>
          <a:xfrm>
            <a:off x="457200" y="357166"/>
            <a:ext cx="8229600" cy="6097642"/>
          </a:xfrm>
        </p:spPr>
        <p:txBody>
          <a:bodyPr/>
          <a:lstStyle/>
          <a:p>
            <a:r>
              <a:rPr lang="uk-UA" dirty="0" smtClean="0"/>
              <a:t>— Після Другої світової війни виникло непересічне мистецьке явище — італійський неореалізм. Його представники сповідували простоту мови, лаконічність, доступність оповіді. Твори неореалістів тяжіли до документального опису реальних подій, предметом їхнього художнього дослідження стала людина соціальних низів, яка протистояла бездуховності навколишнього світу. Неореалісти вболівали за «маленьку» людину, співчували їй.</a:t>
            </a:r>
            <a:endParaRPr lang="ru-RU" dirty="0" smtClean="0"/>
          </a:p>
          <a:p>
            <a:endParaRPr lang="uk-U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72528" y="267494"/>
            <a:ext cx="114272" cy="1161242"/>
          </a:xfrm>
        </p:spPr>
        <p:txBody>
          <a:bodyPr/>
          <a:lstStyle/>
          <a:p>
            <a:endParaRPr lang="uk-UA" dirty="0"/>
          </a:p>
        </p:txBody>
      </p:sp>
      <p:sp>
        <p:nvSpPr>
          <p:cNvPr id="3" name="Содержимое 2"/>
          <p:cNvSpPr>
            <a:spLocks noGrp="1"/>
          </p:cNvSpPr>
          <p:nvPr>
            <p:ph idx="1"/>
          </p:nvPr>
        </p:nvSpPr>
        <p:spPr>
          <a:xfrm>
            <a:off x="457200" y="785794"/>
            <a:ext cx="8229600" cy="5669014"/>
          </a:xfrm>
        </p:spPr>
        <p:txBody>
          <a:bodyPr/>
          <a:lstStyle/>
          <a:p>
            <a:r>
              <a:rPr lang="uk-UA" dirty="0" smtClean="0"/>
              <a:t>У літературі представниками неореалізму були А. </a:t>
            </a:r>
            <a:r>
              <a:rPr lang="uk-UA" dirty="0" err="1" smtClean="0"/>
              <a:t>Моравіа</a:t>
            </a:r>
            <a:r>
              <a:rPr lang="uk-UA" dirty="0" smtClean="0"/>
              <a:t>, В. </a:t>
            </a:r>
            <a:r>
              <a:rPr lang="uk-UA" dirty="0" err="1" smtClean="0"/>
              <a:t>Пратоліні</a:t>
            </a:r>
            <a:r>
              <a:rPr lang="uk-UA" dirty="0" smtClean="0"/>
              <a:t>, К. Леві, Е. де </a:t>
            </a:r>
            <a:r>
              <a:rPr lang="uk-UA" dirty="0" err="1" smtClean="0"/>
              <a:t>Філіпо</a:t>
            </a:r>
            <a:r>
              <a:rPr lang="uk-UA" dirty="0" smtClean="0"/>
              <a:t> та ін. Їхнім творам притаманні документалізм, відчутне ліричне «Я» письменника, який є свідком або учасником описуваного, прийоми </a:t>
            </a:r>
            <a:r>
              <a:rPr lang="uk-UA" dirty="0" err="1" smtClean="0"/>
              <a:t>кінематографічності</a:t>
            </a:r>
            <a:r>
              <a:rPr lang="uk-UA" dirty="0" smtClean="0"/>
              <a:t>.</a:t>
            </a:r>
            <a:endParaRPr lang="ru-RU" dirty="0" smtClean="0"/>
          </a:p>
          <a:p>
            <a:endParaRPr lang="uk-U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001024" y="267494"/>
            <a:ext cx="685776" cy="1518432"/>
          </a:xfrm>
        </p:spPr>
        <p:txBody>
          <a:bodyPr/>
          <a:lstStyle/>
          <a:p>
            <a:endParaRPr lang="uk-UA" dirty="0"/>
          </a:p>
        </p:txBody>
      </p:sp>
      <p:sp>
        <p:nvSpPr>
          <p:cNvPr id="3" name="Содержимое 2"/>
          <p:cNvSpPr>
            <a:spLocks noGrp="1"/>
          </p:cNvSpPr>
          <p:nvPr>
            <p:ph idx="1"/>
          </p:nvPr>
        </p:nvSpPr>
        <p:spPr>
          <a:xfrm>
            <a:off x="142844" y="214290"/>
            <a:ext cx="8786874" cy="6429420"/>
          </a:xfrm>
        </p:spPr>
        <p:txBody>
          <a:bodyPr>
            <a:normAutofit fontScale="92500" lnSpcReduction="20000"/>
          </a:bodyPr>
          <a:lstStyle/>
          <a:p>
            <a:r>
              <a:rPr lang="uk-UA" dirty="0" smtClean="0"/>
              <a:t>60–70-ті рр. ХХ ст. — це час розквіту і так званого «магічного реалізму», що сміливо поєднував реалістичні й символічні узагальнення, життєву, навіть побутову достовірність і міф, національну своєрідність та універсальність, раціональне, дидактичне й </a:t>
            </a:r>
            <a:r>
              <a:rPr lang="uk-UA" dirty="0" smtClean="0"/>
              <a:t>ірраціональне,</a:t>
            </a:r>
            <a:r>
              <a:rPr lang="ru-RU" dirty="0" smtClean="0"/>
              <a:t> </a:t>
            </a:r>
            <a:r>
              <a:rPr lang="uk-UA" dirty="0" smtClean="0"/>
              <a:t>містичне</a:t>
            </a:r>
            <a:r>
              <a:rPr lang="uk-UA" dirty="0" smtClean="0"/>
              <a:t>.</a:t>
            </a:r>
            <a:endParaRPr lang="ru-RU" dirty="0" smtClean="0"/>
          </a:p>
          <a:p>
            <a:r>
              <a:rPr lang="uk-UA" dirty="0" smtClean="0"/>
              <a:t>«Магічний реалізм» дав світові блискучих майстрів слова, найвидатнішим серед яких є </a:t>
            </a:r>
            <a:r>
              <a:rPr lang="uk-UA" dirty="0" err="1" smtClean="0"/>
              <a:t>Ґабріель</a:t>
            </a:r>
            <a:r>
              <a:rPr lang="uk-UA" dirty="0" smtClean="0"/>
              <a:t> </a:t>
            </a:r>
            <a:r>
              <a:rPr lang="uk-UA" dirty="0" err="1" smtClean="0"/>
              <a:t>Ґарсія</a:t>
            </a:r>
            <a:r>
              <a:rPr lang="uk-UA" dirty="0" smtClean="0"/>
              <a:t> Маркес. Цей колумбійський письменник приголомшив художній світ ХХ ст. своїми романами, і найвідоміший серед них — «Сто років самотності». Звернувшись до народно-міфологічної фантастики, він створив фантастичний усесвіт, який міцно переплітається з історичними реаліями латиноамериканського континенту.</a:t>
            </a:r>
            <a:endParaRPr lang="ru-RU" dirty="0" smtClean="0"/>
          </a:p>
          <a:p>
            <a:endParaRPr lang="uk-U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8</TotalTime>
  <Words>338</Words>
  <PresentationFormat>Экран (4:3)</PresentationFormat>
  <Paragraphs>9</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Яркая</vt:lpstr>
      <vt:lpstr>Нові явища та тенденції в світовій літературі 1960-70 х рр</vt:lpstr>
      <vt:lpstr>Слайд 2</vt:lpstr>
      <vt:lpstr>Слайд 3</vt:lpstr>
      <vt:lpstr>Слайд 4</vt:lpstr>
      <vt:lpstr>Слайд 5</vt:lpstr>
      <vt:lpstr>Слайд 6</vt:lpstr>
      <vt:lpstr>Слайд 7</vt:lpstr>
      <vt:lpstr>Слайд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Нові явища та тенденції в світовій літературі 1960-70 х рр</dc:title>
  <dc:creator>киця</dc:creator>
  <cp:lastModifiedBy>киця</cp:lastModifiedBy>
  <cp:revision>2</cp:revision>
  <dcterms:created xsi:type="dcterms:W3CDTF">2014-01-11T16:32:17Z</dcterms:created>
  <dcterms:modified xsi:type="dcterms:W3CDTF">2014-01-11T17:02:03Z</dcterms:modified>
</cp:coreProperties>
</file>