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6912768" cy="2088232"/>
          </a:xfrm>
        </p:spPr>
        <p:txBody>
          <a:bodyPr>
            <a:normAutofit/>
          </a:bodyPr>
          <a:lstStyle/>
          <a:p>
            <a:pPr algn="ctr"/>
            <a:endParaRPr lang="ru-RU" sz="4800" dirty="0"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14" name="Содержимое 13" descr="Lit2_whitm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32240" y="4221088"/>
            <a:ext cx="15621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Горизонтальный свиток 9"/>
          <p:cNvSpPr/>
          <p:nvPr/>
        </p:nvSpPr>
        <p:spPr>
          <a:xfrm>
            <a:off x="323528" y="0"/>
            <a:ext cx="8568952" cy="4392488"/>
          </a:xfrm>
          <a:prstGeom prst="horizontalScroll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cap="all" dirty="0" smtClean="0">
                <a:ln w="500">
                  <a:solidFill>
                    <a:srgbClr val="4E5B6F">
                      <a:shade val="20000"/>
                      <a:satMod val="120000"/>
                    </a:srgb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Times New Roman" pitchFamily="18" charset="0"/>
              </a:rPr>
              <a:t>Презентація на тему:</a:t>
            </a:r>
            <a:br>
              <a:rPr lang="uk-UA" sz="5400" b="1" cap="all" dirty="0" smtClean="0">
                <a:ln w="500">
                  <a:solidFill>
                    <a:srgbClr val="4E5B6F">
                      <a:shade val="20000"/>
                      <a:satMod val="120000"/>
                    </a:srgb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Times New Roman" pitchFamily="18" charset="0"/>
              </a:rPr>
            </a:br>
            <a:r>
              <a:rPr lang="uk-UA" sz="4800" b="1" cap="all" dirty="0" smtClean="0">
                <a:ln w="500">
                  <a:solidFill>
                    <a:srgbClr val="4E5B6F">
                      <a:shade val="20000"/>
                      <a:satMod val="120000"/>
                    </a:srgb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Times New Roman" pitchFamily="18" charset="0"/>
              </a:rPr>
              <a:t>Життя і творчість </a:t>
            </a:r>
            <a:r>
              <a:rPr lang="uk-UA" sz="4800" b="1" cap="all" dirty="0" err="1" smtClean="0">
                <a:ln w="500">
                  <a:solidFill>
                    <a:srgbClr val="4E5B6F">
                      <a:shade val="20000"/>
                      <a:satMod val="120000"/>
                    </a:srgb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Times New Roman" pitchFamily="18" charset="0"/>
              </a:rPr>
              <a:t>Волта</a:t>
            </a:r>
            <a:r>
              <a:rPr lang="uk-UA" sz="4800" b="1" cap="all" dirty="0" smtClean="0">
                <a:ln w="500">
                  <a:solidFill>
                    <a:srgbClr val="4E5B6F">
                      <a:shade val="20000"/>
                      <a:satMod val="120000"/>
                    </a:srgb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Times New Roman" pitchFamily="18" charset="0"/>
              </a:rPr>
              <a:t> </a:t>
            </a:r>
            <a:r>
              <a:rPr lang="uk-UA" sz="4800" b="1" cap="all" dirty="0" err="1" smtClean="0">
                <a:ln w="500">
                  <a:solidFill>
                    <a:srgbClr val="4E5B6F">
                      <a:shade val="20000"/>
                      <a:satMod val="120000"/>
                    </a:srgb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Times New Roman" pitchFamily="18" charset="0"/>
              </a:rPr>
              <a:t>Вітмена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5" name="Picture 4" descr="waltwhit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71600" y="4005064"/>
            <a:ext cx="2376264" cy="272022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707904" y="465313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1819 </a:t>
            </a:r>
            <a:r>
              <a:rPr lang="ru-RU" dirty="0" smtClean="0"/>
              <a:t> - 1892рр.</a:t>
            </a:r>
            <a:endParaRPr lang="ru-RU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188640"/>
            <a:ext cx="3106688" cy="5112568"/>
          </a:xfrm>
        </p:spPr>
        <p:txBody>
          <a:bodyPr>
            <a:noAutofit/>
          </a:bodyPr>
          <a:lstStyle/>
          <a:p>
            <a:r>
              <a:rPr lang="uk-UA" sz="2000" dirty="0" smtClean="0">
                <a:solidFill>
                  <a:srgbClr val="800000"/>
                </a:solidFill>
                <a:latin typeface="Garamond" pitchFamily="18" charset="0"/>
              </a:rPr>
              <a:t>Я любив землю, сонце, тварин, я зневажав багатство. Я ділився з усіма, хто б не попросив, піклувався про калік, віддавав свій заробіток іншим. Ненавидів тиранів, </a:t>
            </a:r>
            <a:r>
              <a:rPr lang="uk-UA" sz="2000" dirty="0" err="1" smtClean="0">
                <a:solidFill>
                  <a:srgbClr val="800000"/>
                </a:solidFill>
                <a:latin typeface="Garamond" pitchFamily="18" charset="0"/>
              </a:rPr>
              <a:t>спреречався</a:t>
            </a:r>
            <a:r>
              <a:rPr lang="uk-UA" sz="2000" dirty="0" smtClean="0">
                <a:solidFill>
                  <a:srgbClr val="800000"/>
                </a:solidFill>
                <a:latin typeface="Garamond" pitchFamily="18" charset="0"/>
              </a:rPr>
              <a:t>, не рахуючись з Богом, терпляче </a:t>
            </a:r>
            <a:r>
              <a:rPr lang="uk-UA" sz="2000" dirty="0" err="1" smtClean="0">
                <a:solidFill>
                  <a:srgbClr val="800000"/>
                </a:solidFill>
                <a:latin typeface="Garamond" pitchFamily="18" charset="0"/>
              </a:rPr>
              <a:t>ставивися</a:t>
            </a:r>
            <a:r>
              <a:rPr lang="uk-UA" sz="2000" dirty="0" smtClean="0">
                <a:solidFill>
                  <a:srgbClr val="800000"/>
                </a:solidFill>
                <a:latin typeface="Garamond" pitchFamily="18" charset="0"/>
              </a:rPr>
              <a:t> до людей, не схиляв голови ні перед чим відомим чи невідомим... Хотів лише того для себе, чого для інших досягав...</a:t>
            </a:r>
            <a:br>
              <a:rPr lang="uk-UA" sz="2000" dirty="0" smtClean="0">
                <a:solidFill>
                  <a:srgbClr val="800000"/>
                </a:solidFill>
                <a:latin typeface="Garamond" pitchFamily="18" charset="0"/>
              </a:rPr>
            </a:br>
            <a:r>
              <a:rPr lang="uk-UA" sz="2000" dirty="0" err="1" smtClean="0">
                <a:solidFill>
                  <a:schemeClr val="tx1"/>
                </a:solidFill>
                <a:latin typeface="Garamond" pitchFamily="18" charset="0"/>
              </a:rPr>
              <a:t>Волт</a:t>
            </a:r>
            <a:r>
              <a:rPr lang="uk-UA" sz="20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uk-UA" sz="2000" dirty="0" err="1" smtClean="0">
                <a:solidFill>
                  <a:schemeClr val="tx1"/>
                </a:solidFill>
                <a:latin typeface="Garamond" pitchFamily="18" charset="0"/>
              </a:rPr>
              <a:t>Вітмен</a:t>
            </a:r>
            <a:r>
              <a:rPr lang="ru-RU" sz="1200" dirty="0" smtClean="0">
                <a:solidFill>
                  <a:schemeClr val="tx1"/>
                </a:solidFill>
                <a:latin typeface="Garamond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Garamond" pitchFamily="18" charset="0"/>
              </a:rPr>
            </a:br>
            <a:endParaRPr lang="ru-RU" sz="1200" dirty="0"/>
          </a:p>
        </p:txBody>
      </p:sp>
      <p:pic>
        <p:nvPicPr>
          <p:cNvPr id="4" name="Picture 5" descr="уитмен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332656"/>
            <a:ext cx="3333750" cy="2228850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467544" y="270892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>
                <a:latin typeface="Arial" pitchFamily="34" charset="0"/>
                <a:cs typeface="Arial" pitchFamily="34" charset="0"/>
              </a:rPr>
              <a:t>Пам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ятник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В.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Вітмену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в Москві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 descr="Вітмен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916832"/>
            <a:ext cx="2376264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1560" y="587727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 dirty="0" err="1" smtClean="0">
                <a:solidFill>
                  <a:srgbClr val="800000"/>
                </a:solidFill>
              </a:rPr>
              <a:t>Пам</a:t>
            </a:r>
            <a:r>
              <a:rPr lang="en-US" b="1" dirty="0" smtClean="0">
                <a:solidFill>
                  <a:srgbClr val="800000"/>
                </a:solidFill>
              </a:rPr>
              <a:t>’</a:t>
            </a:r>
            <a:r>
              <a:rPr lang="uk-UA" b="1" dirty="0" err="1" smtClean="0">
                <a:solidFill>
                  <a:srgbClr val="800000"/>
                </a:solidFill>
              </a:rPr>
              <a:t>ятник</a:t>
            </a:r>
            <a:r>
              <a:rPr lang="uk-UA" b="1" dirty="0" smtClean="0">
                <a:solidFill>
                  <a:srgbClr val="800000"/>
                </a:solidFill>
              </a:rPr>
              <a:t> В.</a:t>
            </a:r>
            <a:r>
              <a:rPr lang="uk-UA" b="1" dirty="0" err="1" smtClean="0">
                <a:solidFill>
                  <a:srgbClr val="800000"/>
                </a:solidFill>
              </a:rPr>
              <a:t>Вітмену</a:t>
            </a:r>
            <a:r>
              <a:rPr lang="uk-UA" b="1" dirty="0" smtClean="0">
                <a:solidFill>
                  <a:srgbClr val="800000"/>
                </a:solidFill>
              </a:rPr>
              <a:t> в </a:t>
            </a:r>
            <a:r>
              <a:rPr lang="uk-UA" b="1" dirty="0" smtClean="0">
                <a:solidFill>
                  <a:srgbClr val="800000"/>
                </a:solidFill>
              </a:rPr>
              <a:t>Нью-Йорку</a:t>
            </a:r>
            <a:endParaRPr lang="ru-RU" b="1" dirty="0">
              <a:solidFill>
                <a:srgbClr val="800000"/>
              </a:solidFill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01008"/>
            <a:ext cx="296227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-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60648"/>
            <a:ext cx="4402832" cy="5141168"/>
          </a:xfrm>
          <a:effectLst>
            <a:innerShdw blurRad="114300">
              <a:prstClr val="black"/>
            </a:innerShdw>
          </a:effectLst>
        </p:spPr>
        <p:txBody>
          <a:bodyPr numCol="1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None/>
            </a:pP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Волт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Вітмен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народився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31 </a:t>
            </a: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травня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1819 року у </a:t>
            </a: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фермерській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родині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у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селі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на</a:t>
            </a:r>
          </a:p>
          <a:p>
            <a:pPr>
              <a:buNone/>
            </a:pP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Лонг-Айленді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на </a:t>
            </a: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пустельному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пагорбистому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острові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Провів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</a:t>
            </a: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итинство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 </a:t>
            </a: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фермі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а </a:t>
            </a: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потім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у </a:t>
            </a: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Брукліні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куди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переїхала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родина, </a:t>
            </a: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було</a:t>
            </a:r>
            <a:endParaRPr lang="ru-RU" sz="1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доброю школою. </a:t>
            </a: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Життя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простих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людей— </a:t>
            </a: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нелегке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грубе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але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щедре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і</a:t>
            </a:r>
            <a:endParaRPr lang="ru-RU" sz="1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непідробне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в </a:t>
            </a: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його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людяності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й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силі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—</a:t>
            </a: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він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пізнав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рано </a:t>
            </a: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і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полюбив </a:t>
            </a: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назавжди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Провчившись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кілька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років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у </a:t>
            </a: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бруклінській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школі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Вітмен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полишає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її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і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стає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учнем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друкаря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У </a:t>
            </a: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цей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же </a:t>
            </a: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чає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він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публікує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свої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перші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вірші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  <a:endParaRPr lang="ru-RU" sz="1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026" name="Picture 2" descr="C:\Documents and Settings\User\Рабочий стол\Новая папка (2)\250px-Whitman-leavesofgras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869160"/>
            <a:ext cx="1296144" cy="1716515"/>
          </a:xfrm>
          <a:prstGeom prst="rect">
            <a:avLst/>
          </a:prstGeom>
          <a:noFill/>
        </p:spPr>
      </p:pic>
      <p:pic>
        <p:nvPicPr>
          <p:cNvPr id="7" name="Picture 3" descr="Вітмен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932040" y="332656"/>
            <a:ext cx="3672210" cy="45370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932040" y="4941168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Будинок, у якому народився </a:t>
            </a:r>
            <a:r>
              <a:rPr lang="uk-UA" sz="2000" dirty="0" err="1" smtClean="0"/>
              <a:t>Волт</a:t>
            </a:r>
            <a:r>
              <a:rPr lang="uk-UA" sz="2000" dirty="0" smtClean="0"/>
              <a:t> </a:t>
            </a:r>
            <a:r>
              <a:rPr lang="uk-UA" sz="2000" dirty="0" err="1" smtClean="0"/>
              <a:t>Вітмен</a:t>
            </a:r>
            <a:endParaRPr lang="ru-RU" sz="2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556792"/>
            <a:ext cx="6264696" cy="492514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>
                <a:latin typeface="Garamond" pitchFamily="18" charset="0"/>
              </a:rPr>
              <a:t>          У 1855 р. сам набрав </a:t>
            </a:r>
            <a:r>
              <a:rPr lang="ru-RU" b="1" dirty="0" err="1" smtClean="0">
                <a:latin typeface="Garamond" pitchFamily="18" charset="0"/>
              </a:rPr>
              <a:t>і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надрукував</a:t>
            </a:r>
            <a:r>
              <a:rPr lang="ru-RU" b="1" dirty="0" smtClean="0">
                <a:latin typeface="Garamond" pitchFamily="18" charset="0"/>
              </a:rPr>
              <a:t> у </a:t>
            </a:r>
            <a:r>
              <a:rPr lang="ru-RU" b="1" dirty="0" err="1" smtClean="0">
                <a:latin typeface="Garamond" pitchFamily="18" charset="0"/>
              </a:rPr>
              <a:t>бруклінській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друкарні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збірку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з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дванадцяти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віршів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і</a:t>
            </a:r>
            <a:r>
              <a:rPr lang="ru-RU" b="1" dirty="0" smtClean="0">
                <a:latin typeface="Garamond" pitchFamily="18" charset="0"/>
              </a:rPr>
              <a:t> поем - "</a:t>
            </a:r>
            <a:r>
              <a:rPr lang="ru-RU" b="1" dirty="0" err="1" smtClean="0">
                <a:latin typeface="Garamond" pitchFamily="18" charset="0"/>
              </a:rPr>
              <a:t>Листя</a:t>
            </a:r>
            <a:r>
              <a:rPr lang="ru-RU" b="1" dirty="0" smtClean="0">
                <a:latin typeface="Garamond" pitchFamily="18" charset="0"/>
              </a:rPr>
              <a:t> трави" (</a:t>
            </a:r>
            <a:r>
              <a:rPr lang="ru-RU" b="1" dirty="0" err="1" smtClean="0">
                <a:latin typeface="Garamond" pitchFamily="18" charset="0"/>
              </a:rPr>
              <a:t>Leaves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of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Grass</a:t>
            </a:r>
            <a:r>
              <a:rPr lang="ru-RU" b="1" dirty="0" smtClean="0">
                <a:latin typeface="Garamond" pitchFamily="18" charset="0"/>
              </a:rPr>
              <a:t>). </a:t>
            </a:r>
            <a:r>
              <a:rPr lang="ru-RU" b="1" dirty="0" err="1" smtClean="0">
                <a:latin typeface="Garamond" pitchFamily="18" charset="0"/>
              </a:rPr>
              <a:t>Згодом</a:t>
            </a:r>
            <a:r>
              <a:rPr lang="ru-RU" b="1" dirty="0" smtClean="0">
                <a:latin typeface="Garamond" pitchFamily="18" charset="0"/>
              </a:rPr>
              <a:t> "</a:t>
            </a:r>
            <a:r>
              <a:rPr lang="ru-RU" b="1" dirty="0" err="1" smtClean="0">
                <a:latin typeface="Garamond" pitchFamily="18" charset="0"/>
              </a:rPr>
              <a:t>Листя</a:t>
            </a:r>
            <a:r>
              <a:rPr lang="ru-RU" b="1" dirty="0" smtClean="0">
                <a:latin typeface="Garamond" pitchFamily="18" charset="0"/>
              </a:rPr>
              <a:t> трави" </a:t>
            </a:r>
            <a:r>
              <a:rPr lang="ru-RU" b="1" dirty="0" err="1" smtClean="0">
                <a:latin typeface="Garamond" pitchFamily="18" charset="0"/>
              </a:rPr>
              <a:t>витримали</a:t>
            </a:r>
            <a:r>
              <a:rPr lang="ru-RU" b="1" dirty="0" smtClean="0">
                <a:latin typeface="Garamond" pitchFamily="18" charset="0"/>
              </a:rPr>
              <a:t> за </a:t>
            </a:r>
            <a:r>
              <a:rPr lang="ru-RU" b="1" dirty="0" err="1" smtClean="0">
                <a:latin typeface="Garamond" pitchFamily="18" charset="0"/>
              </a:rPr>
              <a:t>життя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Уітмена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ще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вісім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видань</a:t>
            </a:r>
            <a:r>
              <a:rPr lang="ru-RU" b="1" dirty="0" smtClean="0">
                <a:latin typeface="Garamond" pitchFamily="18" charset="0"/>
              </a:rPr>
              <a:t> (</a:t>
            </a:r>
            <a:r>
              <a:rPr lang="ru-RU" b="1" dirty="0" err="1" smtClean="0">
                <a:latin typeface="Garamond" pitchFamily="18" charset="0"/>
              </a:rPr>
              <a:t>останнє</a:t>
            </a:r>
            <a:r>
              <a:rPr lang="ru-RU" b="1" dirty="0" smtClean="0">
                <a:latin typeface="Garamond" pitchFamily="18" charset="0"/>
              </a:rPr>
              <a:t>: 1892), </a:t>
            </a:r>
            <a:r>
              <a:rPr lang="ru-RU" b="1" dirty="0" err="1" smtClean="0">
                <a:latin typeface="Garamond" pitchFamily="18" charset="0"/>
              </a:rPr>
              <a:t>кожне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з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яких</a:t>
            </a:r>
            <a:r>
              <a:rPr lang="ru-RU" b="1" dirty="0" smtClean="0">
                <a:latin typeface="Garamond" pitchFamily="18" charset="0"/>
              </a:rPr>
              <a:t> автор </a:t>
            </a:r>
            <a:r>
              <a:rPr lang="ru-RU" b="1" dirty="0" err="1" smtClean="0">
                <a:latin typeface="Garamond" pitchFamily="18" charset="0"/>
              </a:rPr>
              <a:t>доповнював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новими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віршами</a:t>
            </a:r>
            <a:r>
              <a:rPr lang="ru-RU" b="1" dirty="0" smtClean="0">
                <a:latin typeface="Garamond" pitchFamily="18" charset="0"/>
              </a:rPr>
              <a:t> та поемами. "</a:t>
            </a:r>
            <a:r>
              <a:rPr lang="ru-RU" b="1" dirty="0" err="1" smtClean="0">
                <a:latin typeface="Garamond" pitchFamily="18" charset="0"/>
              </a:rPr>
              <a:t>Листя</a:t>
            </a:r>
            <a:r>
              <a:rPr lang="ru-RU" b="1" dirty="0" smtClean="0">
                <a:latin typeface="Garamond" pitchFamily="18" charset="0"/>
              </a:rPr>
              <a:t> трави" - </a:t>
            </a:r>
            <a:r>
              <a:rPr lang="ru-RU" b="1" dirty="0" err="1" smtClean="0">
                <a:latin typeface="Garamond" pitchFamily="18" charset="0"/>
              </a:rPr>
              <a:t>унікальний</a:t>
            </a:r>
            <a:r>
              <a:rPr lang="ru-RU" b="1" dirty="0" smtClean="0">
                <a:latin typeface="Garamond" pitchFamily="18" charset="0"/>
              </a:rPr>
              <a:t> в </a:t>
            </a:r>
            <a:r>
              <a:rPr lang="ru-RU" b="1" dirty="0" err="1" smtClean="0">
                <a:latin typeface="Garamond" pitchFamily="18" charset="0"/>
              </a:rPr>
              <a:t>американській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поезії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твір</a:t>
            </a:r>
            <a:r>
              <a:rPr lang="ru-RU" b="1" dirty="0" smtClean="0">
                <a:latin typeface="Garamond" pitchFamily="18" charset="0"/>
              </a:rPr>
              <a:t>, </a:t>
            </a:r>
            <a:r>
              <a:rPr lang="ru-RU" b="1" dirty="0" err="1" smtClean="0">
                <a:latin typeface="Garamond" pitchFamily="18" charset="0"/>
              </a:rPr>
              <a:t>який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можна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назвати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ліричним</a:t>
            </a:r>
            <a:r>
              <a:rPr lang="ru-RU" b="1" dirty="0" smtClean="0">
                <a:latin typeface="Garamond" pitchFamily="18" charset="0"/>
              </a:rPr>
              <a:t> романом у </a:t>
            </a:r>
            <a:r>
              <a:rPr lang="ru-RU" b="1" dirty="0" err="1" smtClean="0">
                <a:latin typeface="Garamond" pitchFamily="18" charset="0"/>
              </a:rPr>
              <a:t>віршах</a:t>
            </a:r>
            <a:r>
              <a:rPr lang="ru-RU" b="1" dirty="0" smtClean="0">
                <a:latin typeface="Garamond" pitchFamily="18" charset="0"/>
              </a:rPr>
              <a:t>. </a:t>
            </a:r>
            <a:r>
              <a:rPr lang="ru-RU" b="1" dirty="0" err="1" smtClean="0">
                <a:latin typeface="Garamond" pitchFamily="18" charset="0"/>
              </a:rPr>
              <a:t>Творчість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Уітмена</a:t>
            </a:r>
            <a:r>
              <a:rPr lang="ru-RU" b="1" dirty="0" smtClean="0">
                <a:latin typeface="Garamond" pitchFamily="18" charset="0"/>
              </a:rPr>
              <a:t> справила </a:t>
            </a:r>
            <a:r>
              <a:rPr lang="ru-RU" b="1" dirty="0" err="1" smtClean="0">
                <a:latin typeface="Garamond" pitchFamily="18" charset="0"/>
              </a:rPr>
              <a:t>вплив</a:t>
            </a:r>
            <a:r>
              <a:rPr lang="ru-RU" b="1" dirty="0" smtClean="0">
                <a:latin typeface="Garamond" pitchFamily="18" charset="0"/>
              </a:rPr>
              <a:t> на </a:t>
            </a:r>
            <a:r>
              <a:rPr lang="ru-RU" b="1" dirty="0" err="1" smtClean="0">
                <a:latin typeface="Garamond" pitchFamily="18" charset="0"/>
              </a:rPr>
              <a:t>багатьох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поетів</a:t>
            </a:r>
            <a:r>
              <a:rPr lang="ru-RU" b="1" dirty="0" smtClean="0">
                <a:latin typeface="Garamond" pitchFamily="18" charset="0"/>
              </a:rPr>
              <a:t> США </a:t>
            </a:r>
            <a:r>
              <a:rPr lang="ru-RU" b="1" dirty="0" err="1" smtClean="0">
                <a:latin typeface="Garamond" pitchFamily="18" charset="0"/>
              </a:rPr>
              <a:t>нашого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століття</a:t>
            </a:r>
            <a:r>
              <a:rPr lang="ru-RU" b="1" dirty="0" smtClean="0">
                <a:latin typeface="Garamond" pitchFamily="18" charset="0"/>
              </a:rPr>
              <a:t>. </a:t>
            </a:r>
            <a:r>
              <a:rPr lang="ru-RU" b="1" dirty="0" err="1" smtClean="0">
                <a:latin typeface="Garamond" pitchFamily="18" charset="0"/>
              </a:rPr>
              <a:t>Продовжувачами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його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традицій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були</a:t>
            </a:r>
            <a:r>
              <a:rPr lang="ru-RU" b="1" dirty="0" smtClean="0">
                <a:latin typeface="Garamond" pitchFamily="18" charset="0"/>
              </a:rPr>
              <a:t> К. </a:t>
            </a:r>
            <a:r>
              <a:rPr lang="ru-RU" b="1" dirty="0" err="1" smtClean="0">
                <a:latin typeface="Garamond" pitchFamily="18" charset="0"/>
              </a:rPr>
              <a:t>Сендберг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і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багато</a:t>
            </a:r>
            <a:r>
              <a:rPr lang="ru-RU" b="1" dirty="0" smtClean="0">
                <a:latin typeface="Garamond" pitchFamily="18" charset="0"/>
              </a:rPr>
              <a:t> в </a:t>
            </a:r>
            <a:r>
              <a:rPr lang="ru-RU" b="1" dirty="0" err="1" smtClean="0">
                <a:latin typeface="Garamond" pitchFamily="18" charset="0"/>
              </a:rPr>
              <a:t>чому</a:t>
            </a:r>
            <a:r>
              <a:rPr lang="ru-RU" b="1" dirty="0" smtClean="0">
                <a:latin typeface="Garamond" pitchFamily="18" charset="0"/>
              </a:rPr>
              <a:t> А. </a:t>
            </a:r>
            <a:r>
              <a:rPr lang="ru-RU" b="1" dirty="0" err="1" smtClean="0">
                <a:latin typeface="Garamond" pitchFamily="18" charset="0"/>
              </a:rPr>
              <a:t>Макліш</a:t>
            </a:r>
            <a:r>
              <a:rPr lang="ru-RU" b="1" dirty="0" smtClean="0">
                <a:latin typeface="Garamond" pitchFamily="18" charset="0"/>
              </a:rPr>
              <a:t>, У. </a:t>
            </a:r>
            <a:r>
              <a:rPr lang="ru-RU" b="1" dirty="0" err="1" smtClean="0">
                <a:latin typeface="Garamond" pitchFamily="18" charset="0"/>
              </a:rPr>
              <a:t>Лоуенфелс</a:t>
            </a:r>
            <a:r>
              <a:rPr lang="ru-RU" b="1" dirty="0" smtClean="0">
                <a:latin typeface="Garamond" pitchFamily="18" charset="0"/>
              </a:rPr>
              <a:t>. Для таких </a:t>
            </a:r>
            <a:r>
              <a:rPr lang="ru-RU" b="1" dirty="0" err="1" smtClean="0">
                <a:latin typeface="Garamond" pitchFamily="18" charset="0"/>
              </a:rPr>
              <a:t>поетів</a:t>
            </a:r>
            <a:r>
              <a:rPr lang="ru-RU" b="1" dirty="0" smtClean="0">
                <a:latin typeface="Garamond" pitchFamily="18" charset="0"/>
              </a:rPr>
              <a:t>, як Е. А. </a:t>
            </a:r>
            <a:r>
              <a:rPr lang="ru-RU" b="1" dirty="0" err="1" smtClean="0">
                <a:latin typeface="Garamond" pitchFamily="18" charset="0"/>
              </a:rPr>
              <a:t>Робінсон</a:t>
            </a:r>
            <a:r>
              <a:rPr lang="ru-RU" b="1" dirty="0" smtClean="0">
                <a:latin typeface="Garamond" pitchFamily="18" charset="0"/>
              </a:rPr>
              <a:t>, X. </a:t>
            </a:r>
            <a:r>
              <a:rPr lang="ru-RU" b="1" dirty="0" err="1" smtClean="0">
                <a:latin typeface="Garamond" pitchFamily="18" charset="0"/>
              </a:rPr>
              <a:t>Крейн</a:t>
            </a:r>
            <a:r>
              <a:rPr lang="ru-RU" b="1" dirty="0" smtClean="0">
                <a:latin typeface="Garamond" pitchFamily="18" charset="0"/>
              </a:rPr>
              <a:t>, Р. </a:t>
            </a:r>
            <a:r>
              <a:rPr lang="ru-RU" b="1" dirty="0" err="1" smtClean="0">
                <a:latin typeface="Garamond" pitchFamily="18" charset="0"/>
              </a:rPr>
              <a:t>Джеферс</a:t>
            </a:r>
            <a:r>
              <a:rPr lang="ru-RU" b="1" dirty="0" smtClean="0">
                <a:latin typeface="Garamond" pitchFamily="18" charset="0"/>
              </a:rPr>
              <a:t>, У. К. </a:t>
            </a:r>
            <a:r>
              <a:rPr lang="ru-RU" b="1" dirty="0" err="1" smtClean="0">
                <a:latin typeface="Garamond" pitchFamily="18" charset="0"/>
              </a:rPr>
              <a:t>Вільямс</a:t>
            </a:r>
            <a:r>
              <a:rPr lang="ru-RU" b="1" dirty="0" smtClean="0">
                <a:latin typeface="Garamond" pitchFamily="18" charset="0"/>
              </a:rPr>
              <a:t>, А. </a:t>
            </a:r>
            <a:r>
              <a:rPr lang="ru-RU" b="1" dirty="0" err="1" smtClean="0">
                <a:latin typeface="Garamond" pitchFamily="18" charset="0"/>
              </a:rPr>
              <a:t>Гінсберг</a:t>
            </a:r>
            <a:r>
              <a:rPr lang="ru-RU" b="1" dirty="0" smtClean="0">
                <a:latin typeface="Garamond" pitchFamily="18" charset="0"/>
              </a:rPr>
              <a:t>, "</a:t>
            </a:r>
            <a:r>
              <a:rPr lang="ru-RU" b="1" dirty="0" err="1" smtClean="0">
                <a:latin typeface="Garamond" pitchFamily="18" charset="0"/>
              </a:rPr>
              <a:t>Листя</a:t>
            </a:r>
            <a:r>
              <a:rPr lang="ru-RU" b="1" dirty="0" smtClean="0">
                <a:latin typeface="Garamond" pitchFamily="18" charset="0"/>
              </a:rPr>
              <a:t> трави" стали точкою </a:t>
            </a:r>
            <a:r>
              <a:rPr lang="ru-RU" b="1" dirty="0" err="1" smtClean="0">
                <a:latin typeface="Garamond" pitchFamily="18" charset="0"/>
              </a:rPr>
              <a:t>відправлення</a:t>
            </a:r>
            <a:r>
              <a:rPr lang="ru-RU" b="1" dirty="0" smtClean="0">
                <a:latin typeface="Garamond" pitchFamily="18" charset="0"/>
              </a:rPr>
              <a:t> в </a:t>
            </a:r>
            <a:r>
              <a:rPr lang="ru-RU" b="1" dirty="0" err="1" smtClean="0">
                <a:latin typeface="Garamond" pitchFamily="18" charset="0"/>
              </a:rPr>
              <a:t>їх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власних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шуканнях</a:t>
            </a:r>
            <a:r>
              <a:rPr lang="ru-RU" b="1" dirty="0" smtClean="0">
                <a:latin typeface="Garamond" pitchFamily="18" charset="0"/>
              </a:rPr>
              <a:t>. </a:t>
            </a:r>
            <a:r>
              <a:rPr lang="ru-RU" b="1" dirty="0" err="1" smtClean="0">
                <a:latin typeface="Garamond" pitchFamily="18" charset="0"/>
              </a:rPr>
              <a:t>Навіть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ті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поети</a:t>
            </a:r>
            <a:r>
              <a:rPr lang="ru-RU" b="1" dirty="0" smtClean="0">
                <a:latin typeface="Garamond" pitchFamily="18" charset="0"/>
              </a:rPr>
              <a:t>, </a:t>
            </a:r>
            <a:r>
              <a:rPr lang="ru-RU" b="1" dirty="0" err="1" smtClean="0">
                <a:latin typeface="Garamond" pitchFamily="18" charset="0"/>
              </a:rPr>
              <a:t>які</a:t>
            </a:r>
            <a:r>
              <a:rPr lang="ru-RU" b="1" dirty="0" smtClean="0">
                <a:latin typeface="Garamond" pitchFamily="18" charset="0"/>
              </a:rPr>
              <a:t> заявляли про </a:t>
            </a:r>
            <a:r>
              <a:rPr lang="ru-RU" b="1" dirty="0" err="1" smtClean="0">
                <a:latin typeface="Garamond" pitchFamily="18" charset="0"/>
              </a:rPr>
              <a:t>своє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неприйняття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творчості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Уітмена</a:t>
            </a:r>
            <a:r>
              <a:rPr lang="ru-RU" b="1" dirty="0" smtClean="0">
                <a:latin typeface="Garamond" pitchFamily="18" charset="0"/>
              </a:rPr>
              <a:t> - </a:t>
            </a:r>
            <a:r>
              <a:rPr lang="ru-RU" b="1" dirty="0" err="1" smtClean="0">
                <a:latin typeface="Garamond" pitchFamily="18" charset="0"/>
              </a:rPr>
              <a:t>наприклад</a:t>
            </a:r>
            <a:r>
              <a:rPr lang="ru-RU" b="1" dirty="0" smtClean="0">
                <a:latin typeface="Garamond" pitchFamily="18" charset="0"/>
              </a:rPr>
              <a:t>, В. </a:t>
            </a:r>
            <a:r>
              <a:rPr lang="ru-RU" b="1" dirty="0" err="1" smtClean="0">
                <a:latin typeface="Garamond" pitchFamily="18" charset="0"/>
              </a:rPr>
              <a:t>Ліндсей,-не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змогли</a:t>
            </a:r>
            <a:r>
              <a:rPr lang="ru-RU" b="1" dirty="0" smtClean="0">
                <a:latin typeface="Garamond" pitchFamily="18" charset="0"/>
              </a:rPr>
              <a:t> пройти </a:t>
            </a:r>
            <a:r>
              <a:rPr lang="ru-RU" b="1" dirty="0" err="1" smtClean="0">
                <a:latin typeface="Garamond" pitchFamily="18" charset="0"/>
              </a:rPr>
              <a:t>повз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його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досвіду</a:t>
            </a:r>
            <a:r>
              <a:rPr lang="ru-RU" b="1" dirty="0" smtClean="0">
                <a:latin typeface="Garamond" pitchFamily="18" charset="0"/>
              </a:rPr>
              <a:t>. Уитмену належать </a:t>
            </a:r>
            <a:r>
              <a:rPr lang="ru-RU" b="1" dirty="0" err="1" smtClean="0">
                <a:latin typeface="Garamond" pitchFamily="18" charset="0"/>
              </a:rPr>
              <a:t>численні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публіцистичні</a:t>
            </a:r>
            <a:r>
              <a:rPr lang="ru-RU" b="1" dirty="0" smtClean="0">
                <a:latin typeface="Garamond" pitchFamily="18" charset="0"/>
              </a:rPr>
              <a:t> твори, </a:t>
            </a:r>
            <a:r>
              <a:rPr lang="ru-RU" b="1" dirty="0" err="1" smtClean="0">
                <a:latin typeface="Garamond" pitchFamily="18" charset="0"/>
              </a:rPr>
              <a:t>серед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яких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особливе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місце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займає</a:t>
            </a:r>
            <a:r>
              <a:rPr lang="ru-RU" b="1" dirty="0" smtClean="0">
                <a:latin typeface="Garamond" pitchFamily="18" charset="0"/>
              </a:rPr>
              <a:t> памфлет "</a:t>
            </a:r>
            <a:r>
              <a:rPr lang="ru-RU" b="1" dirty="0" err="1" smtClean="0">
                <a:latin typeface="Garamond" pitchFamily="18" charset="0"/>
              </a:rPr>
              <a:t>Демократичні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далі</a:t>
            </a:r>
            <a:r>
              <a:rPr lang="ru-RU" b="1" dirty="0" smtClean="0">
                <a:latin typeface="Garamond" pitchFamily="18" charset="0"/>
              </a:rPr>
              <a:t>" (</a:t>
            </a:r>
            <a:r>
              <a:rPr lang="ru-RU" b="1" dirty="0" err="1" smtClean="0">
                <a:latin typeface="Garamond" pitchFamily="18" charset="0"/>
              </a:rPr>
              <a:t>Democratic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Vistas</a:t>
            </a:r>
            <a:r>
              <a:rPr lang="ru-RU" b="1" dirty="0" smtClean="0">
                <a:latin typeface="Garamond" pitchFamily="18" charset="0"/>
              </a:rPr>
              <a:t>, 1871), де </a:t>
            </a:r>
            <a:r>
              <a:rPr lang="ru-RU" b="1" dirty="0" err="1" smtClean="0">
                <a:latin typeface="Garamond" pitchFamily="18" charset="0"/>
              </a:rPr>
              <a:t>він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переглядає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свій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безмежний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оптимізм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і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віру</a:t>
            </a:r>
            <a:r>
              <a:rPr lang="ru-RU" b="1" dirty="0" smtClean="0">
                <a:latin typeface="Garamond" pitchFamily="18" charset="0"/>
              </a:rPr>
              <a:t> в "</a:t>
            </a:r>
            <a:r>
              <a:rPr lang="ru-RU" b="1" dirty="0" err="1" smtClean="0">
                <a:latin typeface="Garamond" pitchFamily="18" charset="0"/>
              </a:rPr>
              <a:t>велике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майбутнє</a:t>
            </a:r>
            <a:r>
              <a:rPr lang="ru-RU" b="1" dirty="0" smtClean="0">
                <a:latin typeface="Garamond" pitchFamily="18" charset="0"/>
              </a:rPr>
              <a:t>" Америки, </a:t>
            </a:r>
            <a:r>
              <a:rPr lang="ru-RU" b="1" dirty="0" err="1" smtClean="0">
                <a:latin typeface="Garamond" pitchFamily="18" charset="0"/>
              </a:rPr>
              <a:t>пролунали</a:t>
            </a:r>
            <a:r>
              <a:rPr lang="ru-RU" b="1" dirty="0" smtClean="0">
                <a:latin typeface="Garamond" pitchFamily="18" charset="0"/>
              </a:rPr>
              <a:t> у </a:t>
            </a:r>
            <a:r>
              <a:rPr lang="ru-RU" b="1" dirty="0" err="1" smtClean="0">
                <a:latin typeface="Garamond" pitchFamily="18" charset="0"/>
              </a:rPr>
              <a:t>віршах</a:t>
            </a:r>
            <a:r>
              <a:rPr lang="ru-RU" b="1" dirty="0" smtClean="0">
                <a:latin typeface="Garamond" pitchFamily="18" charset="0"/>
              </a:rPr>
              <a:t> 50-60-х </a:t>
            </a:r>
            <a:r>
              <a:rPr lang="ru-RU" b="1" dirty="0" err="1" smtClean="0">
                <a:latin typeface="Garamond" pitchFamily="18" charset="0"/>
              </a:rPr>
              <a:t>рр</a:t>
            </a:r>
            <a:r>
              <a:rPr lang="ru-RU" b="1" dirty="0" smtClean="0">
                <a:latin typeface="Garamond" pitchFamily="18" charset="0"/>
              </a:rPr>
              <a:t>.. </a:t>
            </a:r>
            <a:r>
              <a:rPr lang="ru-RU" b="1" dirty="0" err="1" smtClean="0">
                <a:latin typeface="Garamond" pitchFamily="18" charset="0"/>
              </a:rPr>
              <a:t>Уітмен-піонер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сучасного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вільного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вірша</a:t>
            </a:r>
            <a:r>
              <a:rPr lang="ru-RU" b="1" dirty="0" smtClean="0">
                <a:latin typeface="Garamond" pitchFamily="18" charset="0"/>
              </a:rPr>
              <a:t>. </a:t>
            </a:r>
            <a:r>
              <a:rPr lang="ru-RU" b="1" dirty="0" err="1" smtClean="0">
                <a:latin typeface="Garamond" pitchFamily="18" charset="0"/>
              </a:rPr>
              <a:t>Його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просодичні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експерименти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істотно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вплинули</a:t>
            </a:r>
            <a:r>
              <a:rPr lang="ru-RU" b="1" dirty="0" smtClean="0">
                <a:latin typeface="Garamond" pitchFamily="18" charset="0"/>
              </a:rPr>
              <a:t> на </a:t>
            </a:r>
            <a:r>
              <a:rPr lang="ru-RU" b="1" dirty="0" err="1" smtClean="0">
                <a:latin typeface="Garamond" pitchFamily="18" charset="0"/>
              </a:rPr>
              <a:t>становлення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техніки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верлібру</a:t>
            </a:r>
            <a:r>
              <a:rPr lang="ru-RU" b="1" dirty="0" smtClean="0">
                <a:latin typeface="Garamond" pitchFamily="18" charset="0"/>
              </a:rPr>
              <a:t> не </a:t>
            </a:r>
            <a:r>
              <a:rPr lang="ru-RU" b="1" dirty="0" err="1" smtClean="0">
                <a:latin typeface="Garamond" pitchFamily="18" charset="0"/>
              </a:rPr>
              <a:t>тільки</a:t>
            </a:r>
            <a:r>
              <a:rPr lang="ru-RU" b="1" dirty="0" smtClean="0">
                <a:latin typeface="Garamond" pitchFamily="18" charset="0"/>
              </a:rPr>
              <a:t> в </a:t>
            </a:r>
            <a:r>
              <a:rPr lang="ru-RU" b="1" dirty="0" err="1" smtClean="0">
                <a:latin typeface="Garamond" pitchFamily="18" charset="0"/>
              </a:rPr>
              <a:t>американських</a:t>
            </a:r>
            <a:r>
              <a:rPr lang="ru-RU" b="1" dirty="0" smtClean="0">
                <a:latin typeface="Garamond" pitchFamily="18" charset="0"/>
              </a:rPr>
              <a:t>, </a:t>
            </a:r>
            <a:r>
              <a:rPr lang="ru-RU" b="1" dirty="0" err="1" smtClean="0">
                <a:latin typeface="Garamond" pitchFamily="18" charset="0"/>
              </a:rPr>
              <a:t>але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і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європейських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поетів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484784"/>
            <a:ext cx="270033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Рабочий стол\Новая папка (2)\123572182549c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92080" y="620688"/>
            <a:ext cx="3485187" cy="43204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177281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Вітмен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самоуком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цікавлять</a:t>
            </a:r>
            <a:r>
              <a:rPr lang="ru-RU" dirty="0" smtClean="0"/>
              <a:t> </a:t>
            </a:r>
            <a:r>
              <a:rPr lang="ru-RU" dirty="0" err="1" smtClean="0"/>
              <a:t>давні</a:t>
            </a:r>
            <a:r>
              <a:rPr lang="ru-RU" dirty="0" smtClean="0"/>
              <a:t> </a:t>
            </a:r>
            <a:r>
              <a:rPr lang="ru-RU" dirty="0" err="1" smtClean="0"/>
              <a:t>цивілізації</a:t>
            </a:r>
            <a:r>
              <a:rPr lang="ru-RU" dirty="0" smtClean="0"/>
              <a:t>, </a:t>
            </a:r>
            <a:r>
              <a:rPr lang="ru-RU" dirty="0" err="1" smtClean="0"/>
              <a:t>світові</a:t>
            </a:r>
            <a:r>
              <a:rPr lang="ru-RU" dirty="0" smtClean="0"/>
              <a:t> </a:t>
            </a:r>
            <a:r>
              <a:rPr lang="ru-RU" dirty="0" err="1" smtClean="0"/>
              <a:t>релігії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він</a:t>
            </a:r>
            <a:r>
              <a:rPr lang="ru-RU" dirty="0" smtClean="0"/>
              <a:t> часто </a:t>
            </a:r>
            <a:r>
              <a:rPr lang="ru-RU" dirty="0" err="1" smtClean="0"/>
              <a:t>відвідує</a:t>
            </a:r>
            <a:r>
              <a:rPr lang="ru-RU" dirty="0" smtClean="0"/>
              <a:t> </a:t>
            </a:r>
            <a:r>
              <a:rPr lang="ru-RU" dirty="0" err="1" smtClean="0"/>
              <a:t>нью-йоркський</a:t>
            </a:r>
            <a:r>
              <a:rPr lang="ru-RU" dirty="0" smtClean="0"/>
              <a:t> </a:t>
            </a:r>
            <a:r>
              <a:rPr lang="ru-RU" dirty="0" err="1" smtClean="0"/>
              <a:t>Єгипетський</a:t>
            </a:r>
            <a:r>
              <a:rPr lang="ru-RU" dirty="0" smtClean="0"/>
              <a:t> музей,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читає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endParaRPr lang="ru-RU" dirty="0" smtClean="0"/>
          </a:p>
          <a:p>
            <a:r>
              <a:rPr lang="ru-RU" dirty="0" err="1" smtClean="0"/>
              <a:t>історії</a:t>
            </a:r>
            <a:r>
              <a:rPr lang="ru-RU" dirty="0" smtClean="0"/>
              <a:t>, </a:t>
            </a:r>
            <a:r>
              <a:rPr lang="ru-RU" dirty="0" err="1" smtClean="0"/>
              <a:t>етнографії</a:t>
            </a:r>
            <a:r>
              <a:rPr lang="ru-RU" dirty="0" smtClean="0"/>
              <a:t>, </a:t>
            </a:r>
            <a:r>
              <a:rPr lang="ru-RU" dirty="0" err="1" smtClean="0"/>
              <a:t>засвоюючи</a:t>
            </a:r>
            <a:r>
              <a:rPr lang="ru-RU" dirty="0" smtClean="0"/>
              <a:t> </a:t>
            </a:r>
            <a:r>
              <a:rPr lang="ru-RU" dirty="0" err="1" smtClean="0"/>
              <a:t>погляд</a:t>
            </a:r>
            <a:r>
              <a:rPr lang="ru-RU" dirty="0" smtClean="0"/>
              <a:t> на </a:t>
            </a:r>
            <a:r>
              <a:rPr lang="ru-RU" dirty="0" err="1" smtClean="0"/>
              <a:t>історичний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людства</a:t>
            </a:r>
            <a:r>
              <a:rPr lang="ru-RU" dirty="0" smtClean="0"/>
              <a:t> як</a:t>
            </a:r>
          </a:p>
          <a:p>
            <a:r>
              <a:rPr lang="ru-RU" dirty="0" smtClean="0"/>
              <a:t>на </a:t>
            </a:r>
            <a:r>
              <a:rPr lang="ru-RU" dirty="0" err="1" smtClean="0"/>
              <a:t>єдиний</a:t>
            </a:r>
            <a:r>
              <a:rPr lang="ru-RU" dirty="0" smtClean="0"/>
              <a:t> у </a:t>
            </a:r>
            <a:r>
              <a:rPr lang="ru-RU" dirty="0" err="1" smtClean="0"/>
              <a:t>своїй</a:t>
            </a:r>
            <a:r>
              <a:rPr lang="ru-RU" dirty="0" smtClean="0"/>
              <a:t> </a:t>
            </a:r>
            <a:r>
              <a:rPr lang="ru-RU" dirty="0" err="1" smtClean="0"/>
              <a:t>різноманітності</a:t>
            </a:r>
            <a:r>
              <a:rPr lang="ru-RU" dirty="0" smtClean="0"/>
              <a:t> </a:t>
            </a:r>
            <a:r>
              <a:rPr lang="ru-RU" dirty="0" err="1" smtClean="0"/>
              <a:t>потік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плине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темряви</a:t>
            </a:r>
            <a:r>
              <a:rPr lang="ru-RU" dirty="0" smtClean="0"/>
              <a:t> </a:t>
            </a:r>
            <a:r>
              <a:rPr lang="ru-RU" dirty="0" err="1" smtClean="0"/>
              <a:t>століть</a:t>
            </a:r>
            <a:r>
              <a:rPr lang="ru-RU" dirty="0" smtClean="0"/>
              <a:t> до</a:t>
            </a:r>
          </a:p>
          <a:p>
            <a:r>
              <a:rPr lang="ru-RU" dirty="0" err="1" smtClean="0"/>
              <a:t>сучасності</a:t>
            </a:r>
            <a:r>
              <a:rPr lang="ru-RU" dirty="0" smtClean="0"/>
              <a:t> —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далі</a:t>
            </a:r>
            <a:r>
              <a:rPr lang="ru-RU" dirty="0" smtClean="0"/>
              <a:t> у </a:t>
            </a:r>
            <a:r>
              <a:rPr lang="ru-RU" dirty="0" err="1" smtClean="0"/>
              <a:t>майбутнє</a:t>
            </a:r>
            <a:r>
              <a:rPr lang="ru-RU" dirty="0" smtClean="0"/>
              <a:t>. </a:t>
            </a:r>
            <a:r>
              <a:rPr lang="ru-RU" dirty="0" err="1" smtClean="0"/>
              <a:t>Відвідує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лекції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астрономії</a:t>
            </a:r>
            <a:r>
              <a:rPr lang="ru-RU" dirty="0" smtClean="0"/>
              <a:t>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знання</a:t>
            </a:r>
            <a:r>
              <a:rPr lang="ru-RU" dirty="0" smtClean="0"/>
              <a:t> </a:t>
            </a:r>
            <a:r>
              <a:rPr lang="ru-RU" dirty="0" err="1" smtClean="0"/>
              <a:t>допомагають</a:t>
            </a:r>
            <a:r>
              <a:rPr lang="ru-RU" dirty="0" smtClean="0"/>
              <a:t> </a:t>
            </a:r>
            <a:r>
              <a:rPr lang="ru-RU" dirty="0" err="1" smtClean="0"/>
              <a:t>формуванню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поетичної</a:t>
            </a:r>
            <a:r>
              <a:rPr lang="ru-RU" dirty="0" smtClean="0"/>
              <a:t> </a:t>
            </a:r>
            <a:r>
              <a:rPr lang="ru-RU" dirty="0" err="1" smtClean="0"/>
              <a:t>філософії.Вітмен</a:t>
            </a:r>
            <a:r>
              <a:rPr lang="ru-RU" dirty="0" smtClean="0"/>
              <a:t> </a:t>
            </a:r>
            <a:r>
              <a:rPr lang="ru-RU" dirty="0" err="1" smtClean="0"/>
              <a:t>вчиться</a:t>
            </a:r>
            <a:r>
              <a:rPr lang="ru-RU" dirty="0" smtClean="0"/>
              <a:t> </a:t>
            </a:r>
            <a:r>
              <a:rPr lang="ru-RU" dirty="0" err="1" smtClean="0"/>
              <a:t>бачити</a:t>
            </a:r>
            <a:r>
              <a:rPr lang="ru-RU" dirty="0" smtClean="0"/>
              <a:t> </a:t>
            </a:r>
            <a:r>
              <a:rPr lang="ru-RU" dirty="0" err="1" smtClean="0"/>
              <a:t>Всесвіт</a:t>
            </a:r>
            <a:r>
              <a:rPr lang="ru-RU" dirty="0" smtClean="0"/>
              <a:t> </a:t>
            </a:r>
            <a:r>
              <a:rPr lang="ru-RU" dirty="0" err="1" smtClean="0"/>
              <a:t>безмежним</a:t>
            </a:r>
            <a:r>
              <a:rPr lang="ru-RU" dirty="0" smtClean="0"/>
              <a:t> у </a:t>
            </a:r>
            <a:r>
              <a:rPr lang="ru-RU" dirty="0" err="1" smtClean="0"/>
              <a:t>просторі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часі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перебуває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 smtClean="0"/>
              <a:t>загальному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безперервному</a:t>
            </a:r>
            <a:r>
              <a:rPr lang="ru-RU" dirty="0" smtClean="0"/>
              <a:t> </a:t>
            </a:r>
            <a:r>
              <a:rPr lang="ru-RU" dirty="0" err="1" smtClean="0"/>
              <a:t>русі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12776"/>
            <a:ext cx="353492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walt-whitman-photogra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9" y="620689"/>
            <a:ext cx="2664296" cy="369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472514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err="1" smtClean="0">
                <a:latin typeface="Garamond" pitchFamily="18" charset="0"/>
              </a:rPr>
              <a:t>Основні</a:t>
            </a:r>
            <a:r>
              <a:rPr lang="ru-RU" sz="2000" b="1" dirty="0" smtClean="0">
                <a:latin typeface="Garamond" pitchFamily="18" charset="0"/>
              </a:rPr>
              <a:t> твори</a:t>
            </a:r>
          </a:p>
          <a:p>
            <a:pPr>
              <a:buFontTx/>
              <a:buChar char="•"/>
            </a:pPr>
            <a:r>
              <a:rPr lang="ru-RU" sz="2000" b="1" dirty="0" err="1" smtClean="0">
                <a:latin typeface="Garamond" pitchFamily="18" charset="0"/>
              </a:rPr>
              <a:t>збірка</a:t>
            </a:r>
            <a:r>
              <a:rPr lang="ru-RU" sz="2000" b="1" dirty="0" smtClean="0">
                <a:latin typeface="Garamond" pitchFamily="18" charset="0"/>
              </a:rPr>
              <a:t> «</a:t>
            </a:r>
            <a:r>
              <a:rPr lang="ru-RU" sz="2000" b="1" dirty="0" err="1" smtClean="0">
                <a:latin typeface="Garamond" pitchFamily="18" charset="0"/>
              </a:rPr>
              <a:t>Листя</a:t>
            </a:r>
            <a:r>
              <a:rPr lang="ru-RU" sz="2000" b="1" dirty="0" smtClean="0">
                <a:latin typeface="Garamond" pitchFamily="18" charset="0"/>
              </a:rPr>
              <a:t> трави»</a:t>
            </a:r>
          </a:p>
          <a:p>
            <a:pPr>
              <a:buFontTx/>
              <a:buChar char="•"/>
            </a:pPr>
            <a:r>
              <a:rPr lang="ru-RU" sz="2000" b="1" dirty="0" smtClean="0">
                <a:latin typeface="Garamond" pitchFamily="18" charset="0"/>
              </a:rPr>
              <a:t>поема «Коли </a:t>
            </a:r>
            <a:r>
              <a:rPr lang="ru-RU" sz="2000" b="1" dirty="0" err="1" smtClean="0">
                <a:latin typeface="Garamond" pitchFamily="18" charset="0"/>
              </a:rPr>
              <a:t>бузок</a:t>
            </a:r>
            <a:r>
              <a:rPr lang="ru-RU" sz="2000" b="1" dirty="0" smtClean="0">
                <a:latin typeface="Garamond" pitchFamily="18" charset="0"/>
              </a:rPr>
              <a:t> </a:t>
            </a:r>
            <a:r>
              <a:rPr lang="ru-RU" sz="2000" b="1" dirty="0" err="1" smtClean="0">
                <a:latin typeface="Garamond" pitchFamily="18" charset="0"/>
              </a:rPr>
              <a:t>розквів</a:t>
            </a:r>
            <a:r>
              <a:rPr lang="ru-RU" sz="2000" b="1" dirty="0" smtClean="0">
                <a:latin typeface="Garamond" pitchFamily="18" charset="0"/>
              </a:rPr>
              <a:t> </a:t>
            </a:r>
            <a:r>
              <a:rPr lang="ru-RU" sz="2000" b="1" dirty="0" err="1" smtClean="0">
                <a:latin typeface="Garamond" pitchFamily="18" charset="0"/>
              </a:rPr>
              <a:t>торік</a:t>
            </a:r>
            <a:r>
              <a:rPr lang="ru-RU" sz="2000" b="1" dirty="0" smtClean="0">
                <a:latin typeface="Garamond" pitchFamily="18" charset="0"/>
              </a:rPr>
              <a:t> у </a:t>
            </a:r>
            <a:r>
              <a:rPr lang="ru-RU" sz="2000" b="1" dirty="0" err="1" smtClean="0">
                <a:latin typeface="Garamond" pitchFamily="18" charset="0"/>
              </a:rPr>
              <a:t>моєму</a:t>
            </a:r>
            <a:r>
              <a:rPr lang="ru-RU" sz="2000" b="1" dirty="0" smtClean="0">
                <a:latin typeface="Garamond" pitchFamily="18" charset="0"/>
              </a:rPr>
              <a:t> </a:t>
            </a:r>
            <a:r>
              <a:rPr lang="ru-RU" sz="2000" b="1" dirty="0" err="1" smtClean="0">
                <a:latin typeface="Garamond" pitchFamily="18" charset="0"/>
              </a:rPr>
              <a:t>дворі</a:t>
            </a:r>
            <a:r>
              <a:rPr lang="ru-RU" sz="2000" b="1" dirty="0" smtClean="0">
                <a:latin typeface="Garamond" pitchFamily="18" charset="0"/>
              </a:rPr>
              <a:t>»</a:t>
            </a:r>
          </a:p>
          <a:p>
            <a:pPr>
              <a:buFontTx/>
              <a:buChar char="•"/>
            </a:pPr>
            <a:r>
              <a:rPr lang="ru-RU" sz="2000" b="1" dirty="0" smtClean="0">
                <a:latin typeface="Garamond" pitchFamily="18" charset="0"/>
              </a:rPr>
              <a:t>цикл </a:t>
            </a:r>
            <a:r>
              <a:rPr lang="ru-RU" sz="2000" b="1" dirty="0" err="1" smtClean="0">
                <a:latin typeface="Garamond" pitchFamily="18" charset="0"/>
              </a:rPr>
              <a:t>віршів</a:t>
            </a:r>
            <a:r>
              <a:rPr lang="ru-RU" sz="2000" b="1" dirty="0" smtClean="0">
                <a:latin typeface="Garamond" pitchFamily="18" charset="0"/>
              </a:rPr>
              <a:t> «Прощай, моя </a:t>
            </a:r>
            <a:r>
              <a:rPr lang="ru-RU" sz="2000" b="1" dirty="0" err="1" smtClean="0">
                <a:latin typeface="Garamond" pitchFamily="18" charset="0"/>
              </a:rPr>
              <a:t>фантазіє</a:t>
            </a:r>
            <a:r>
              <a:rPr lang="ru-RU" sz="2000" b="1" dirty="0" smtClean="0">
                <a:latin typeface="Garamond" pitchFamily="18" charset="0"/>
              </a:rPr>
              <a:t>!»</a:t>
            </a:r>
            <a:endParaRPr lang="ru-RU" sz="2000" b="1" dirty="0">
              <a:latin typeface="Garamond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349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Стиль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моїх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поем,— писав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Вітмен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,—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це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просто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їх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власний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стиль».Як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істинний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поет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він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примушуєслова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співати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танцювати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,—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робитьусе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можуть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робити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люди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чи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стихії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Слово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стає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посередником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між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людиною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її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душею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навколишнім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світом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Поет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зумисне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поєднує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різністилістичні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пласти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не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боячись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контрастів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0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620688"/>
            <a:ext cx="3470136" cy="45659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T41lt1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556791"/>
            <a:ext cx="7416824" cy="187220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162880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7200" b="1" dirty="0" smtClean="0">
                <a:latin typeface="Comic Sans MS" pitchFamily="66" charset="0"/>
              </a:rPr>
              <a:t>«</a:t>
            </a:r>
            <a:r>
              <a:rPr lang="ru-RU" sz="7200" b="1" dirty="0" err="1" smtClean="0">
                <a:latin typeface="Comic Sans MS" pitchFamily="66" charset="0"/>
              </a:rPr>
              <a:t>Листя</a:t>
            </a:r>
            <a:r>
              <a:rPr lang="ru-RU" sz="7200" b="1" dirty="0" smtClean="0">
                <a:latin typeface="Comic Sans MS" pitchFamily="66" charset="0"/>
              </a:rPr>
              <a:t> трави… - </a:t>
            </a:r>
            <a:r>
              <a:rPr lang="ru-RU" sz="7200" b="1" dirty="0" err="1" smtClean="0">
                <a:latin typeface="Comic Sans MS" pitchFamily="66" charset="0"/>
              </a:rPr>
              <a:t>це</a:t>
            </a:r>
            <a:r>
              <a:rPr lang="ru-RU" sz="7200" b="1" dirty="0" smtClean="0">
                <a:latin typeface="Comic Sans MS" pitchFamily="66" charset="0"/>
              </a:rPr>
              <a:t> </a:t>
            </a:r>
            <a:r>
              <a:rPr lang="ru-RU" sz="7200" b="1" dirty="0" err="1" smtClean="0">
                <a:latin typeface="Comic Sans MS" pitchFamily="66" charset="0"/>
              </a:rPr>
              <a:t>переважно</a:t>
            </a:r>
            <a:r>
              <a:rPr lang="ru-RU" sz="7200" b="1" dirty="0" smtClean="0">
                <a:latin typeface="Comic Sans MS" pitchFamily="66" charset="0"/>
              </a:rPr>
              <a:t> </a:t>
            </a:r>
            <a:r>
              <a:rPr lang="ru-RU" sz="7200" b="1" dirty="0" err="1" smtClean="0">
                <a:latin typeface="Comic Sans MS" pitchFamily="66" charset="0"/>
              </a:rPr>
              <a:t>спроба</a:t>
            </a:r>
            <a:r>
              <a:rPr lang="ru-RU" sz="7200" b="1" dirty="0" smtClean="0">
                <a:latin typeface="Comic Sans MS" pitchFamily="66" charset="0"/>
              </a:rPr>
              <a:t> </a:t>
            </a:r>
            <a:r>
              <a:rPr lang="ru-RU" sz="7200" b="1" dirty="0" err="1" smtClean="0">
                <a:latin typeface="Comic Sans MS" pitchFamily="66" charset="0"/>
              </a:rPr>
              <a:t>виразити</a:t>
            </a:r>
            <a:r>
              <a:rPr lang="ru-RU" sz="7200" b="1" dirty="0" smtClean="0">
                <a:latin typeface="Comic Sans MS" pitchFamily="66" charset="0"/>
              </a:rPr>
              <a:t> мою </a:t>
            </a:r>
            <a:r>
              <a:rPr lang="ru-RU" sz="7200" b="1" dirty="0" err="1" smtClean="0">
                <a:latin typeface="Comic Sans MS" pitchFamily="66" charset="0"/>
              </a:rPr>
              <a:t>власну</a:t>
            </a:r>
            <a:r>
              <a:rPr lang="ru-RU" sz="7200" dirty="0" smtClean="0"/>
              <a:t> </a:t>
            </a:r>
            <a:r>
              <a:rPr lang="ru-RU" sz="7200" b="1" dirty="0" err="1" smtClean="0">
                <a:latin typeface="Comic Sans MS" pitchFamily="66" charset="0"/>
              </a:rPr>
              <a:t>емоційну</a:t>
            </a:r>
            <a:r>
              <a:rPr lang="ru-RU" sz="7200" b="1" dirty="0" smtClean="0">
                <a:latin typeface="Comic Sans MS" pitchFamily="66" charset="0"/>
              </a:rPr>
              <a:t> та </a:t>
            </a:r>
            <a:r>
              <a:rPr lang="ru-RU" sz="7200" b="1" dirty="0" err="1" smtClean="0">
                <a:latin typeface="Comic Sans MS" pitchFamily="66" charset="0"/>
              </a:rPr>
              <a:t>особистішу</a:t>
            </a:r>
            <a:r>
              <a:rPr lang="ru-RU" sz="7200" b="1" dirty="0" smtClean="0">
                <a:latin typeface="Comic Sans MS" pitchFamily="66" charset="0"/>
              </a:rPr>
              <a:t> природу…, </a:t>
            </a:r>
            <a:r>
              <a:rPr lang="ru-RU" sz="7200" b="1" dirty="0" err="1" smtClean="0">
                <a:latin typeface="Comic Sans MS" pitchFamily="66" charset="0"/>
              </a:rPr>
              <a:t>спроба</a:t>
            </a:r>
            <a:r>
              <a:rPr lang="ru-RU" sz="7200" b="1" dirty="0" smtClean="0">
                <a:latin typeface="Comic Sans MS" pitchFamily="66" charset="0"/>
              </a:rPr>
              <a:t> </a:t>
            </a:r>
            <a:r>
              <a:rPr lang="ru-RU" sz="7200" b="1" dirty="0" err="1" smtClean="0">
                <a:latin typeface="Comic Sans MS" pitchFamily="66" charset="0"/>
              </a:rPr>
              <a:t>докладно</a:t>
            </a:r>
            <a:r>
              <a:rPr lang="ru-RU" sz="7200" b="1" dirty="0" smtClean="0">
                <a:latin typeface="Comic Sans MS" pitchFamily="66" charset="0"/>
              </a:rPr>
              <a:t> - </a:t>
            </a:r>
            <a:r>
              <a:rPr lang="ru-RU" sz="7200" b="1" dirty="0" err="1" smtClean="0">
                <a:latin typeface="Comic Sans MS" pitchFamily="66" charset="0"/>
              </a:rPr>
              <a:t>від</a:t>
            </a:r>
            <a:r>
              <a:rPr lang="ru-RU" sz="7200" b="1" dirty="0" smtClean="0">
                <a:latin typeface="Comic Sans MS" pitchFamily="66" charset="0"/>
              </a:rPr>
              <a:t> початку </a:t>
            </a:r>
            <a:r>
              <a:rPr lang="ru-RU" sz="7200" b="1" dirty="0" err="1" smtClean="0">
                <a:latin typeface="Comic Sans MS" pitchFamily="66" charset="0"/>
              </a:rPr>
              <a:t>й</a:t>
            </a:r>
            <a:r>
              <a:rPr lang="ru-RU" sz="7200" b="1" dirty="0" smtClean="0">
                <a:latin typeface="Comic Sans MS" pitchFamily="66" charset="0"/>
              </a:rPr>
              <a:t> до </a:t>
            </a:r>
            <a:r>
              <a:rPr lang="ru-RU" sz="7200" b="1" dirty="0" err="1" smtClean="0">
                <a:latin typeface="Comic Sans MS" pitchFamily="66" charset="0"/>
              </a:rPr>
              <a:t>кінця</a:t>
            </a:r>
            <a:r>
              <a:rPr lang="ru-RU" sz="7200" b="1" dirty="0" smtClean="0">
                <a:latin typeface="Comic Sans MS" pitchFamily="66" charset="0"/>
              </a:rPr>
              <a:t> - </a:t>
            </a:r>
            <a:r>
              <a:rPr lang="ru-RU" sz="7200" b="1" dirty="0" err="1" smtClean="0">
                <a:latin typeface="Comic Sans MS" pitchFamily="66" charset="0"/>
              </a:rPr>
              <a:t>відтворити</a:t>
            </a:r>
            <a:r>
              <a:rPr lang="ru-RU" sz="7200" b="1" dirty="0" smtClean="0">
                <a:latin typeface="Comic Sans MS" pitchFamily="66" charset="0"/>
              </a:rPr>
              <a:t> Особу, </a:t>
            </a:r>
            <a:r>
              <a:rPr lang="ru-RU" sz="7200" b="1" dirty="0" err="1" smtClean="0">
                <a:latin typeface="Comic Sans MS" pitchFamily="66" charset="0"/>
              </a:rPr>
              <a:t>людське</a:t>
            </a:r>
            <a:r>
              <a:rPr lang="ru-RU" sz="7200" b="1" dirty="0" smtClean="0">
                <a:latin typeface="Comic Sans MS" pitchFamily="66" charset="0"/>
              </a:rPr>
              <a:t> </a:t>
            </a:r>
            <a:r>
              <a:rPr lang="ru-RU" sz="7200" b="1" dirty="0" err="1" smtClean="0">
                <a:latin typeface="Comic Sans MS" pitchFamily="66" charset="0"/>
              </a:rPr>
              <a:t>єство</a:t>
            </a:r>
            <a:r>
              <a:rPr lang="ru-RU" sz="7200" b="1" dirty="0" smtClean="0">
                <a:latin typeface="Comic Sans MS" pitchFamily="66" charset="0"/>
              </a:rPr>
              <a:t> (мене самого в </a:t>
            </a:r>
            <a:r>
              <a:rPr lang="ru-RU" sz="7200" b="1" dirty="0" err="1" smtClean="0">
                <a:latin typeface="Comic Sans MS" pitchFamily="66" charset="0"/>
              </a:rPr>
              <a:t>другій</a:t>
            </a:r>
            <a:r>
              <a:rPr lang="ru-RU" sz="7200" b="1" dirty="0" smtClean="0">
                <a:latin typeface="Comic Sans MS" pitchFamily="66" charset="0"/>
              </a:rPr>
              <a:t> </a:t>
            </a:r>
            <a:r>
              <a:rPr lang="ru-RU" sz="7200" b="1" dirty="0" err="1" smtClean="0">
                <a:latin typeface="Comic Sans MS" pitchFamily="66" charset="0"/>
              </a:rPr>
              <a:t>половині</a:t>
            </a:r>
            <a:r>
              <a:rPr lang="ru-RU" sz="7200" b="1" dirty="0" smtClean="0">
                <a:latin typeface="Comic Sans MS" pitchFamily="66" charset="0"/>
              </a:rPr>
              <a:t> 19 </a:t>
            </a:r>
            <a:r>
              <a:rPr lang="ru-RU" sz="7200" b="1" dirty="0" err="1" smtClean="0">
                <a:latin typeface="Comic Sans MS" pitchFamily="66" charset="0"/>
              </a:rPr>
              <a:t>століття</a:t>
            </a:r>
            <a:r>
              <a:rPr lang="ru-RU" sz="7200" b="1" dirty="0" smtClean="0">
                <a:latin typeface="Comic Sans MS" pitchFamily="66" charset="0"/>
              </a:rPr>
              <a:t> в </a:t>
            </a:r>
            <a:r>
              <a:rPr lang="ru-RU" sz="7200" b="1" dirty="0" err="1" smtClean="0">
                <a:latin typeface="Comic Sans MS" pitchFamily="66" charset="0"/>
              </a:rPr>
              <a:t>Америці</a:t>
            </a:r>
            <a:r>
              <a:rPr lang="ru-RU" sz="7200" b="1" dirty="0" smtClean="0">
                <a:latin typeface="Comic Sans MS" pitchFamily="66" charset="0"/>
              </a:rPr>
              <a:t>), </a:t>
            </a:r>
            <a:r>
              <a:rPr lang="ru-RU" sz="7200" b="1" dirty="0" err="1" smtClean="0">
                <a:latin typeface="Comic Sans MS" pitchFamily="66" charset="0"/>
              </a:rPr>
              <a:t>і</a:t>
            </a:r>
            <a:r>
              <a:rPr lang="ru-RU" sz="7200" b="1" dirty="0" smtClean="0">
                <a:latin typeface="Comic Sans MS" pitchFamily="66" charset="0"/>
              </a:rPr>
              <a:t> </a:t>
            </a:r>
            <a:r>
              <a:rPr lang="ru-RU" sz="7200" b="1" dirty="0" err="1" smtClean="0">
                <a:latin typeface="Comic Sans MS" pitchFamily="66" charset="0"/>
              </a:rPr>
              <a:t>зробити</a:t>
            </a:r>
            <a:r>
              <a:rPr lang="ru-RU" sz="7200" b="1" dirty="0" smtClean="0">
                <a:latin typeface="Comic Sans MS" pitchFamily="66" charset="0"/>
              </a:rPr>
              <a:t> </a:t>
            </a:r>
            <a:r>
              <a:rPr lang="ru-RU" sz="7200" b="1" dirty="0" err="1" smtClean="0">
                <a:latin typeface="Comic Sans MS" pitchFamily="66" charset="0"/>
              </a:rPr>
              <a:t>це</a:t>
            </a:r>
            <a:r>
              <a:rPr lang="ru-RU" sz="7200" b="1" dirty="0" smtClean="0">
                <a:latin typeface="Comic Sans MS" pitchFamily="66" charset="0"/>
              </a:rPr>
              <a:t> </a:t>
            </a:r>
            <a:r>
              <a:rPr lang="ru-RU" sz="7200" b="1" dirty="0" err="1" smtClean="0">
                <a:latin typeface="Comic Sans MS" pitchFamily="66" charset="0"/>
              </a:rPr>
              <a:t>вільно</a:t>
            </a:r>
            <a:r>
              <a:rPr lang="ru-RU" sz="7200" b="1" dirty="0" smtClean="0">
                <a:latin typeface="Comic Sans MS" pitchFamily="66" charset="0"/>
              </a:rPr>
              <a:t>, </a:t>
            </a:r>
            <a:r>
              <a:rPr lang="ru-RU" sz="7200" b="1" dirty="0" err="1" smtClean="0">
                <a:latin typeface="Comic Sans MS" pitchFamily="66" charset="0"/>
              </a:rPr>
              <a:t>вичерпно</a:t>
            </a:r>
            <a:r>
              <a:rPr lang="ru-RU" sz="7200" b="1" dirty="0" smtClean="0">
                <a:latin typeface="Comic Sans MS" pitchFamily="66" charset="0"/>
              </a:rPr>
              <a:t> </a:t>
            </a:r>
            <a:r>
              <a:rPr lang="ru-RU" sz="7200" b="1" dirty="0" err="1" smtClean="0">
                <a:latin typeface="Comic Sans MS" pitchFamily="66" charset="0"/>
              </a:rPr>
              <a:t>й</a:t>
            </a:r>
            <a:r>
              <a:rPr lang="ru-RU" sz="7200" b="1" dirty="0" smtClean="0">
                <a:latin typeface="Comic Sans MS" pitchFamily="66" charset="0"/>
              </a:rPr>
              <a:t> правдиво»- а </a:t>
            </a:r>
            <a:r>
              <a:rPr lang="ru-RU" sz="7200" b="1" dirty="0" err="1" smtClean="0">
                <a:latin typeface="Comic Sans MS" pitchFamily="66" charset="0"/>
              </a:rPr>
              <a:t>також</a:t>
            </a:r>
            <a:r>
              <a:rPr lang="ru-RU" sz="7200" b="1" dirty="0" smtClean="0">
                <a:latin typeface="Comic Sans MS" pitchFamily="66" charset="0"/>
              </a:rPr>
              <a:t> </a:t>
            </a:r>
            <a:r>
              <a:rPr lang="ru-RU" sz="7200" b="1" dirty="0" err="1" smtClean="0">
                <a:latin typeface="Comic Sans MS" pitchFamily="66" charset="0"/>
              </a:rPr>
              <a:t>контрасти</a:t>
            </a:r>
            <a:r>
              <a:rPr lang="ru-RU" sz="7200" b="1" dirty="0" smtClean="0">
                <a:latin typeface="Comic Sans MS" pitchFamily="66" charset="0"/>
              </a:rPr>
              <a:t>,</a:t>
            </a:r>
            <a:br>
              <a:rPr lang="ru-RU" sz="7200" b="1" dirty="0" smtClean="0">
                <a:latin typeface="Comic Sans MS" pitchFamily="66" charset="0"/>
              </a:rPr>
            </a:br>
            <a:r>
              <a:rPr lang="ru-RU" sz="7200" b="1" dirty="0" smtClean="0">
                <a:latin typeface="Comic Sans MS" pitchFamily="66" charset="0"/>
              </a:rPr>
              <a:t>повтори</a:t>
            </a:r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sz="6000" dirty="0" smtClean="0"/>
              <a:t> </a:t>
            </a:r>
            <a:r>
              <a:rPr lang="ru-RU" sz="6000" b="1" dirty="0" smtClean="0">
                <a:solidFill>
                  <a:srgbClr val="669900"/>
                </a:solidFill>
                <a:latin typeface="Comic Sans MS" pitchFamily="66" charset="0"/>
              </a:rPr>
              <a:t/>
            </a:r>
            <a:br>
              <a:rPr lang="ru-RU" sz="6000" b="1" dirty="0" smtClean="0">
                <a:solidFill>
                  <a:srgbClr val="669900"/>
                </a:solidFill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844824"/>
            <a:ext cx="6624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u="sng" dirty="0" smtClean="0">
                <a:solidFill>
                  <a:srgbClr val="990000"/>
                </a:solidFill>
                <a:latin typeface="Comic Sans MS" pitchFamily="66" charset="0"/>
              </a:rPr>
              <a:t>1855р</a:t>
            </a:r>
            <a:r>
              <a:rPr lang="uk-UA" sz="1600" b="1" dirty="0" smtClean="0">
                <a:latin typeface="Comic Sans MS" pitchFamily="66" charset="0"/>
              </a:rPr>
              <a:t>.-перше видання. Письменник набрав власноруч книгу і видав власним коштом. Всього 12 віршів і поем без назви. Колір обкладинки </a:t>
            </a:r>
            <a:r>
              <a:rPr lang="uk-UA" sz="1600" b="1" dirty="0" smtClean="0">
                <a:latin typeface="Comic Sans MS" pitchFamily="66" charset="0"/>
              </a:rPr>
              <a:t>зелений.</a:t>
            </a:r>
            <a:r>
              <a:rPr lang="uk-UA" sz="1600" b="1" dirty="0" smtClean="0">
                <a:latin typeface="Comic Sans MS" pitchFamily="66" charset="0"/>
              </a:rPr>
              <a:t/>
            </a:r>
            <a:br>
              <a:rPr lang="uk-UA" sz="1600" b="1" dirty="0" smtClean="0">
                <a:latin typeface="Comic Sans MS" pitchFamily="66" charset="0"/>
              </a:rPr>
            </a:br>
            <a:r>
              <a:rPr lang="uk-UA" sz="1600" b="1" dirty="0" smtClean="0">
                <a:latin typeface="Comic Sans MS" pitchFamily="66" charset="0"/>
              </a:rPr>
              <a:t>За все життя </a:t>
            </a:r>
            <a:r>
              <a:rPr lang="uk-UA" sz="1600" b="1" dirty="0" err="1" smtClean="0">
                <a:latin typeface="Comic Sans MS" pitchFamily="66" charset="0"/>
              </a:rPr>
              <a:t>Вітмена</a:t>
            </a:r>
            <a:r>
              <a:rPr lang="uk-UA" sz="1600" b="1" dirty="0" smtClean="0">
                <a:latin typeface="Comic Sans MS" pitchFamily="66" charset="0"/>
              </a:rPr>
              <a:t> вийшло 11 видань збірки.</a:t>
            </a:r>
            <a:r>
              <a:rPr lang="uk-UA" sz="1600" b="1" dirty="0" smtClean="0">
                <a:solidFill>
                  <a:srgbClr val="669900"/>
                </a:solidFill>
                <a:latin typeface="Comic Sans MS" pitchFamily="66" charset="0"/>
              </a:rPr>
              <a:t/>
            </a:r>
            <a:br>
              <a:rPr lang="uk-UA" sz="1600" b="1" dirty="0" smtClean="0">
                <a:solidFill>
                  <a:srgbClr val="669900"/>
                </a:solidFill>
                <a:latin typeface="Comic Sans MS" pitchFamily="66" charset="0"/>
              </a:rPr>
            </a:br>
            <a:r>
              <a:rPr lang="uk-UA" sz="1600" b="1" dirty="0" smtClean="0">
                <a:solidFill>
                  <a:srgbClr val="669900"/>
                </a:solidFill>
                <a:latin typeface="Comic Sans MS" pitchFamily="66" charset="0"/>
              </a:rPr>
              <a:t> </a:t>
            </a:r>
            <a:r>
              <a:rPr lang="uk-UA" sz="1600" b="1" u="sng" dirty="0" smtClean="0">
                <a:solidFill>
                  <a:srgbClr val="990000"/>
                </a:solidFill>
                <a:latin typeface="Comic Sans MS" pitchFamily="66" charset="0"/>
              </a:rPr>
              <a:t>1892р</a:t>
            </a:r>
            <a:r>
              <a:rPr lang="uk-UA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.</a:t>
            </a:r>
            <a:r>
              <a:rPr lang="uk-UA" sz="1600" b="1" dirty="0" smtClean="0">
                <a:latin typeface="Comic Sans MS" pitchFamily="66" charset="0"/>
              </a:rPr>
              <a:t>12-е </a:t>
            </a:r>
            <a:r>
              <a:rPr lang="uk-UA" sz="1600" b="1" dirty="0" err="1" smtClean="0">
                <a:latin typeface="Comic Sans MS" pitchFamily="66" charset="0"/>
              </a:rPr>
              <a:t>видання-</a:t>
            </a:r>
            <a:r>
              <a:rPr lang="uk-UA" sz="1600" b="1" dirty="0" smtClean="0">
                <a:latin typeface="Comic Sans MS" pitchFamily="66" charset="0"/>
              </a:rPr>
              <a:t> останнє, </a:t>
            </a:r>
            <a:r>
              <a:rPr lang="uk-UA" sz="1600" b="1" dirty="0" err="1" smtClean="0">
                <a:latin typeface="Comic Sans MS" pitchFamily="66" charset="0"/>
              </a:rPr>
              <a:t>“видання</a:t>
            </a:r>
            <a:r>
              <a:rPr lang="uk-UA" sz="1600" b="1" dirty="0" smtClean="0">
                <a:latin typeface="Comic Sans MS" pitchFamily="66" charset="0"/>
              </a:rPr>
              <a:t> смертного </a:t>
            </a:r>
            <a:r>
              <a:rPr lang="uk-UA" sz="1600" b="1" dirty="0" err="1" smtClean="0">
                <a:latin typeface="Comic Sans MS" pitchFamily="66" charset="0"/>
              </a:rPr>
              <a:t>ліжка”</a:t>
            </a:r>
            <a:r>
              <a:rPr lang="uk-UA" sz="1600" b="1" dirty="0" smtClean="0">
                <a:latin typeface="Comic Sans MS" pitchFamily="66" charset="0"/>
              </a:rPr>
              <a:t> містить 400 </a:t>
            </a:r>
            <a:r>
              <a:rPr lang="uk-UA" sz="1600" b="1" dirty="0" smtClean="0">
                <a:latin typeface="Comic Sans MS" pitchFamily="66" charset="0"/>
              </a:rPr>
              <a:t>віршів.</a:t>
            </a:r>
            <a:endParaRPr lang="ru-RU" sz="1600" dirty="0"/>
          </a:p>
        </p:txBody>
      </p:sp>
      <p:pic>
        <p:nvPicPr>
          <p:cNvPr id="7" name="Рисунок 6" descr="T41lt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3140968"/>
            <a:ext cx="2829694" cy="3365786"/>
          </a:xfrm>
          <a:prstGeom prst="rect">
            <a:avLst/>
          </a:prstGeom>
        </p:spPr>
      </p:pic>
      <p:pic>
        <p:nvPicPr>
          <p:cNvPr id="8" name="Рисунок 7" descr="55a40a4b04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3501008"/>
            <a:ext cx="2755577" cy="2831976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400" dirty="0" smtClean="0">
                <a:solidFill>
                  <a:schemeClr val="tx1">
                    <a:lumMod val="75000"/>
                  </a:schemeClr>
                </a:solidFill>
                <a:latin typeface="Garamond" pitchFamily="18" charset="0"/>
              </a:rPr>
              <a:t>Зразки титульних сторінок американських видань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" name="Picture 5" descr="the-cambridge-companion-to-walt-whitman-cambridge-companions-to-literature-1309166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313587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01424376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779912" y="1556792"/>
            <a:ext cx="2505075" cy="3878263"/>
          </a:xfrm>
          <a:prstGeom prst="rect">
            <a:avLst/>
          </a:prstGeom>
          <a:noFill/>
        </p:spPr>
      </p:pic>
      <p:pic>
        <p:nvPicPr>
          <p:cNvPr id="6" name="Picture 8" descr="Walt_Whitman_Creati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2593975"/>
            <a:ext cx="2449512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92888" cy="864096"/>
          </a:xfrm>
        </p:spPr>
        <p:txBody>
          <a:bodyPr/>
          <a:lstStyle/>
          <a:p>
            <a:r>
              <a:rPr lang="uk-UA" sz="4400" dirty="0" smtClean="0">
                <a:solidFill>
                  <a:schemeClr val="tx1">
                    <a:lumMod val="85000"/>
                  </a:schemeClr>
                </a:solidFill>
                <a:latin typeface="Garamond" pitchFamily="18" charset="0"/>
              </a:rPr>
              <a:t>Галерея портретів поета</a:t>
            </a:r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4" name="Picture 10" descr="ww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4365104"/>
            <a:ext cx="2819752" cy="2185308"/>
          </a:xfrm>
          <a:noFill/>
        </p:spPr>
      </p:pic>
      <p:pic>
        <p:nvPicPr>
          <p:cNvPr id="5" name="Picture 5" descr="guywalt_whitma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708920"/>
            <a:ext cx="30575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mb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916832"/>
            <a:ext cx="2592388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a_3ac1cb3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268760"/>
            <a:ext cx="1905000" cy="3057525"/>
          </a:xfrm>
          <a:prstGeom prst="rect">
            <a:avLst/>
          </a:prstGeom>
        </p:spPr>
      </p:pic>
      <p:pic>
        <p:nvPicPr>
          <p:cNvPr id="8" name="Рисунок 7" descr="13202316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1760" y="1412776"/>
            <a:ext cx="1911933" cy="2543944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116</TotalTime>
  <Words>672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Зразки титульних сторінок американських видань</vt:lpstr>
      <vt:lpstr>Галерея портретів поета</vt:lpstr>
      <vt:lpstr>Я любив землю, сонце, тварин, я зневажав багатство. Я ділився з усіма, хто б не попросив, піклувався про калік, віддавав свій заробіток іншим. Ненавидів тиранів, спреречався, не рахуючись з Богом, терпляче ставивися до людей, не схиляв голови ні перед чим відомим чи невідомим... Хотів лише того для себе, чого для інших досягав... Волт Вітмен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15</cp:revision>
  <dcterms:modified xsi:type="dcterms:W3CDTF">2013-01-31T16:25:16Z</dcterms:modified>
</cp:coreProperties>
</file>