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700808"/>
            <a:ext cx="8964488" cy="2088231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B0F0">
                    <a:tint val="66000"/>
                    <a:satMod val="160000"/>
                  </a:srgb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54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B0F0">
                    <a:tint val="66000"/>
                    <a:satMod val="160000"/>
                  </a:srgbClr>
                </a:solidFill>
                <a:latin typeface="Times New Roman" pitchFamily="18" charset="0"/>
                <a:cs typeface="Times New Roman" pitchFamily="18" charset="0"/>
              </a:rPr>
              <a:t>Портрет </a:t>
            </a:r>
            <a:r>
              <a:rPr lang="ru-RU" sz="54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B0F0">
                    <a:tint val="66000"/>
                    <a:satMod val="160000"/>
                  </a:srgbClr>
                </a:solidFill>
                <a:latin typeface="Times New Roman" pitchFamily="18" charset="0"/>
                <a:cs typeface="Times New Roman" pitchFamily="18" charset="0"/>
              </a:rPr>
              <a:t>О. С. </a:t>
            </a:r>
            <a:r>
              <a:rPr lang="ru-RU" sz="54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B0F0">
                    <a:tint val="66000"/>
                    <a:satMod val="160000"/>
                  </a:srgbClr>
                </a:solidFill>
                <a:latin typeface="Times New Roman" pitchFamily="18" charset="0"/>
                <a:cs typeface="Times New Roman" pitchFamily="18" charset="0"/>
              </a:rPr>
              <a:t>Пушкіна</a:t>
            </a:r>
            <a:r>
              <a:rPr lang="en-US" sz="54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B0F0">
                    <a:tint val="66000"/>
                    <a:satMod val="160000"/>
                  </a:srgbClr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54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gradFill flip="none" rotWithShape="1">
                  <a:gsLst>
                    <a:gs pos="0">
                      <a:srgbClr val="00B0F0">
                        <a:tint val="66000"/>
                        <a:satMod val="160000"/>
                      </a:srgbClr>
                    </a:gs>
                    <a:gs pos="50000">
                      <a:srgbClr val="00B0F0">
                        <a:tint val="44500"/>
                        <a:satMod val="160000"/>
                      </a:srgbClr>
                    </a:gs>
                    <a:gs pos="100000">
                      <a:srgbClr val="00B0F0">
                        <a:tint val="23500"/>
                        <a:satMod val="160000"/>
                      </a:srgbClr>
                    </a:gs>
                  </a:gsLst>
                  <a:lin ang="5400000" scaled="1"/>
                  <a:tileRect/>
                </a:gradFill>
                <a:latin typeface="Times New Roman" pitchFamily="18" charset="0"/>
                <a:cs typeface="Times New Roman" pitchFamily="18" charset="0"/>
              </a:rPr>
              <a:t>пензля</a:t>
            </a:r>
            <a:r>
              <a:rPr lang="ru-RU" sz="54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gradFill flip="none" rotWithShape="1">
                  <a:gsLst>
                    <a:gs pos="0">
                      <a:srgbClr val="00B0F0">
                        <a:tint val="66000"/>
                        <a:satMod val="160000"/>
                      </a:srgbClr>
                    </a:gs>
                    <a:gs pos="50000">
                      <a:srgbClr val="00B0F0">
                        <a:tint val="44500"/>
                        <a:satMod val="160000"/>
                      </a:srgbClr>
                    </a:gs>
                    <a:gs pos="100000">
                      <a:srgbClr val="00B0F0">
                        <a:tint val="23500"/>
                        <a:satMod val="160000"/>
                      </a:srgbClr>
                    </a:gs>
                  </a:gsLst>
                  <a:lin ang="5400000" scaled="1"/>
                  <a:tileRect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gradFill flip="none" rotWithShape="1">
                  <a:gsLst>
                    <a:gs pos="0">
                      <a:srgbClr val="00B0F0">
                        <a:tint val="66000"/>
                        <a:satMod val="160000"/>
                      </a:srgbClr>
                    </a:gs>
                    <a:gs pos="50000">
                      <a:srgbClr val="00B0F0">
                        <a:tint val="44500"/>
                        <a:satMod val="160000"/>
                      </a:srgbClr>
                    </a:gs>
                    <a:gs pos="100000">
                      <a:srgbClr val="00B0F0">
                        <a:tint val="23500"/>
                        <a:satMod val="160000"/>
                      </a:srgbClr>
                    </a:gs>
                  </a:gsLst>
                  <a:lin ang="5400000" scaled="1"/>
                  <a:tileRect/>
                </a:gradFill>
                <a:latin typeface="Times New Roman" pitchFamily="18" charset="0"/>
                <a:cs typeface="Times New Roman" pitchFamily="18" charset="0"/>
              </a:rPr>
              <a:t>О. </a:t>
            </a:r>
            <a:r>
              <a:rPr lang="ru-RU" sz="5400" b="1" dirty="0" err="1">
                <a:ln>
                  <a:solidFill>
                    <a:schemeClr val="accent1">
                      <a:lumMod val="50000"/>
                    </a:schemeClr>
                  </a:solidFill>
                </a:ln>
                <a:gradFill flip="none" rotWithShape="1">
                  <a:gsLst>
                    <a:gs pos="0">
                      <a:srgbClr val="00B0F0">
                        <a:tint val="66000"/>
                        <a:satMod val="160000"/>
                      </a:srgbClr>
                    </a:gs>
                    <a:gs pos="50000">
                      <a:srgbClr val="00B0F0">
                        <a:tint val="44500"/>
                        <a:satMod val="160000"/>
                      </a:srgbClr>
                    </a:gs>
                    <a:gs pos="100000">
                      <a:srgbClr val="00B0F0">
                        <a:tint val="23500"/>
                        <a:satMod val="160000"/>
                      </a:srgbClr>
                    </a:gs>
                  </a:gsLst>
                  <a:lin ang="5400000" scaled="1"/>
                  <a:tileRect/>
                </a:gradFill>
                <a:latin typeface="Times New Roman" pitchFamily="18" charset="0"/>
                <a:cs typeface="Times New Roman" pitchFamily="18" charset="0"/>
              </a:rPr>
              <a:t>Кіпренського</a:t>
            </a:r>
            <a:r>
              <a:rPr lang="ru-RU" sz="5400" b="1" dirty="0"/>
              <a:t/>
            </a:r>
            <a:br>
              <a:rPr lang="ru-RU" sz="5400" b="1" dirty="0"/>
            </a:br>
            <a:endParaRPr lang="uk-UA" sz="5400" b="1" dirty="0">
              <a:ln w="17780" cmpd="sng">
                <a:solidFill>
                  <a:schemeClr val="accent5">
                    <a:lumMod val="50000"/>
                  </a:schemeClr>
                </a:solidFill>
                <a:prstDash val="solid"/>
                <a:miter lim="800000"/>
              </a:ln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72200" y="4437112"/>
            <a:ext cx="2304256" cy="2016224"/>
          </a:xfrm>
        </p:spPr>
        <p:txBody>
          <a:bodyPr>
            <a:noAutofit/>
          </a:bodyPr>
          <a:lstStyle/>
          <a:p>
            <a:pPr algn="l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Підготувала:Кузнецова Поліна</a:t>
            </a:r>
          </a:p>
          <a:p>
            <a:pPr algn="l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42група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14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836712"/>
            <a:ext cx="792088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3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Орест </a:t>
            </a:r>
            <a:r>
              <a:rPr lang="uk-UA" sz="33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Кіпренський</a:t>
            </a:r>
            <a:r>
              <a:rPr lang="uk-UA" sz="33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вважається одним з кращих портретистів Росії початку </a:t>
            </a:r>
            <a:r>
              <a:rPr lang="en-US" sz="33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XIX </a:t>
            </a:r>
            <a:r>
              <a:rPr lang="uk-UA" sz="33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століття. Цей художник, як ніхто інший, умів відобразити душевний світ людини. Кисті </a:t>
            </a:r>
            <a:r>
              <a:rPr lang="uk-UA" sz="33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Кіпренського</a:t>
            </a:r>
            <a:r>
              <a:rPr lang="uk-UA" sz="33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належить цілий ряд портретів, які дають нам уявлення про людей тієї епохи.</a:t>
            </a:r>
            <a:endParaRPr lang="uk-UA" sz="33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hudozhka.com/sites/default/files/imagecache/work_page/c_img/glrx-3899566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48680"/>
            <a:ext cx="5905500" cy="574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g1.liveinternet.ru/images/attach/c/0/51/960/51960775_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031" y="0"/>
            <a:ext cx="5238750" cy="644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unique-oilpainting.com/Bigpic/Kipr-00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988" y="136227"/>
            <a:ext cx="5388835" cy="6568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g1.liveinternet.ru/images/attach/c/0/30/696/30696278_image80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58155"/>
            <a:ext cx="6191250" cy="613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naholste.info/UserFiles/Kiprinskii_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073" y="305645"/>
            <a:ext cx="5238750" cy="652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85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64088" y="476672"/>
            <a:ext cx="3779912" cy="6077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Історія</a:t>
            </a:r>
            <a:r>
              <a:rPr lang="ru-RU" sz="3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знаменитого портрета </a:t>
            </a:r>
            <a:r>
              <a:rPr lang="ru-RU" sz="30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Пушкіна</a:t>
            </a:r>
            <a:r>
              <a:rPr lang="ru-RU" sz="3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написаного</a:t>
            </a:r>
            <a:r>
              <a:rPr lang="ru-RU" sz="3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Орестом </a:t>
            </a:r>
            <a:r>
              <a:rPr lang="ru-RU" sz="30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Кіпренського</a:t>
            </a:r>
            <a:r>
              <a:rPr lang="ru-RU" sz="3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3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цікава</a:t>
            </a:r>
            <a:r>
              <a:rPr lang="ru-RU" sz="3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0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3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3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замовлений</a:t>
            </a:r>
            <a:r>
              <a:rPr lang="ru-RU" sz="3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художнику </a:t>
            </a:r>
            <a:r>
              <a:rPr lang="ru-RU" sz="3000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іншим</a:t>
            </a:r>
            <a:r>
              <a:rPr lang="ru-RU" sz="3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великим </a:t>
            </a:r>
            <a:r>
              <a:rPr lang="ru-RU" sz="3000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поетом</a:t>
            </a:r>
            <a:r>
              <a:rPr lang="ru-RU" sz="3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Антоном </a:t>
            </a:r>
            <a:r>
              <a:rPr lang="ru-RU" sz="30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Дельвігом</a:t>
            </a:r>
            <a:r>
              <a:rPr lang="ru-RU" sz="3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uk-UA" sz="30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shkolazhizni.ru/img/content/i78/78217_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655"/>
            <a:ext cx="5229326" cy="60803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8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Кіпренського</a:t>
            </a:r>
            <a:r>
              <a:rPr lang="ru-RU" sz="2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вдалося</a:t>
            </a:r>
            <a:r>
              <a:rPr lang="ru-RU" sz="2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створити</a:t>
            </a:r>
            <a:r>
              <a:rPr lang="ru-RU" sz="2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образ </a:t>
            </a:r>
            <a:r>
              <a:rPr lang="ru-RU" sz="2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поета</a:t>
            </a:r>
            <a:r>
              <a:rPr lang="ru-RU" sz="2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2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відгуками</a:t>
            </a:r>
            <a:r>
              <a:rPr lang="ru-RU" sz="2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сучасників</a:t>
            </a:r>
            <a:r>
              <a:rPr lang="ru-RU" sz="2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2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близький</a:t>
            </a:r>
            <a:r>
              <a:rPr lang="ru-RU" sz="2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до реального. </a:t>
            </a:r>
            <a:r>
              <a:rPr lang="ru-RU" sz="2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Пушкін</a:t>
            </a:r>
            <a:r>
              <a:rPr lang="ru-RU" sz="2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зображений</a:t>
            </a:r>
            <a:r>
              <a:rPr lang="ru-RU" sz="2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сюртуку і </a:t>
            </a:r>
            <a:r>
              <a:rPr lang="ru-RU" sz="2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плащі</a:t>
            </a:r>
            <a:r>
              <a:rPr lang="ru-RU" sz="2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накинутому на </a:t>
            </a:r>
            <a:r>
              <a:rPr lang="ru-RU" sz="2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одне</a:t>
            </a:r>
            <a:r>
              <a:rPr lang="ru-RU" sz="2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плече, </a:t>
            </a:r>
            <a:r>
              <a:rPr lang="ru-RU" sz="2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одягненим</a:t>
            </a:r>
            <a:r>
              <a:rPr lang="ru-RU" sz="2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за модою того часу. 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Художник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підібрав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освітлення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особливо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видно голова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поета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смаглявому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обличчі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Пушкіна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лежить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печать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натхнення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подумати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поет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обдумує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чергове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вірш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Звертає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себе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те,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поет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невеселий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погляді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читається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настороженість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губи напружено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стислі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злам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багатий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життєвий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досвід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Пушкіна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витончені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руки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поета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спокійно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складені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грудях,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немов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Пушкін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урочистому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спокої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смутку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очікує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долі</a:t>
            </a:r>
            <a:r>
              <a:rPr lang="ru-RU" sz="27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uk-UA" sz="27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i.t30p.ru/13k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-7879"/>
            <a:ext cx="5904656" cy="6865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146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645024"/>
            <a:ext cx="8219256" cy="34849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 правому верхньому куті полотна зображена бронзова фігура музи з лірою в руках. Саме ця деталь підкреслює головне, що хотів висловити художник, – Пушкін і натхнення нероздільні, а муза, яку поет нерідко згадував у своїх творах, – нерозлучна супутниця автора геніальних віршів і великої прози.</a:t>
            </a:r>
            <a:endParaRPr lang="uk-U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i.t30p.ru/13k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557" y="116632"/>
            <a:ext cx="3071427" cy="35714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i.t30p.ru/13kV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42" b="47551"/>
          <a:stretch/>
        </p:blipFill>
        <p:spPr bwMode="auto">
          <a:xfrm>
            <a:off x="3491880" y="116631"/>
            <a:ext cx="969105" cy="1934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731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5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32932E-6 L 4.16667E-6 0.13391 C 4.16667E-6 0.19381 0.06302 0.26827 0.11527 0.26827 L 0.23055 0.26827 " pathEditMode="relative" rAng="0" ptsTypes="FfFF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28" y="134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112568"/>
          </a:xfrm>
        </p:spPr>
        <p:txBody>
          <a:bodyPr>
            <a:normAutofit fontScale="92500" lnSpcReduction="20000"/>
          </a:bodyPr>
          <a:lstStyle/>
          <a:p>
            <a:pPr marL="0" indent="0" fontAlgn="t">
              <a:buNone/>
            </a:pPr>
            <a:r>
              <a:rPr lang="uk-UA" sz="3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Портрет О. С. Пушкіна кисті Ореста </a:t>
            </a:r>
            <a:r>
              <a:rPr lang="uk-UA" sz="30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Кіпренського</a:t>
            </a:r>
            <a:r>
              <a:rPr lang="uk-UA" sz="3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визнаний одним з кращих, створених за життя поета. Поет високо оцінив роботу художника, проте вважав, що </a:t>
            </a:r>
            <a:r>
              <a:rPr lang="uk-UA" sz="30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Кіпренський</a:t>
            </a:r>
            <a:r>
              <a:rPr lang="uk-UA" sz="3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прикрасив його зовнішність</a:t>
            </a:r>
            <a:r>
              <a:rPr lang="uk-UA" sz="3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fontAlgn="t">
              <a:buNone/>
            </a:pPr>
            <a:endParaRPr lang="uk-UA" sz="30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fontAlgn="t">
              <a:buNone/>
            </a:pPr>
            <a:r>
              <a:rPr lang="uk-UA" sz="3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Сьогодні ми можемо скласти враження про зовнішність Олександра Сергійовича Пушкіна тільки за існуючими портретів поета. Мені здається, Орест </a:t>
            </a:r>
            <a:r>
              <a:rPr lang="uk-UA" sz="3000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Кіпренський</a:t>
            </a:r>
            <a:r>
              <a:rPr lang="uk-UA" sz="3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ближче </a:t>
            </a:r>
            <a:r>
              <a:rPr lang="uk-UA" sz="3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інших художників підійшов до вирішення, здавалося б, нерозв’язні проблеми – показати душу великого російського поета засобами живопису.</a:t>
            </a:r>
          </a:p>
          <a:p>
            <a:endParaRPr lang="uk-UA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179512" y="630845"/>
            <a:ext cx="8964488" cy="5643637"/>
            <a:chOff x="179512" y="630845"/>
            <a:chExt cx="8964488" cy="5643637"/>
          </a:xfrm>
        </p:grpSpPr>
        <p:pic>
          <p:nvPicPr>
            <p:cNvPr id="4098" name="Picture 2" descr="http://www.edu54.ru/sites/default/files/images/2010/03/4ccdfa9e91d71d8a0507e7d90a8c70b42de2b8d9.preview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9546" y="630845"/>
              <a:ext cx="4294454" cy="56436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http://i.t30p.ru/13kV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879602"/>
              <a:ext cx="4464496" cy="51912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4712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321</Words>
  <Application>Microsoft Office PowerPoint</Application>
  <PresentationFormat>Экран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“Портрет О. С. Пушкіна” пензля О. Кіпренського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“Портрет О. С. Пушкіна” пензля О. Кіпренського </dc:title>
  <cp:lastModifiedBy>Кузнецова</cp:lastModifiedBy>
  <cp:revision>4</cp:revision>
  <dcterms:modified xsi:type="dcterms:W3CDTF">2013-11-27T22:00:16Z</dcterms:modified>
</cp:coreProperties>
</file>