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8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random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500042"/>
            <a:ext cx="7000892" cy="2301240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/>
              <a:t>  </a:t>
            </a:r>
            <a:r>
              <a:rPr lang="ru-RU" sz="7200" dirty="0" err="1" smtClean="0"/>
              <a:t>Волт</a:t>
            </a:r>
            <a:r>
              <a:rPr lang="ru-RU" sz="7200" dirty="0" smtClean="0"/>
              <a:t> </a:t>
            </a:r>
            <a:r>
              <a:rPr lang="ru-RU" sz="7200" dirty="0" smtClean="0"/>
              <a:t>В</a:t>
            </a:r>
            <a:r>
              <a:rPr lang="uk-UA" sz="7200" dirty="0" smtClean="0"/>
              <a:t>і</a:t>
            </a:r>
            <a:r>
              <a:rPr lang="ru-RU" sz="7200" dirty="0" err="1" smtClean="0"/>
              <a:t>тмен</a:t>
            </a:r>
            <a:r>
              <a:rPr lang="ru-RU" sz="7200" dirty="0" smtClean="0"/>
              <a:t> </a:t>
            </a:r>
            <a:endParaRPr lang="uk-UA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1736" y="1285860"/>
            <a:ext cx="2765272" cy="895344"/>
          </a:xfrm>
        </p:spPr>
        <p:txBody>
          <a:bodyPr>
            <a:normAutofit/>
          </a:bodyPr>
          <a:lstStyle/>
          <a:p>
            <a:r>
              <a:rPr lang="uk-UA" sz="2800" dirty="0" smtClean="0"/>
              <a:t>(1819–1892рр.)</a:t>
            </a:r>
            <a:endParaRPr lang="uk-UA" sz="2800" dirty="0"/>
          </a:p>
        </p:txBody>
      </p:sp>
      <p:pic>
        <p:nvPicPr>
          <p:cNvPr id="4" name="Рисунок 3" descr="T40ww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6" y="2215269"/>
            <a:ext cx="3650471" cy="464273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5657671"/>
            <a:ext cx="371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Виконали</a:t>
            </a:r>
          </a:p>
          <a:p>
            <a:r>
              <a:rPr lang="uk-UA" dirty="0" smtClean="0"/>
              <a:t>Учениці 10 класу</a:t>
            </a:r>
          </a:p>
          <a:p>
            <a:r>
              <a:rPr lang="uk-UA" dirty="0" err="1" smtClean="0"/>
              <a:t>Гершун</a:t>
            </a:r>
            <a:r>
              <a:rPr lang="uk-UA" dirty="0" smtClean="0"/>
              <a:t> Богдана</a:t>
            </a:r>
          </a:p>
          <a:p>
            <a:r>
              <a:rPr lang="uk-UA" dirty="0" err="1" smtClean="0"/>
              <a:t>Ярмолюк</a:t>
            </a:r>
            <a:r>
              <a:rPr lang="uk-UA" dirty="0" smtClean="0"/>
              <a:t> Анастасія</a:t>
            </a:r>
            <a:endParaRPr lang="uk-UA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001156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B0F0"/>
                </a:solidFill>
              </a:rPr>
              <a:t>Коли бузок розцвів торік у моєму дворі</a:t>
            </a:r>
            <a:endParaRPr lang="uk-UA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42908" y="1214422"/>
            <a:ext cx="9286908" cy="54292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1</a:t>
            </a:r>
          </a:p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«Коли </a:t>
            </a:r>
            <a:r>
              <a:rPr lang="ru-RU" dirty="0" err="1" smtClean="0">
                <a:solidFill>
                  <a:schemeClr val="bg1"/>
                </a:solidFill>
              </a:rPr>
              <a:t>бузок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розцвів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торік</a:t>
            </a:r>
            <a:r>
              <a:rPr lang="ru-RU" dirty="0" smtClean="0">
                <a:solidFill>
                  <a:schemeClr val="bg1"/>
                </a:solidFill>
              </a:rPr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моєму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дворі</a:t>
            </a:r>
            <a:endParaRPr lang="ru-RU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І велика </a:t>
            </a:r>
            <a:r>
              <a:rPr lang="ru-RU" dirty="0" err="1" smtClean="0">
                <a:solidFill>
                  <a:schemeClr val="bg1"/>
                </a:solidFill>
              </a:rPr>
              <a:t>зірка</a:t>
            </a:r>
            <a:r>
              <a:rPr lang="ru-RU" dirty="0" smtClean="0">
                <a:solidFill>
                  <a:schemeClr val="bg1"/>
                </a:solidFill>
              </a:rPr>
              <a:t> так рано в </a:t>
            </a:r>
            <a:r>
              <a:rPr lang="ru-RU" dirty="0" err="1" smtClean="0">
                <a:solidFill>
                  <a:schemeClr val="bg1"/>
                </a:solidFill>
              </a:rPr>
              <a:t>ніч</a:t>
            </a:r>
            <a:r>
              <a:rPr lang="ru-RU" dirty="0" smtClean="0">
                <a:solidFill>
                  <a:schemeClr val="bg1"/>
                </a:solidFill>
              </a:rPr>
              <a:t> упала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вечірнього</a:t>
            </a:r>
            <a:r>
              <a:rPr lang="ru-RU" dirty="0" smtClean="0">
                <a:solidFill>
                  <a:schemeClr val="bg1"/>
                </a:solidFill>
              </a:rPr>
              <a:t> неба на </a:t>
            </a:r>
            <a:r>
              <a:rPr lang="ru-RU" dirty="0" err="1" smtClean="0">
                <a:solidFill>
                  <a:schemeClr val="bg1"/>
                </a:solidFill>
              </a:rPr>
              <a:t>заході</a:t>
            </a:r>
            <a:r>
              <a:rPr lang="ru-RU" dirty="0" smtClean="0">
                <a:solidFill>
                  <a:schemeClr val="bg1"/>
                </a:solidFill>
              </a:rPr>
              <a:t>,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Я </a:t>
            </a:r>
            <a:r>
              <a:rPr lang="ru-RU" dirty="0" err="1" smtClean="0">
                <a:solidFill>
                  <a:schemeClr val="bg1"/>
                </a:solidFill>
              </a:rPr>
              <a:t>сумував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відтоді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сумуватиму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завжди</a:t>
            </a:r>
            <a:r>
              <a:rPr lang="ru-RU" dirty="0" smtClean="0">
                <a:solidFill>
                  <a:schemeClr val="bg1"/>
                </a:solidFill>
              </a:rPr>
              <a:t>, коли </a:t>
            </a:r>
            <a:r>
              <a:rPr lang="ru-RU" dirty="0" err="1" smtClean="0">
                <a:solidFill>
                  <a:schemeClr val="bg1"/>
                </a:solidFill>
              </a:rPr>
              <a:t>настане</a:t>
            </a:r>
            <a:r>
              <a:rPr lang="ru-RU" dirty="0" smtClean="0">
                <a:solidFill>
                  <a:schemeClr val="bg1"/>
                </a:solidFill>
              </a:rPr>
              <a:t> весна.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Коли </a:t>
            </a:r>
            <a:r>
              <a:rPr lang="ru-RU" dirty="0" err="1" smtClean="0">
                <a:solidFill>
                  <a:schemeClr val="bg1"/>
                </a:solidFill>
              </a:rPr>
              <a:t>настане</a:t>
            </a:r>
            <a:r>
              <a:rPr lang="ru-RU" dirty="0" smtClean="0">
                <a:solidFill>
                  <a:schemeClr val="bg1"/>
                </a:solidFill>
              </a:rPr>
              <a:t> весна, </a:t>
            </a:r>
            <a:r>
              <a:rPr lang="ru-RU" dirty="0" err="1" smtClean="0">
                <a:solidFill>
                  <a:schemeClr val="bg1"/>
                </a:solidFill>
              </a:rPr>
              <a:t>всі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троє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будуть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зі</a:t>
            </a:r>
            <a:r>
              <a:rPr lang="ru-RU" dirty="0" smtClean="0">
                <a:solidFill>
                  <a:schemeClr val="bg1"/>
                </a:solidFill>
              </a:rPr>
              <a:t> мною: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err="1" smtClean="0">
                <a:solidFill>
                  <a:schemeClr val="bg1"/>
                </a:solidFill>
              </a:rPr>
              <a:t>Бузок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цвіте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кожен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рік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зірка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впала на </a:t>
            </a:r>
            <a:r>
              <a:rPr lang="ru-RU" dirty="0" err="1" smtClean="0">
                <a:solidFill>
                  <a:schemeClr val="bg1"/>
                </a:solidFill>
              </a:rPr>
              <a:t>заході</a:t>
            </a:r>
            <a:r>
              <a:rPr lang="ru-RU" dirty="0" smtClean="0">
                <a:solidFill>
                  <a:schemeClr val="bg1"/>
                </a:solidFill>
              </a:rPr>
              <a:t>,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І думка про того, кого я люблю…»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7467600" cy="52689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У 1871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опублікував</a:t>
            </a:r>
            <a:r>
              <a:rPr lang="ru-RU" dirty="0" smtClean="0"/>
              <a:t> книгу </a:t>
            </a:r>
            <a:r>
              <a:rPr lang="ru-RU" dirty="0" err="1" smtClean="0"/>
              <a:t>публіцистики</a:t>
            </a:r>
            <a:r>
              <a:rPr lang="ru-RU" dirty="0" smtClean="0"/>
              <a:t> «Демократична </a:t>
            </a:r>
            <a:r>
              <a:rPr lang="ru-RU" dirty="0" err="1" smtClean="0"/>
              <a:t>далечінь</a:t>
            </a:r>
            <a:r>
              <a:rPr lang="ru-RU" dirty="0" smtClean="0"/>
              <a:t>», де </a:t>
            </a:r>
            <a:r>
              <a:rPr lang="ru-RU" dirty="0" err="1" smtClean="0"/>
              <a:t>відкрито</a:t>
            </a:r>
            <a:r>
              <a:rPr lang="ru-RU" dirty="0" smtClean="0"/>
              <a:t> заявив про те, </a:t>
            </a:r>
            <a:r>
              <a:rPr lang="ru-RU" dirty="0" err="1" smtClean="0"/>
              <a:t>що</a:t>
            </a:r>
            <a:r>
              <a:rPr lang="ru-RU" dirty="0" smtClean="0"/>
              <a:t> «</a:t>
            </a:r>
            <a:r>
              <a:rPr lang="ru-RU" dirty="0" err="1" smtClean="0"/>
              <a:t>демократія</a:t>
            </a:r>
            <a:r>
              <a:rPr lang="ru-RU" dirty="0" smtClean="0"/>
              <a:t> Нового </a:t>
            </a:r>
            <a:r>
              <a:rPr lang="ru-RU" dirty="0" err="1" smtClean="0"/>
              <a:t>Світу</a:t>
            </a:r>
            <a:r>
              <a:rPr lang="ru-RU" dirty="0" smtClean="0"/>
              <a:t>... </a:t>
            </a:r>
            <a:r>
              <a:rPr lang="ru-RU" dirty="0" err="1" smtClean="0"/>
              <a:t>зазнала</a:t>
            </a:r>
            <a:r>
              <a:rPr lang="ru-RU" dirty="0" smtClean="0"/>
              <a:t> </a:t>
            </a:r>
            <a:r>
              <a:rPr lang="ru-RU" dirty="0" err="1" smtClean="0"/>
              <a:t>банкрутства</a:t>
            </a:r>
            <a:r>
              <a:rPr lang="ru-RU" dirty="0" smtClean="0"/>
              <a:t>».</a:t>
            </a:r>
          </a:p>
          <a:p>
            <a:pPr>
              <a:buNone/>
            </a:pPr>
            <a:r>
              <a:rPr lang="ru-RU" dirty="0" smtClean="0"/>
              <a:t>     У 1891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Вітмен</a:t>
            </a:r>
            <a:r>
              <a:rPr lang="ru-RU" dirty="0" smtClean="0"/>
              <a:t> створив цикл </a:t>
            </a:r>
            <a:r>
              <a:rPr lang="ru-RU" dirty="0" err="1" smtClean="0"/>
              <a:t>віршів</a:t>
            </a:r>
            <a:r>
              <a:rPr lang="ru-RU" dirty="0" smtClean="0"/>
              <a:t> «Прощай, моя </a:t>
            </a:r>
            <a:r>
              <a:rPr lang="ru-RU" dirty="0" err="1" smtClean="0"/>
              <a:t>фантазіє</a:t>
            </a:r>
            <a:r>
              <a:rPr lang="ru-RU" dirty="0" smtClean="0"/>
              <a:t>!»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ж </a:t>
            </a:r>
            <a:r>
              <a:rPr lang="ru-RU" dirty="0" err="1" smtClean="0"/>
              <a:t>устиг</a:t>
            </a:r>
            <a:r>
              <a:rPr lang="ru-RU" dirty="0" smtClean="0"/>
              <a:t> </a:t>
            </a:r>
            <a:r>
              <a:rPr lang="ru-RU" dirty="0" err="1" smtClean="0"/>
              <a:t>прочитати</a:t>
            </a:r>
            <a:r>
              <a:rPr lang="ru-RU" dirty="0" smtClean="0"/>
              <a:t> </a:t>
            </a:r>
            <a:r>
              <a:rPr lang="ru-RU" dirty="0" err="1" smtClean="0"/>
              <a:t>коректуру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внести </a:t>
            </a:r>
            <a:r>
              <a:rPr lang="ru-RU" dirty="0" err="1" smtClean="0"/>
              <a:t>зміни</a:t>
            </a:r>
            <a:r>
              <a:rPr lang="ru-RU" dirty="0" smtClean="0"/>
              <a:t> в </a:t>
            </a:r>
            <a:r>
              <a:rPr lang="ru-RU" dirty="0" err="1" smtClean="0"/>
              <a:t>останнє</a:t>
            </a:r>
            <a:r>
              <a:rPr lang="ru-RU" dirty="0" smtClean="0"/>
              <a:t> </a:t>
            </a:r>
            <a:r>
              <a:rPr lang="ru-RU" dirty="0" err="1" smtClean="0"/>
              <a:t>прижиттєве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 книги «</a:t>
            </a:r>
            <a:r>
              <a:rPr lang="ru-RU" dirty="0" err="1" smtClean="0"/>
              <a:t>Листя</a:t>
            </a:r>
            <a:r>
              <a:rPr lang="ru-RU" dirty="0" smtClean="0"/>
              <a:t> трави».</a:t>
            </a:r>
            <a:endParaRPr lang="uk-UA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B0F0"/>
                </a:solidFill>
              </a:rPr>
              <a:t>Важкі роки життя</a:t>
            </a:r>
            <a:endParaRPr lang="uk-UA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/>
              <a:t>     </a:t>
            </a:r>
            <a:r>
              <a:rPr lang="ru-RU" sz="3600" dirty="0" err="1" smtClean="0"/>
              <a:t>Повоєнні</a:t>
            </a:r>
            <a:r>
              <a:rPr lang="ru-RU" sz="3600" dirty="0" smtClean="0"/>
              <a:t> роки </a:t>
            </a:r>
            <a:r>
              <a:rPr lang="ru-RU" sz="3600" dirty="0" err="1" smtClean="0"/>
              <a:t>були</a:t>
            </a:r>
            <a:r>
              <a:rPr lang="ru-RU" sz="3600" dirty="0" smtClean="0"/>
              <a:t> </a:t>
            </a:r>
            <a:r>
              <a:rPr lang="ru-RU" sz="3600" dirty="0" err="1" smtClean="0"/>
              <a:t>дуже</a:t>
            </a:r>
            <a:r>
              <a:rPr lang="ru-RU" sz="3600" dirty="0" smtClean="0"/>
              <a:t> </a:t>
            </a:r>
            <a:r>
              <a:rPr lang="ru-RU" sz="3600" dirty="0" err="1" smtClean="0"/>
              <a:t>важкими</a:t>
            </a:r>
            <a:r>
              <a:rPr lang="ru-RU" sz="3600" dirty="0" smtClean="0"/>
              <a:t> для </a:t>
            </a:r>
            <a:r>
              <a:rPr lang="ru-RU" sz="3600" dirty="0" err="1" smtClean="0"/>
              <a:t>поета</a:t>
            </a:r>
            <a:r>
              <a:rPr lang="ru-RU" sz="3600" dirty="0" smtClean="0"/>
              <a:t>. Доля </a:t>
            </a:r>
            <a:r>
              <a:rPr lang="ru-RU" sz="3600" dirty="0" err="1" smtClean="0"/>
              <a:t>завдавала</a:t>
            </a:r>
            <a:r>
              <a:rPr lang="ru-RU" sz="3600" dirty="0" smtClean="0"/>
              <a:t> </a:t>
            </a:r>
            <a:r>
              <a:rPr lang="ru-RU" sz="3600" dirty="0" err="1" smtClean="0"/>
              <a:t>йому</a:t>
            </a:r>
            <a:r>
              <a:rPr lang="ru-RU" sz="3600" dirty="0" smtClean="0"/>
              <a:t> удару за ударом </a:t>
            </a:r>
            <a:r>
              <a:rPr lang="ru-RU" sz="3600" dirty="0" err="1" smtClean="0"/>
              <a:t>він</a:t>
            </a:r>
            <a:r>
              <a:rPr lang="ru-RU" sz="3600" dirty="0" smtClean="0"/>
              <a:t> </a:t>
            </a:r>
            <a:r>
              <a:rPr lang="ru-RU" sz="3600" dirty="0" err="1" smtClean="0"/>
              <a:t>довго</a:t>
            </a:r>
            <a:r>
              <a:rPr lang="ru-RU" sz="3600" dirty="0" smtClean="0"/>
              <a:t> не </a:t>
            </a:r>
            <a:r>
              <a:rPr lang="ru-RU" sz="3600" dirty="0" err="1" smtClean="0"/>
              <a:t>міг</a:t>
            </a:r>
            <a:r>
              <a:rPr lang="ru-RU" sz="3600" dirty="0" smtClean="0"/>
              <a:t> </a:t>
            </a:r>
            <a:r>
              <a:rPr lang="ru-RU" sz="3600" dirty="0" err="1" smtClean="0"/>
              <a:t>знайти</a:t>
            </a:r>
            <a:r>
              <a:rPr lang="ru-RU" sz="3600" dirty="0" smtClean="0"/>
              <a:t> роботу, </a:t>
            </a:r>
            <a:r>
              <a:rPr lang="ru-RU" sz="3600" dirty="0" err="1" smtClean="0"/>
              <a:t>потерпав</a:t>
            </a:r>
            <a:r>
              <a:rPr lang="ru-RU" sz="3600" dirty="0" smtClean="0"/>
              <a:t> </a:t>
            </a:r>
            <a:r>
              <a:rPr lang="ru-RU" sz="3600" dirty="0" err="1" smtClean="0"/>
              <a:t>від</a:t>
            </a:r>
            <a:r>
              <a:rPr lang="ru-RU" sz="3600" dirty="0" smtClean="0"/>
              <a:t> </a:t>
            </a:r>
            <a:r>
              <a:rPr lang="ru-RU" sz="3600" dirty="0" err="1" smtClean="0"/>
              <a:t>злиднів</a:t>
            </a:r>
            <a:r>
              <a:rPr lang="ru-RU" sz="3600" dirty="0" smtClean="0"/>
              <a:t>, </a:t>
            </a:r>
            <a:r>
              <a:rPr lang="ru-RU" sz="3600" dirty="0" err="1" smtClean="0"/>
              <a:t>поховав</a:t>
            </a:r>
            <a:r>
              <a:rPr lang="ru-RU" sz="3600" dirty="0" smtClean="0"/>
              <a:t> </a:t>
            </a:r>
            <a:r>
              <a:rPr lang="ru-RU" sz="3600" dirty="0" err="1" smtClean="0"/>
              <a:t>матір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брата. У 1873 </a:t>
            </a:r>
            <a:r>
              <a:rPr lang="ru-RU" sz="3600" dirty="0" err="1" smtClean="0"/>
              <a:t>році</a:t>
            </a:r>
            <a:r>
              <a:rPr lang="ru-RU" sz="3600" dirty="0" smtClean="0"/>
              <a:t> </a:t>
            </a:r>
            <a:r>
              <a:rPr lang="ru-RU" sz="3600" dirty="0" err="1" smtClean="0"/>
              <a:t>Вітмена</a:t>
            </a:r>
            <a:r>
              <a:rPr lang="ru-RU" sz="3600" dirty="0" smtClean="0"/>
              <a:t> </a:t>
            </a:r>
            <a:r>
              <a:rPr lang="ru-RU" sz="3600" dirty="0" err="1" smtClean="0"/>
              <a:t>вразив</a:t>
            </a:r>
            <a:r>
              <a:rPr lang="ru-RU" sz="3600" dirty="0" smtClean="0"/>
              <a:t> </a:t>
            </a:r>
            <a:r>
              <a:rPr lang="ru-RU" sz="3600" dirty="0" err="1" smtClean="0"/>
              <a:t>параліч</a:t>
            </a:r>
            <a:r>
              <a:rPr lang="ru-RU" sz="3600" dirty="0" smtClean="0"/>
              <a:t>.</a:t>
            </a:r>
          </a:p>
          <a:p>
            <a:pPr>
              <a:buNone/>
            </a:pP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500702"/>
            <a:ext cx="8143932" cy="1143032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  26 </a:t>
            </a:r>
            <a:r>
              <a:rPr lang="ru-RU" dirty="0" err="1" smtClean="0"/>
              <a:t>березня</a:t>
            </a:r>
            <a:r>
              <a:rPr lang="ru-RU" dirty="0" smtClean="0"/>
              <a:t> 1892 року </a:t>
            </a:r>
            <a:r>
              <a:rPr lang="ru-RU" dirty="0" err="1" smtClean="0"/>
              <a:t>Волт</a:t>
            </a:r>
            <a:r>
              <a:rPr lang="ru-RU" dirty="0" smtClean="0"/>
              <a:t> </a:t>
            </a:r>
            <a:r>
              <a:rPr lang="ru-RU" dirty="0" err="1" smtClean="0"/>
              <a:t>Вітмен</a:t>
            </a:r>
            <a:r>
              <a:rPr lang="ru-RU" dirty="0" smtClean="0"/>
              <a:t> помер</a:t>
            </a:r>
            <a:endParaRPr lang="uk-UA" dirty="0"/>
          </a:p>
        </p:txBody>
      </p:sp>
      <p:pic>
        <p:nvPicPr>
          <p:cNvPr id="4" name="Рисунок 3" descr="52691615_walt_whitman_3308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500042"/>
            <a:ext cx="3976705" cy="4475478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429264"/>
            <a:ext cx="7467600" cy="1257296"/>
          </a:xfrm>
        </p:spPr>
        <p:txBody>
          <a:bodyPr/>
          <a:lstStyle/>
          <a:p>
            <a:pPr algn="ctr">
              <a:buNone/>
            </a:pPr>
            <a:r>
              <a:rPr lang="uk-UA" dirty="0" err="1" smtClean="0"/>
              <a:t>Пам</a:t>
            </a:r>
            <a:r>
              <a:rPr lang="en-US" dirty="0" smtClean="0"/>
              <a:t>’</a:t>
            </a:r>
            <a:r>
              <a:rPr lang="uk-UA" dirty="0" err="1" smtClean="0"/>
              <a:t>ятник</a:t>
            </a:r>
            <a:r>
              <a:rPr lang="uk-UA" dirty="0" smtClean="0"/>
              <a:t> </a:t>
            </a:r>
            <a:r>
              <a:rPr lang="uk-UA" dirty="0" err="1" smtClean="0"/>
              <a:t>Волту</a:t>
            </a:r>
            <a:r>
              <a:rPr lang="uk-UA" dirty="0" smtClean="0"/>
              <a:t> </a:t>
            </a:r>
            <a:r>
              <a:rPr lang="uk-UA" dirty="0" err="1" smtClean="0"/>
              <a:t>Вітмену</a:t>
            </a:r>
            <a:r>
              <a:rPr lang="uk-UA" dirty="0" smtClean="0"/>
              <a:t> в Москві</a:t>
            </a:r>
            <a:endParaRPr lang="uk-UA" dirty="0"/>
          </a:p>
        </p:txBody>
      </p:sp>
      <p:pic>
        <p:nvPicPr>
          <p:cNvPr id="5" name="Рисунок 4" descr="Whitm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36" y="642918"/>
            <a:ext cx="3473596" cy="4687262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763908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/>
              <a:t>    </a:t>
            </a:r>
            <a:r>
              <a:rPr lang="uk-UA" b="1" dirty="0" err="1" smtClean="0"/>
              <a:t>Волт</a:t>
            </a:r>
            <a:r>
              <a:rPr lang="uk-UA" b="1" dirty="0" smtClean="0"/>
              <a:t> </a:t>
            </a:r>
            <a:r>
              <a:rPr lang="uk-UA" b="1" dirty="0" err="1" smtClean="0"/>
              <a:t>Вітмен</a:t>
            </a:r>
            <a:r>
              <a:rPr lang="uk-UA" dirty="0" smtClean="0"/>
              <a:t> (</a:t>
            </a:r>
            <a:r>
              <a:rPr lang="en-US" i="1" dirty="0" smtClean="0"/>
              <a:t>Walter Whitman</a:t>
            </a:r>
            <a:r>
              <a:rPr lang="uk-UA" dirty="0" smtClean="0"/>
              <a:t>) — американський поет, есеїст, журналіст та гуманіст. Представник перехідного періоду між трансценденталізмом та реалізмом, що об'єднав ці два напрями в своїх творах. </a:t>
            </a:r>
            <a:r>
              <a:rPr lang="uk-UA" dirty="0" err="1" smtClean="0"/>
              <a:t>Вітмен</a:t>
            </a:r>
            <a:r>
              <a:rPr lang="uk-UA" dirty="0" smtClean="0"/>
              <a:t> — один з найвпливовіших поетів американського канону, якого часто називають батьком верлібру.</a:t>
            </a:r>
            <a:endParaRPr lang="uk-UA" dirty="0"/>
          </a:p>
        </p:txBody>
      </p:sp>
      <p:pic>
        <p:nvPicPr>
          <p:cNvPr id="4" name="Рисунок 3" descr="whitmani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2264" y="3990975"/>
            <a:ext cx="2019300" cy="2867025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74676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dirty="0" smtClean="0"/>
              <a:t>    </a:t>
            </a:r>
            <a:r>
              <a:rPr lang="uk-UA" dirty="0" err="1" smtClean="0"/>
              <a:t>Волт</a:t>
            </a:r>
            <a:r>
              <a:rPr lang="uk-UA" dirty="0" smtClean="0"/>
              <a:t> </a:t>
            </a:r>
            <a:r>
              <a:rPr lang="uk-UA" dirty="0" err="1" smtClean="0"/>
              <a:t>Вітмен</a:t>
            </a:r>
            <a:r>
              <a:rPr lang="uk-UA" dirty="0" smtClean="0"/>
              <a:t> народився 31 травня 1819 року у фермерській родині у селі на </a:t>
            </a:r>
            <a:r>
              <a:rPr lang="uk-UA" dirty="0" err="1" smtClean="0"/>
              <a:t>Лонг-Айленді</a:t>
            </a:r>
            <a:r>
              <a:rPr lang="uk-UA" dirty="0" smtClean="0"/>
              <a:t>, на пустельному </a:t>
            </a:r>
            <a:r>
              <a:rPr lang="uk-UA" dirty="0" err="1" smtClean="0"/>
              <a:t>пагорбистому</a:t>
            </a:r>
            <a:r>
              <a:rPr lang="uk-UA" dirty="0" smtClean="0"/>
              <a:t> острові, де повітря було просякнуте солоним диханням океану, а погляд людини охоплював два безмежжя неба й водної стихії. «Ще хлопчиком я мріяв написати щось про морське узбережжя, про той таємничий обрій, що розділяє, об'єднує, як у шлюбному союзі, непорушне і мінливе... про велике зіткнення дійсного з ідеальним» — згадував пізніше поет.</a:t>
            </a: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1142976" y="357166"/>
            <a:ext cx="628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dirty="0" smtClean="0">
                <a:solidFill>
                  <a:srgbClr val="00B0F0"/>
                </a:solidFill>
              </a:rPr>
              <a:t>Дитинство</a:t>
            </a:r>
            <a:endParaRPr lang="uk-UA" sz="4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7467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Дитинство</a:t>
            </a:r>
            <a:r>
              <a:rPr lang="ru-RU" dirty="0" smtClean="0"/>
              <a:t> на </a:t>
            </a:r>
            <a:r>
              <a:rPr lang="ru-RU" dirty="0" err="1" smtClean="0"/>
              <a:t>фермі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у </a:t>
            </a:r>
            <a:r>
              <a:rPr lang="ru-RU" dirty="0" err="1" smtClean="0"/>
              <a:t>Брукліні</a:t>
            </a:r>
            <a:r>
              <a:rPr lang="ru-RU" dirty="0" smtClean="0"/>
              <a:t>, </a:t>
            </a:r>
            <a:r>
              <a:rPr lang="ru-RU" dirty="0" err="1" smtClean="0"/>
              <a:t>куди</a:t>
            </a:r>
            <a:r>
              <a:rPr lang="ru-RU" dirty="0" smtClean="0"/>
              <a:t> </a:t>
            </a:r>
            <a:r>
              <a:rPr lang="ru-RU" dirty="0" err="1" smtClean="0"/>
              <a:t>переїхала</a:t>
            </a:r>
            <a:r>
              <a:rPr lang="ru-RU" dirty="0" smtClean="0"/>
              <a:t> родина, </a:t>
            </a:r>
            <a:r>
              <a:rPr lang="ru-RU" dirty="0" err="1" smtClean="0"/>
              <a:t>було</a:t>
            </a:r>
            <a:r>
              <a:rPr lang="ru-RU" dirty="0" smtClean="0"/>
              <a:t> доброю школою. </a:t>
            </a:r>
            <a:r>
              <a:rPr lang="uk-UA" dirty="0" smtClean="0"/>
              <a:t>Провчившись кілька років у </a:t>
            </a:r>
            <a:r>
              <a:rPr lang="uk-UA" dirty="0" err="1" smtClean="0"/>
              <a:t>бруклінській</a:t>
            </a:r>
            <a:r>
              <a:rPr lang="uk-UA" dirty="0" smtClean="0"/>
              <a:t> школі, </a:t>
            </a:r>
            <a:r>
              <a:rPr lang="uk-UA" dirty="0" err="1" smtClean="0"/>
              <a:t>Вітмен</a:t>
            </a:r>
            <a:r>
              <a:rPr lang="uk-UA" dirty="0" smtClean="0"/>
              <a:t> полишає її і стає учнем друкаря. У цей же чає він публікує свої перші вірші.</a:t>
            </a:r>
            <a:endParaRPr lang="uk-UA" dirty="0"/>
          </a:p>
        </p:txBody>
      </p:sp>
      <p:pic>
        <p:nvPicPr>
          <p:cNvPr id="4" name="Рисунок 3" descr="WILLIAM_JAMES_BENNETT_NEW_YORK_FROM_BROOKLYN_HEIGH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934" y="3357562"/>
            <a:ext cx="4428552" cy="30647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86116" y="648866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Бруклін</a:t>
            </a:r>
            <a:r>
              <a:rPr lang="uk-UA" dirty="0" smtClean="0"/>
              <a:t> у 1830-ті роки</a:t>
            </a:r>
            <a:endParaRPr lang="uk-UA" dirty="0"/>
          </a:p>
        </p:txBody>
      </p:sp>
      <p:pic>
        <p:nvPicPr>
          <p:cNvPr id="6" name="Рисунок 5" descr="176181_tribune_new_yor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1538" y="2928934"/>
            <a:ext cx="2643206" cy="2659065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11430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00B0F0"/>
                </a:solidFill>
              </a:rPr>
              <a:t>Робота</a:t>
            </a:r>
            <a:endParaRPr lang="uk-UA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15370" cy="550072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      У вісімнадцять юнак працює сільським учителем, секретарем у місцевому політичному дискусійному клубі. Ще рік по тому він уже редактор, а також єдиний репортер і </a:t>
            </a:r>
            <a:r>
              <a:rPr lang="uk-UA" dirty="0" err="1" smtClean="0"/>
              <a:t>набірник</a:t>
            </a:r>
            <a:r>
              <a:rPr lang="uk-UA" dirty="0" smtClean="0"/>
              <a:t> власної газети «</a:t>
            </a:r>
            <a:r>
              <a:rPr lang="uk-UA" dirty="0" err="1" smtClean="0"/>
              <a:t>Лонг-Айлендер</a:t>
            </a:r>
            <a:r>
              <a:rPr lang="uk-UA" dirty="0" smtClean="0"/>
              <a:t>». До 22 років поет «перепробував» ще цілу низку професій — політика, лектора, оратора,— і у кожній він шукав не шляху до кар'єри та заможності, а засобів утвердження і захисту своїх ідеалів. </a:t>
            </a:r>
          </a:p>
          <a:p>
            <a:pPr>
              <a:buNone/>
            </a:pPr>
            <a:r>
              <a:rPr lang="uk-UA" dirty="0" smtClean="0"/>
              <a:t>      З 1846 по 1852 рік </a:t>
            </a:r>
            <a:r>
              <a:rPr lang="uk-UA" dirty="0" err="1" smtClean="0"/>
              <a:t>Вітмен</a:t>
            </a:r>
            <a:r>
              <a:rPr lang="uk-UA" dirty="0" smtClean="0"/>
              <a:t> працює в різних </a:t>
            </a:r>
            <a:r>
              <a:rPr lang="uk-UA" dirty="0" err="1" smtClean="0"/>
              <a:t>бруклінських</a:t>
            </a:r>
            <a:r>
              <a:rPr lang="uk-UA" dirty="0" smtClean="0"/>
              <a:t> газетах, де пише статті на «злобу дня», зокрема, рішуче й гнівно виступає проти грабіжницької Мексиканської війни (1846— 1848), справжньою метою якої було накопичення земель плантаторів-рабовласників.</a:t>
            </a:r>
            <a:endParaRPr lang="uk-UA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642918"/>
            <a:ext cx="8001056" cy="548324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      </a:t>
            </a:r>
            <a:r>
              <a:rPr lang="uk-UA" dirty="0" err="1" smtClean="0"/>
              <a:t>Вітмен</a:t>
            </a:r>
            <a:r>
              <a:rPr lang="uk-UA" dirty="0" smtClean="0"/>
              <a:t> був самоуком. Його цікавлять давні цивілізації, світові релігії, він часто відвідує нью-йоркський Єгипетський музей, багато читає з історії, етнографії, засвоюючи погляд на історичний розвиток людства як на єдиний у своїй різноманітності потік, який плине з темряви століть до сучасності — і далі у майбутнє. Відвідує він також і лекції з астрономії. Ці знання допомагають формуванню його поетичної філософії. </a:t>
            </a:r>
            <a:r>
              <a:rPr lang="uk-UA" dirty="0" err="1" smtClean="0"/>
              <a:t>Вітмен</a:t>
            </a:r>
            <a:r>
              <a:rPr lang="uk-UA" dirty="0" smtClean="0"/>
              <a:t> вчиться бачити Всесвіт безмежним у просторі й часі, що перебуває у загальному і безперервному русі.</a:t>
            </a:r>
            <a:endParaRPr lang="uk-UA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92871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00B0F0"/>
                </a:solidFill>
              </a:rPr>
              <a:t>Творчість</a:t>
            </a:r>
            <a:endParaRPr lang="uk-UA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8643998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У 1855, знаменному для </a:t>
            </a:r>
            <a:r>
              <a:rPr lang="ru-RU" dirty="0" err="1" smtClean="0"/>
              <a:t>Вітмена</a:t>
            </a:r>
            <a:r>
              <a:rPr lang="ru-RU" dirty="0" smtClean="0"/>
              <a:t> </a:t>
            </a:r>
            <a:r>
              <a:rPr lang="ru-RU" dirty="0" err="1" smtClean="0"/>
              <a:t>році</a:t>
            </a:r>
            <a:r>
              <a:rPr lang="ru-RU" dirty="0" smtClean="0"/>
              <a:t>, </a:t>
            </a:r>
            <a:r>
              <a:rPr lang="ru-RU" dirty="0" err="1" smtClean="0"/>
              <a:t>виходить</a:t>
            </a:r>
            <a:r>
              <a:rPr lang="ru-RU" dirty="0" smtClean="0"/>
              <a:t> </a:t>
            </a:r>
            <a:r>
              <a:rPr lang="ru-RU" dirty="0" err="1" smtClean="0"/>
              <a:t>друком</a:t>
            </a:r>
            <a:r>
              <a:rPr lang="ru-RU" dirty="0" smtClean="0"/>
              <a:t> </a:t>
            </a:r>
            <a:r>
              <a:rPr lang="ru-RU" dirty="0" err="1" smtClean="0"/>
              <a:t>збірка</a:t>
            </a:r>
            <a:r>
              <a:rPr lang="ru-RU" dirty="0" smtClean="0"/>
              <a:t> «</a:t>
            </a:r>
            <a:r>
              <a:rPr lang="ru-RU" dirty="0" err="1" smtClean="0"/>
              <a:t>Листя</a:t>
            </a:r>
            <a:r>
              <a:rPr lang="ru-RU" dirty="0" smtClean="0"/>
              <a:t> трави» — книга, яка </a:t>
            </a:r>
            <a:r>
              <a:rPr lang="ru-RU" dirty="0" err="1" smtClean="0"/>
              <a:t>зробила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 </a:t>
            </a:r>
            <a:r>
              <a:rPr lang="ru-RU" dirty="0" err="1" smtClean="0"/>
              <a:t>всесвітньо</a:t>
            </a:r>
            <a:r>
              <a:rPr lang="ru-RU" dirty="0" smtClean="0"/>
              <a:t> </a:t>
            </a:r>
            <a:r>
              <a:rPr lang="ru-RU" dirty="0" err="1" smtClean="0"/>
              <a:t>відомим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4" name="Рисунок 3" descr="T41lt4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8" y="2357430"/>
            <a:ext cx="3228914" cy="4400549"/>
          </a:xfrm>
          <a:prstGeom prst="rect">
            <a:avLst/>
          </a:prstGeom>
        </p:spPr>
      </p:pic>
      <p:pic>
        <p:nvPicPr>
          <p:cNvPr id="5" name="Рисунок 4" descr="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0" y="3357562"/>
            <a:ext cx="4279900" cy="317500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1"/>
            <a:ext cx="7467600" cy="492922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Наступний</a:t>
            </a:r>
            <a:r>
              <a:rPr lang="ru-RU" dirty="0" smtClean="0"/>
              <a:t> </a:t>
            </a:r>
            <a:r>
              <a:rPr lang="ru-RU" dirty="0" err="1" smtClean="0"/>
              <a:t>етап</a:t>
            </a:r>
            <a:r>
              <a:rPr lang="ru-RU" dirty="0" smtClean="0"/>
              <a:t> у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 — </a:t>
            </a:r>
            <a:r>
              <a:rPr lang="ru-RU" dirty="0" err="1" smtClean="0"/>
              <a:t>Громадянська</a:t>
            </a:r>
            <a:r>
              <a:rPr lang="ru-RU" dirty="0" smtClean="0"/>
              <a:t> </a:t>
            </a:r>
            <a:r>
              <a:rPr lang="ru-RU" dirty="0" err="1" smtClean="0"/>
              <a:t>війна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Сполучених</a:t>
            </a:r>
            <a:r>
              <a:rPr lang="ru-RU" dirty="0" smtClean="0"/>
              <a:t> Штатах (1861 —1865). </a:t>
            </a:r>
            <a:r>
              <a:rPr lang="ru-RU" dirty="0" err="1" smtClean="0"/>
              <a:t>Працюючи</a:t>
            </a:r>
            <a:r>
              <a:rPr lang="ru-RU" dirty="0" smtClean="0"/>
              <a:t> </a:t>
            </a:r>
            <a:r>
              <a:rPr lang="ru-RU" dirty="0" err="1" smtClean="0"/>
              <a:t>санітаром</a:t>
            </a:r>
            <a:r>
              <a:rPr lang="ru-RU" dirty="0" smtClean="0"/>
              <a:t> у </a:t>
            </a:r>
            <a:r>
              <a:rPr lang="ru-RU" dirty="0" err="1" smtClean="0"/>
              <a:t>тилових</a:t>
            </a:r>
            <a:r>
              <a:rPr lang="ru-RU" dirty="0" smtClean="0"/>
              <a:t> </a:t>
            </a:r>
            <a:r>
              <a:rPr lang="ru-RU" dirty="0" err="1" smtClean="0"/>
              <a:t>шпиталях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не раз </a:t>
            </a:r>
            <a:r>
              <a:rPr lang="ru-RU" dirty="0" err="1" smtClean="0"/>
              <a:t>зазнавав</a:t>
            </a:r>
            <a:r>
              <a:rPr lang="ru-RU" dirty="0" smtClean="0"/>
              <a:t> </a:t>
            </a:r>
            <a:r>
              <a:rPr lang="uk-UA" dirty="0" smtClean="0"/>
              <a:t>смертельної небезпеки, доглядаючи тифозних і холерних хворих. У ці роки написані вірші «1861 рік», «</a:t>
            </a:r>
            <a:r>
              <a:rPr lang="uk-UA" dirty="0" err="1" smtClean="0"/>
              <a:t>Рік</a:t>
            </a:r>
            <a:r>
              <a:rPr lang="uk-UA" dirty="0" smtClean="0"/>
              <a:t> озброєний, рік боротьби», «Бий, </a:t>
            </a:r>
            <a:r>
              <a:rPr lang="uk-UA" dirty="0" err="1" smtClean="0"/>
              <a:t>бий</a:t>
            </a:r>
            <a:r>
              <a:rPr lang="uk-UA" dirty="0" smtClean="0"/>
              <a:t>, </a:t>
            </a:r>
            <a:r>
              <a:rPr lang="uk-UA" dirty="0" err="1" smtClean="0"/>
              <a:t>барабане</a:t>
            </a:r>
            <a:r>
              <a:rPr lang="uk-UA" dirty="0" smtClean="0"/>
              <a:t>», «Вертайся з поля, тату», які увійшли до циклу «Під барабанний гуркіт».</a:t>
            </a:r>
            <a:endParaRPr lang="uk-UA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746760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  Вершиною творчості </a:t>
            </a:r>
            <a:r>
              <a:rPr lang="uk-UA" dirty="0" err="1" smtClean="0"/>
              <a:t>Вітмена</a:t>
            </a:r>
            <a:r>
              <a:rPr lang="uk-UA" dirty="0" smtClean="0"/>
              <a:t> цих років стала поема «Коли бузок розцвів торік у моєму дворі» (1865) — реквієм пам'яті президента Авраама Лінкольна, який загинув від руки вбивці. Поетика цього величного твору наслідує краще від романтичної традиції комічність поетичного бачення, масштабність узагальнень, філософську насиченість символікою і музикальність.</a:t>
            </a:r>
            <a:endParaRPr lang="uk-UA" dirty="0"/>
          </a:p>
        </p:txBody>
      </p:sp>
      <p:pic>
        <p:nvPicPr>
          <p:cNvPr id="4" name="Рисунок 3" descr="11486845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5000636"/>
            <a:ext cx="1954788" cy="1690681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90</TotalTime>
  <Words>656</Words>
  <Application>Microsoft Office PowerPoint</Application>
  <PresentationFormat>Экран (4:3)</PresentationFormat>
  <Paragraphs>30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Техническая</vt:lpstr>
      <vt:lpstr>  Волт Вітмен </vt:lpstr>
      <vt:lpstr>Слайд 2</vt:lpstr>
      <vt:lpstr>Слайд 3</vt:lpstr>
      <vt:lpstr>Слайд 4</vt:lpstr>
      <vt:lpstr>Робота</vt:lpstr>
      <vt:lpstr>Слайд 6</vt:lpstr>
      <vt:lpstr>Творчість</vt:lpstr>
      <vt:lpstr>Слайд 8</vt:lpstr>
      <vt:lpstr>Слайд 9</vt:lpstr>
      <vt:lpstr>Коли бузок розцвів торік у моєму дворі</vt:lpstr>
      <vt:lpstr>Слайд 11</vt:lpstr>
      <vt:lpstr>Важкі роки життя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Волт Вітмен </dc:title>
  <dc:creator>Рома</dc:creator>
  <cp:lastModifiedBy>Рома</cp:lastModifiedBy>
  <cp:revision>12</cp:revision>
  <dcterms:created xsi:type="dcterms:W3CDTF">2013-01-31T17:29:17Z</dcterms:created>
  <dcterms:modified xsi:type="dcterms:W3CDTF">2014-03-05T15:53:04Z</dcterms:modified>
</cp:coreProperties>
</file>