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7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E0625-2956-412D-A392-7F3EA479A2E7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78210-292F-44E4-8509-70C5FE41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Образ </a:t>
            </a:r>
            <a:r>
              <a:rPr lang="ru-RU" dirty="0" smtClean="0">
                <a:solidFill>
                  <a:srgbClr val="FFFF00"/>
                </a:solidFill>
              </a:rPr>
              <a:t>Фауста у </a:t>
            </a:r>
            <a:r>
              <a:rPr lang="ru-RU" dirty="0" err="1" smtClean="0">
                <a:solidFill>
                  <a:srgbClr val="FFFF00"/>
                </a:solidFill>
              </a:rPr>
              <a:t>світовому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мистецтві</a:t>
            </a:r>
            <a:r>
              <a:rPr lang="ru-RU" dirty="0" smtClean="0">
                <a:solidFill>
                  <a:srgbClr val="FFFF00"/>
                </a:solidFill>
              </a:rPr>
              <a:t> , </a:t>
            </a:r>
            <a:r>
              <a:rPr lang="ru-RU" dirty="0" err="1" smtClean="0">
                <a:solidFill>
                  <a:srgbClr val="FFFF00"/>
                </a:solidFill>
              </a:rPr>
              <a:t>музиці</a:t>
            </a:r>
            <a:r>
              <a:rPr lang="ru-RU" dirty="0" smtClean="0">
                <a:solidFill>
                  <a:srgbClr val="FFFF00"/>
                </a:solidFill>
              </a:rPr>
              <a:t> , </a:t>
            </a:r>
            <a:r>
              <a:rPr lang="ru-RU" dirty="0" err="1" smtClean="0">
                <a:solidFill>
                  <a:srgbClr val="FFFF00"/>
                </a:solidFill>
              </a:rPr>
              <a:t>літературі</a:t>
            </a:r>
            <a:r>
              <a:rPr lang="ru-RU" dirty="0" smtClean="0">
                <a:solidFill>
                  <a:srgbClr val="FFFF00"/>
                </a:solidFill>
              </a:rPr>
              <a:t> , </a:t>
            </a:r>
            <a:r>
              <a:rPr lang="ru-RU" dirty="0" err="1" smtClean="0">
                <a:solidFill>
                  <a:srgbClr val="FFFF00"/>
                </a:solidFill>
              </a:rPr>
              <a:t>скульптурі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Письменники ,які зверталися до образу Фауста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До образу Фауста </a:t>
            </a:r>
            <a:r>
              <a:rPr lang="ru-RU" dirty="0" err="1">
                <a:solidFill>
                  <a:srgbClr val="FFFF00"/>
                </a:solidFill>
              </a:rPr>
              <a:t>звертались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багато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письменників</a:t>
            </a:r>
            <a:r>
              <a:rPr lang="ru-RU" dirty="0">
                <a:solidFill>
                  <a:srgbClr val="FFFF00"/>
                </a:solidFill>
              </a:rPr>
              <a:t>, таких як Я.Р.Ленц, Ф.Мюллер, </a:t>
            </a:r>
            <a:r>
              <a:rPr lang="ru-RU" dirty="0" err="1">
                <a:solidFill>
                  <a:srgbClr val="FFFF00"/>
                </a:solidFill>
              </a:rPr>
              <a:t>Ф.М.Клінгер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А.Клінгеман</a:t>
            </a:r>
            <a:r>
              <a:rPr lang="ru-RU" dirty="0">
                <a:solidFill>
                  <a:srgbClr val="FFFF00"/>
                </a:solidFill>
              </a:rPr>
              <a:t> та </a:t>
            </a:r>
            <a:r>
              <a:rPr lang="ru-RU" dirty="0" err="1">
                <a:solidFill>
                  <a:srgbClr val="FFFF00"/>
                </a:solidFill>
              </a:rPr>
              <a:t>інші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але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загальновизнаним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творцем</a:t>
            </a:r>
            <a:r>
              <a:rPr lang="ru-RU" dirty="0">
                <a:solidFill>
                  <a:srgbClr val="FFFF00"/>
                </a:solidFill>
              </a:rPr>
              <a:t> «Фауста» </a:t>
            </a:r>
            <a:r>
              <a:rPr lang="ru-RU" dirty="0" err="1">
                <a:solidFill>
                  <a:srgbClr val="FFFF00"/>
                </a:solidFill>
              </a:rPr>
              <a:t>вважається</a:t>
            </a:r>
            <a:r>
              <a:rPr lang="ru-RU" dirty="0">
                <a:solidFill>
                  <a:srgbClr val="FFFF00"/>
                </a:solidFill>
              </a:rPr>
              <a:t> Гете, </a:t>
            </a:r>
            <a:r>
              <a:rPr lang="ru-RU" dirty="0" err="1">
                <a:solidFill>
                  <a:srgbClr val="FFFF00"/>
                </a:solidFill>
              </a:rPr>
              <a:t>який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створював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твір</a:t>
            </a:r>
            <a:r>
              <a:rPr lang="ru-RU" dirty="0">
                <a:solidFill>
                  <a:srgbClr val="FFFF00"/>
                </a:solidFill>
              </a:rPr>
              <a:t> на </a:t>
            </a:r>
            <a:r>
              <a:rPr lang="ru-RU" dirty="0" err="1">
                <a:solidFill>
                  <a:srgbClr val="FFFF00"/>
                </a:solidFill>
              </a:rPr>
              <a:t>протязі</a:t>
            </a:r>
            <a:r>
              <a:rPr lang="ru-RU" dirty="0">
                <a:solidFill>
                  <a:srgbClr val="FFFF00"/>
                </a:solidFill>
              </a:rPr>
              <a:t> 60-ти </a:t>
            </a:r>
            <a:r>
              <a:rPr lang="ru-RU" dirty="0" err="1">
                <a:solidFill>
                  <a:srgbClr val="FFFF00"/>
                </a:solidFill>
              </a:rPr>
              <a:t>років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</p:txBody>
      </p:sp>
      <p:pic>
        <p:nvPicPr>
          <p:cNvPr id="9" name="Содержимое 8" descr="428px-JMRLenz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700808"/>
            <a:ext cx="2229180" cy="3119810"/>
          </a:xfrm>
        </p:spPr>
      </p:pic>
      <p:pic>
        <p:nvPicPr>
          <p:cNvPr id="10" name="Рисунок 9" descr="Max_Mul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2060848"/>
            <a:ext cx="2286000" cy="3238500"/>
          </a:xfrm>
          <a:prstGeom prst="rect">
            <a:avLst/>
          </a:prstGeom>
        </p:spPr>
      </p:pic>
      <p:pic>
        <p:nvPicPr>
          <p:cNvPr id="11" name="Рисунок 10" descr="ph055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773973"/>
            <a:ext cx="2232248" cy="30840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Переклад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rgbClr val="FFFF00"/>
                </a:solidFill>
              </a:rPr>
              <a:t>За переклад «Фауста» </a:t>
            </a:r>
            <a:r>
              <a:rPr lang="ru-RU" sz="4400" dirty="0" err="1">
                <a:solidFill>
                  <a:srgbClr val="FFFF00"/>
                </a:solidFill>
              </a:rPr>
              <a:t>бралися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М.Старицький</a:t>
            </a:r>
            <a:r>
              <a:rPr lang="ru-RU" sz="4400" dirty="0">
                <a:solidFill>
                  <a:srgbClr val="FFFF00"/>
                </a:solidFill>
              </a:rPr>
              <a:t>, Д.Загул, </a:t>
            </a:r>
            <a:r>
              <a:rPr lang="ru-RU" sz="4400" dirty="0" err="1">
                <a:solidFill>
                  <a:srgbClr val="FFFF00"/>
                </a:solidFill>
              </a:rPr>
              <a:t>І.Улезка</a:t>
            </a:r>
            <a:r>
              <a:rPr lang="ru-RU" sz="4400" dirty="0">
                <a:solidFill>
                  <a:srgbClr val="FFFF00"/>
                </a:solidFill>
              </a:rPr>
              <a:t>. Та </a:t>
            </a:r>
            <a:r>
              <a:rPr lang="ru-RU" sz="4400" dirty="0" err="1">
                <a:solidFill>
                  <a:srgbClr val="FFFF00"/>
                </a:solidFill>
              </a:rPr>
              <a:t>лише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після</a:t>
            </a:r>
            <a:r>
              <a:rPr lang="ru-RU" sz="4400" dirty="0">
                <a:solidFill>
                  <a:srgbClr val="FFFF00"/>
                </a:solidFill>
              </a:rPr>
              <a:t> перекладу «Фауста» М.Лукашем </a:t>
            </a:r>
            <a:r>
              <a:rPr lang="ru-RU" sz="4400" dirty="0" err="1">
                <a:solidFill>
                  <a:srgbClr val="FFFF00"/>
                </a:solidFill>
              </a:rPr>
              <a:t>українські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читачі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мають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змогу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скласти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повне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уявлення</a:t>
            </a:r>
            <a:r>
              <a:rPr lang="ru-RU" sz="4400" dirty="0">
                <a:solidFill>
                  <a:srgbClr val="FFFF00"/>
                </a:solidFill>
              </a:rPr>
              <a:t> про </a:t>
            </a:r>
            <a:r>
              <a:rPr lang="ru-RU" sz="4400" dirty="0" err="1">
                <a:solidFill>
                  <a:srgbClr val="FFFF00"/>
                </a:solidFill>
              </a:rPr>
              <a:t>геніальний</a:t>
            </a: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err="1">
                <a:solidFill>
                  <a:srgbClr val="FFFF00"/>
                </a:solidFill>
              </a:rPr>
              <a:t>твір</a:t>
            </a:r>
            <a:r>
              <a:rPr lang="ru-RU" sz="4400" dirty="0">
                <a:solidFill>
                  <a:srgbClr val="FFFF00"/>
                </a:solidFill>
              </a:rPr>
              <a:t> Гете.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byr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772816"/>
            <a:ext cx="2095500" cy="2647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«Фауст» Гете </a:t>
            </a:r>
            <a:r>
              <a:rPr lang="ru-RU" dirty="0" err="1" smtClean="0"/>
              <a:t>мав</a:t>
            </a:r>
            <a:r>
              <a:rPr lang="ru-RU" dirty="0" smtClean="0"/>
              <a:t> на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Світове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відлуння</a:t>
            </a:r>
            <a:r>
              <a:rPr lang="ru-RU" dirty="0" smtClean="0">
                <a:solidFill>
                  <a:srgbClr val="FFFF00"/>
                </a:solidFill>
              </a:rPr>
              <a:t> «Фауст» </a:t>
            </a:r>
            <a:r>
              <a:rPr lang="ru-RU" dirty="0" err="1" smtClean="0">
                <a:solidFill>
                  <a:srgbClr val="FFFF00"/>
                </a:solidFill>
              </a:rPr>
              <a:t>здобув</a:t>
            </a:r>
            <a:r>
              <a:rPr lang="ru-RU" dirty="0" smtClean="0">
                <a:solidFill>
                  <a:srgbClr val="FFFF00"/>
                </a:solidFill>
              </a:rPr>
              <a:t> у </a:t>
            </a:r>
            <a:r>
              <a:rPr lang="ru-RU" dirty="0" err="1" smtClean="0">
                <a:solidFill>
                  <a:srgbClr val="FFFF00"/>
                </a:solidFill>
              </a:rPr>
              <a:t>великої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кількості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письменників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зокрема</a:t>
            </a:r>
            <a:r>
              <a:rPr lang="ru-RU" dirty="0" smtClean="0">
                <a:solidFill>
                  <a:srgbClr val="FFFF00"/>
                </a:solidFill>
              </a:rPr>
              <a:t>, сам образ Фауста </a:t>
            </a:r>
            <a:r>
              <a:rPr lang="ru-RU" dirty="0" err="1" smtClean="0">
                <a:solidFill>
                  <a:srgbClr val="FFFF00"/>
                </a:solidFill>
              </a:rPr>
              <a:t>надихав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творчість</a:t>
            </a:r>
            <a:r>
              <a:rPr lang="ru-RU" dirty="0" smtClean="0">
                <a:solidFill>
                  <a:srgbClr val="FFFF00"/>
                </a:solidFill>
              </a:rPr>
              <a:t> Байрона. </a:t>
            </a:r>
            <a:r>
              <a:rPr lang="ru-RU" dirty="0" err="1" smtClean="0">
                <a:solidFill>
                  <a:srgbClr val="FFFF00"/>
                </a:solidFill>
              </a:rPr>
              <a:t>Багато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мотивів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сюжетів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трагедії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зустрічаються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творах</a:t>
            </a:r>
            <a:r>
              <a:rPr lang="ru-RU" dirty="0" smtClean="0">
                <a:solidFill>
                  <a:srgbClr val="FFFF00"/>
                </a:solidFill>
              </a:rPr>
              <a:t> Дж. </a:t>
            </a:r>
            <a:r>
              <a:rPr lang="ru-RU" dirty="0" err="1" smtClean="0">
                <a:solidFill>
                  <a:srgbClr val="FFFF00"/>
                </a:solidFill>
              </a:rPr>
              <a:t>Мільтона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Т.Шевченка</a:t>
            </a:r>
            <a:r>
              <a:rPr lang="ru-RU" dirty="0" smtClean="0">
                <a:solidFill>
                  <a:srgbClr val="FFFF00"/>
                </a:solidFill>
              </a:rPr>
              <a:t>, Т.Манна.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Гете та </a:t>
            </a:r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творчість</a:t>
            </a:r>
            <a:r>
              <a:rPr lang="ru-RU" dirty="0" smtClean="0">
                <a:solidFill>
                  <a:srgbClr val="FFFF00"/>
                </a:solidFill>
              </a:rPr>
              <a:t> стала </a:t>
            </a:r>
            <a:r>
              <a:rPr lang="ru-RU" dirty="0" err="1" smtClean="0">
                <a:solidFill>
                  <a:srgbClr val="FFFF00"/>
                </a:solidFill>
              </a:rPr>
              <a:t>зразком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гідним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наслідування</a:t>
            </a:r>
            <a:r>
              <a:rPr lang="ru-RU" dirty="0" smtClean="0">
                <a:solidFill>
                  <a:srgbClr val="FFFF00"/>
                </a:solidFill>
              </a:rPr>
              <a:t> для Томаса Манна..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661870208_tonne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977680"/>
            <a:ext cx="2160240" cy="28803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Рисунок 6" descr="st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90545">
            <a:off x="6607606" y="1763719"/>
            <a:ext cx="1584897" cy="22322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7" descr="473px-Thomas_Mann_193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344829">
            <a:off x="4427984" y="4005065"/>
            <a:ext cx="1876415" cy="23762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І</a:t>
            </a:r>
            <a:r>
              <a:rPr lang="ru-RU" dirty="0" err="1" smtClean="0"/>
              <a:t>люстрації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Прекрасні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ілюстрації</a:t>
            </a:r>
            <a:r>
              <a:rPr lang="ru-RU" dirty="0" smtClean="0">
                <a:solidFill>
                  <a:srgbClr val="FFFF00"/>
                </a:solidFill>
              </a:rPr>
              <a:t> створили </a:t>
            </a:r>
            <a:r>
              <a:rPr lang="ru-RU" dirty="0" err="1" smtClean="0">
                <a:solidFill>
                  <a:srgbClr val="FFFF00"/>
                </a:solidFill>
              </a:rPr>
              <a:t>французький</a:t>
            </a:r>
            <a:r>
              <a:rPr lang="ru-RU" dirty="0" smtClean="0">
                <a:solidFill>
                  <a:srgbClr val="FFFF00"/>
                </a:solidFill>
              </a:rPr>
              <a:t> художник Ежен Делакруа, </a:t>
            </a:r>
            <a:r>
              <a:rPr lang="ru-RU" dirty="0" err="1" smtClean="0">
                <a:solidFill>
                  <a:srgbClr val="FFFF00"/>
                </a:solidFill>
              </a:rPr>
              <a:t>російський</a:t>
            </a:r>
            <a:r>
              <a:rPr lang="ru-RU" dirty="0" smtClean="0">
                <a:solidFill>
                  <a:srgbClr val="FFFF00"/>
                </a:solidFill>
              </a:rPr>
              <a:t> М.Врубель, </a:t>
            </a:r>
            <a:r>
              <a:rPr lang="ru-RU" dirty="0" err="1" smtClean="0">
                <a:solidFill>
                  <a:srgbClr val="FFFF00"/>
                </a:solidFill>
              </a:rPr>
              <a:t>німецький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Ернест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Берлах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американський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Рокуел</a:t>
            </a:r>
            <a:r>
              <a:rPr lang="ru-RU" dirty="0" smtClean="0">
                <a:solidFill>
                  <a:srgbClr val="FFFF00"/>
                </a:solidFill>
              </a:rPr>
              <a:t> Кент.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7" name="Содержимое 6" descr="609-0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196752"/>
            <a:ext cx="2808312" cy="4104456"/>
          </a:xfrm>
        </p:spPr>
      </p:pic>
      <p:pic>
        <p:nvPicPr>
          <p:cNvPr id="8" name="Рисунок 7" descr="vrube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276872"/>
            <a:ext cx="2843808" cy="4176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«Фауст» Гете </a:t>
            </a:r>
            <a:r>
              <a:rPr lang="ru-RU" dirty="0" err="1" smtClean="0">
                <a:solidFill>
                  <a:srgbClr val="FFFF00"/>
                </a:solidFill>
              </a:rPr>
              <a:t>був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неодноразово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театралізований</a:t>
            </a:r>
            <a:r>
              <a:rPr lang="ru-RU" dirty="0" smtClean="0">
                <a:solidFill>
                  <a:srgbClr val="FFFF00"/>
                </a:solidFill>
              </a:rPr>
              <a:t>. Так, Шарль </a:t>
            </a:r>
            <a:r>
              <a:rPr lang="ru-RU" dirty="0" err="1" smtClean="0">
                <a:solidFill>
                  <a:srgbClr val="FFFF00"/>
                </a:solidFill>
              </a:rPr>
              <a:t>Гуно</a:t>
            </a:r>
            <a:r>
              <a:rPr lang="ru-RU" dirty="0" smtClean="0">
                <a:solidFill>
                  <a:srgbClr val="FFFF00"/>
                </a:solidFill>
              </a:rPr>
              <a:t> створив оперу «Фауст». На </a:t>
            </a:r>
            <a:r>
              <a:rPr lang="ru-RU" dirty="0" err="1" smtClean="0">
                <a:solidFill>
                  <a:srgbClr val="FFFF00"/>
                </a:solidFill>
              </a:rPr>
              <a:t>мотиви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гетевського</a:t>
            </a:r>
            <a:r>
              <a:rPr lang="ru-RU" dirty="0" smtClean="0">
                <a:solidFill>
                  <a:srgbClr val="FFFF00"/>
                </a:solidFill>
              </a:rPr>
              <a:t> «Фауста» писали </a:t>
            </a:r>
            <a:r>
              <a:rPr lang="ru-RU" dirty="0" err="1" smtClean="0">
                <a:solidFill>
                  <a:srgbClr val="FFFF00"/>
                </a:solidFill>
              </a:rPr>
              <a:t>музику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Людвіг</a:t>
            </a:r>
            <a:r>
              <a:rPr lang="ru-RU" dirty="0" smtClean="0">
                <a:solidFill>
                  <a:srgbClr val="FFFF00"/>
                </a:solidFill>
              </a:rPr>
              <a:t> Ван Бетховен, Гектор </a:t>
            </a:r>
            <a:r>
              <a:rPr lang="ru-RU" dirty="0" err="1" smtClean="0">
                <a:solidFill>
                  <a:srgbClr val="FFFF00"/>
                </a:solidFill>
              </a:rPr>
              <a:t>Берліоз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М.Глінка</a:t>
            </a:r>
            <a:r>
              <a:rPr lang="ru-RU" dirty="0" smtClean="0">
                <a:solidFill>
                  <a:srgbClr val="FFFF00"/>
                </a:solidFill>
              </a:rPr>
              <a:t>, Ричард Вагнер, Петро </a:t>
            </a:r>
            <a:r>
              <a:rPr lang="ru-RU" dirty="0" err="1" smtClean="0">
                <a:solidFill>
                  <a:srgbClr val="FFFF00"/>
                </a:solidFill>
              </a:rPr>
              <a:t>Чайковський</a:t>
            </a:r>
            <a:r>
              <a:rPr lang="ru-RU" dirty="0" smtClean="0">
                <a:solidFill>
                  <a:srgbClr val="FFFF00"/>
                </a:solidFill>
              </a:rPr>
              <a:t>, Модест </a:t>
            </a:r>
            <a:r>
              <a:rPr lang="ru-RU" dirty="0" err="1" smtClean="0">
                <a:solidFill>
                  <a:srgbClr val="FFFF00"/>
                </a:solidFill>
              </a:rPr>
              <a:t>Мусоргський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інші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ru-RU" sz="4000" dirty="0" smtClean="0">
                <a:solidFill>
                  <a:srgbClr val="FFFF00"/>
                </a:solidFill>
              </a:rPr>
              <a:t>До сюжету «Фауста» </a:t>
            </a:r>
            <a:r>
              <a:rPr lang="ru-RU" sz="4000" dirty="0" err="1" smtClean="0">
                <a:solidFill>
                  <a:srgbClr val="FFFF00"/>
                </a:solidFill>
              </a:rPr>
              <a:t>звертаються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і</a:t>
            </a:r>
            <a:r>
              <a:rPr lang="ru-RU" sz="4000" dirty="0" smtClean="0">
                <a:solidFill>
                  <a:srgbClr val="FFFF00"/>
                </a:solidFill>
              </a:rPr>
              <a:t> в </a:t>
            </a:r>
            <a:r>
              <a:rPr lang="ru-RU" sz="4000" dirty="0" err="1" smtClean="0">
                <a:solidFill>
                  <a:srgbClr val="FFFF00"/>
                </a:solidFill>
              </a:rPr>
              <a:t>кіно</a:t>
            </a:r>
            <a:r>
              <a:rPr lang="ru-RU" sz="4000" dirty="0" smtClean="0">
                <a:solidFill>
                  <a:srgbClr val="FFFF00"/>
                </a:solidFill>
              </a:rPr>
              <a:t>. Прикладом </a:t>
            </a:r>
            <a:r>
              <a:rPr lang="ru-RU" sz="4000" dirty="0" err="1" smtClean="0">
                <a:solidFill>
                  <a:srgbClr val="FFFF00"/>
                </a:solidFill>
              </a:rPr>
              <a:t>цього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є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екранізація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американського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режисера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Брайна</a:t>
            </a:r>
            <a:r>
              <a:rPr lang="ru-RU" sz="4000" dirty="0" smtClean="0">
                <a:solidFill>
                  <a:srgbClr val="FFFF00"/>
                </a:solidFill>
              </a:rPr>
              <a:t> Юз </a:t>
            </a:r>
            <a:r>
              <a:rPr lang="ru-RU" sz="4000" dirty="0" err="1" smtClean="0">
                <a:solidFill>
                  <a:srgbClr val="FFFF00"/>
                </a:solidFill>
              </a:rPr>
              <a:t>дена</a:t>
            </a:r>
            <a:r>
              <a:rPr lang="ru-RU" sz="4000" dirty="0" smtClean="0">
                <a:solidFill>
                  <a:srgbClr val="FFFF00"/>
                </a:solidFill>
              </a:rPr>
              <a:t> «Фауст» </a:t>
            </a:r>
            <a:r>
              <a:rPr lang="ru-RU" sz="4000" dirty="0" err="1" smtClean="0">
                <a:solidFill>
                  <a:srgbClr val="FFFF00"/>
                </a:solidFill>
              </a:rPr>
              <a:t>з</a:t>
            </a:r>
            <a:r>
              <a:rPr lang="ru-RU" sz="4000" dirty="0" smtClean="0">
                <a:solidFill>
                  <a:srgbClr val="FFFF00"/>
                </a:solidFill>
              </a:rPr>
              <a:t> Марком </a:t>
            </a:r>
            <a:r>
              <a:rPr lang="ru-RU" sz="4000" dirty="0" err="1" smtClean="0">
                <a:solidFill>
                  <a:srgbClr val="FFFF00"/>
                </a:solidFill>
              </a:rPr>
              <a:t>Фростом</a:t>
            </a:r>
            <a:r>
              <a:rPr lang="ru-RU" sz="4000" dirty="0" smtClean="0">
                <a:solidFill>
                  <a:srgbClr val="FFFF00"/>
                </a:solidFill>
              </a:rPr>
              <a:t> в </a:t>
            </a:r>
            <a:r>
              <a:rPr lang="ru-RU" sz="4000" dirty="0" err="1" smtClean="0">
                <a:solidFill>
                  <a:srgbClr val="FFFF00"/>
                </a:solidFill>
              </a:rPr>
              <a:t>головній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ролі</a:t>
            </a:r>
            <a:r>
              <a:rPr lang="ru-RU" sz="4000" dirty="0" smtClean="0">
                <a:solidFill>
                  <a:srgbClr val="FFFF00"/>
                </a:solidFill>
              </a:rPr>
              <a:t>.</a:t>
            </a:r>
            <a:br>
              <a:rPr lang="ru-RU" sz="4000" dirty="0" smtClean="0">
                <a:solidFill>
                  <a:srgbClr val="FFFF00"/>
                </a:solidFill>
              </a:rPr>
            </a:br>
            <a:endParaRPr lang="ru-RU" sz="40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139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Образ Фауста у світовому мистецтві , музиці , літературі , скульптурі </vt:lpstr>
      <vt:lpstr>Письменники ,які зверталися до образу Фауста </vt:lpstr>
      <vt:lpstr>Переклад </vt:lpstr>
      <vt:lpstr> Величезний вплив «Фауст» Гете мав на світову літературу. </vt:lpstr>
      <vt:lpstr>Ілюстрації 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Фауста у світовому мистецтві , музиці , літературі , скульптурі </dc:title>
  <dc:creator>Вероника</dc:creator>
  <cp:lastModifiedBy>Вероника</cp:lastModifiedBy>
  <cp:revision>6</cp:revision>
  <dcterms:created xsi:type="dcterms:W3CDTF">2012-11-08T12:31:08Z</dcterms:created>
  <dcterms:modified xsi:type="dcterms:W3CDTF">2012-11-08T16:01:16Z</dcterms:modified>
</cp:coreProperties>
</file>