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60" r:id="rId5"/>
    <p:sldId id="258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01.12.2013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01.12.2013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uk-UA" b="1" dirty="0"/>
              <a:t>Життєвий і творчий шлях </a:t>
            </a:r>
            <a:br>
              <a:rPr lang="uk-UA" b="1" dirty="0"/>
            </a:br>
            <a:r>
              <a:rPr lang="uk-UA" b="1" dirty="0"/>
              <a:t>М.О.</a:t>
            </a:r>
            <a:r>
              <a:rPr lang="ru-RU" b="1" dirty="0"/>
              <a:t> </a:t>
            </a:r>
            <a:r>
              <a:rPr lang="uk-UA" b="1" dirty="0"/>
              <a:t>Булгакова</a:t>
            </a:r>
            <a:endParaRPr lang="ru-RU" sz="4400" b="0" i="0" baseline="0" dirty="0">
              <a:solidFill>
                <a:srgbClr val="514843"/>
              </a:solidFill>
              <a:latin typeface="Plantagenet Cherokee"/>
              <a:ea typeface="+mj-ea"/>
              <a:cs typeface="+mj-cs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uk-UA" sz="1800" b="0" i="0" dirty="0" smtClean="0"/>
              <a:t>Презентацію виконав учень 11-А класу Швець Максим</a:t>
            </a:r>
            <a:endParaRPr lang="ru-RU" sz="1800" b="0" i="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 b="18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81648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b="6418"/>
          <a:stretch/>
        </p:blipFill>
        <p:spPr>
          <a:xfrm>
            <a:off x="5681418" y="1224793"/>
            <a:ext cx="6510582" cy="44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81648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6570"/>
          <a:stretch/>
        </p:blipFill>
        <p:spPr>
          <a:xfrm>
            <a:off x="5681418" y="1233182"/>
            <a:ext cx="6510582" cy="44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81648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 b="7049"/>
          <a:stretch/>
        </p:blipFill>
        <p:spPr>
          <a:xfrm>
            <a:off x="5681418" y="1224793"/>
            <a:ext cx="6510582" cy="44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81648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4873" r="-258" b="7165"/>
          <a:stretch/>
        </p:blipFill>
        <p:spPr>
          <a:xfrm>
            <a:off x="5729680" y="1233182"/>
            <a:ext cx="6526636" cy="43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5144" y="1604942"/>
            <a:ext cx="4138719" cy="2219691"/>
          </a:xfrm>
        </p:spPr>
        <p:txBody>
          <a:bodyPr>
            <a:normAutofit fontScale="90000"/>
          </a:bodyPr>
          <a:lstStyle/>
          <a:p>
            <a:r>
              <a:rPr lang="ru-RU" sz="2700" dirty="0" err="1"/>
              <a:t>Тетяна</a:t>
            </a:r>
            <a:r>
              <a:rPr lang="ru-RU" sz="2700" dirty="0"/>
              <a:t> </a:t>
            </a:r>
            <a:r>
              <a:rPr lang="ru-RU" sz="2700" dirty="0" err="1"/>
              <a:t>Миколаївна</a:t>
            </a:r>
            <a:r>
              <a:rPr lang="ru-RU" sz="2700" dirty="0"/>
              <a:t> Лаппа - </a:t>
            </a:r>
            <a:r>
              <a:rPr lang="ru-RU" sz="2700" dirty="0" smtClean="0"/>
              <a:t>перша </a:t>
            </a:r>
            <a:r>
              <a:rPr lang="ru-RU" sz="2700" dirty="0"/>
              <a:t>дружина та перша муза Булгакова</a:t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7801" y="2481648"/>
            <a:ext cx="6477950" cy="2887306"/>
          </a:xfrm>
        </p:spPr>
        <p:txBody>
          <a:bodyPr>
            <a:noAutofit/>
          </a:bodyPr>
          <a:lstStyle/>
          <a:p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спогадів</a:t>
            </a:r>
            <a:r>
              <a:rPr lang="ru-RU" sz="2000" dirty="0"/>
              <a:t> </a:t>
            </a:r>
            <a:r>
              <a:rPr lang="ru-RU" sz="2000" dirty="0" err="1"/>
              <a:t>Леоніда</a:t>
            </a:r>
            <a:r>
              <a:rPr lang="ru-RU" sz="2000" dirty="0"/>
              <a:t> </a:t>
            </a:r>
            <a:r>
              <a:rPr lang="ru-RU" sz="2000" dirty="0" err="1"/>
              <a:t>Сергійовича</a:t>
            </a:r>
            <a:r>
              <a:rPr lang="ru-RU" sz="2000" dirty="0"/>
              <a:t> </a:t>
            </a:r>
            <a:r>
              <a:rPr lang="ru-RU" sz="2000" dirty="0" err="1" smtClean="0"/>
              <a:t>Карума</a:t>
            </a:r>
            <a:r>
              <a:rPr lang="ru-RU" sz="2000" dirty="0"/>
              <a:t>:  </a:t>
            </a:r>
            <a:r>
              <a:rPr lang="ru-RU" sz="2000" dirty="0" smtClean="0"/>
              <a:t>«Студентом </a:t>
            </a:r>
            <a:r>
              <a:rPr lang="ru-RU" sz="2000" dirty="0"/>
              <a:t>Михаил женился. Его жена была Татьяна Николаевна Лаппа, </a:t>
            </a:r>
            <a:r>
              <a:rPr lang="ru-RU" sz="2000" dirty="0" err="1"/>
              <a:t>Тася</a:t>
            </a:r>
            <a:r>
              <a:rPr lang="ru-RU" sz="2000" dirty="0"/>
              <a:t>, дочь управляющего Саратовской казенной палатой, девица со средствами. Михаил хорошо прожил на средства жены последние три года студенчества как в Киеве, так и в Саратове... Своих средств у Михаила не было... </a:t>
            </a:r>
            <a:r>
              <a:rPr lang="ru-RU" sz="2000" dirty="0" err="1"/>
              <a:t>Тася</a:t>
            </a:r>
            <a:r>
              <a:rPr lang="ru-RU" sz="2000" dirty="0"/>
              <a:t> не была красива, но была очень хорошей женщиной, тихой и любящей женой, худенькой и незаметной. Детей у их не было. Это было категорическое условие Михаила...»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64" y="1228801"/>
            <a:ext cx="5078136" cy="44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4" y="1526796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/>
              <a:t>Любов</a:t>
            </a:r>
            <a:r>
              <a:rPr lang="ru-RU" sz="2700" dirty="0"/>
              <a:t> </a:t>
            </a:r>
            <a:r>
              <a:rPr lang="ru-RU" sz="2700" dirty="0" err="1"/>
              <a:t>Євгеніївна</a:t>
            </a:r>
            <a:r>
              <a:rPr lang="ru-RU" sz="2700" dirty="0"/>
              <a:t> </a:t>
            </a:r>
            <a:r>
              <a:rPr lang="ru-RU" sz="2700" dirty="0" err="1" smtClean="0"/>
              <a:t>Білозерська</a:t>
            </a:r>
            <a:r>
              <a:rPr lang="ru-RU" sz="2700" dirty="0" smtClean="0"/>
              <a:t> - друга </a:t>
            </a:r>
            <a:r>
              <a:rPr lang="ru-RU" sz="2700" dirty="0"/>
              <a:t>дружина та муза Булгакова</a:t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7800" y="2481648"/>
            <a:ext cx="8357083" cy="2887306"/>
          </a:xfrm>
        </p:spPr>
        <p:txBody>
          <a:bodyPr>
            <a:noAutofit/>
          </a:bodyPr>
          <a:lstStyle/>
          <a:p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щоденника</a:t>
            </a:r>
            <a:r>
              <a:rPr lang="ru-RU" sz="2000" dirty="0"/>
              <a:t> Булгакова: </a:t>
            </a:r>
            <a:r>
              <a:rPr lang="ru-RU" sz="2000" dirty="0" smtClean="0"/>
              <a:t>«Подавляет </a:t>
            </a:r>
            <a:r>
              <a:rPr lang="ru-RU" sz="2000" dirty="0"/>
              <a:t>меня чувственно моя жена. Это и хорошо, и отчаянно, и сладко, и, в то же время, безнадежно сложно: я как раз сейчас хворый, а она для меня... Как заноза сидит... что чертова баба завязила меня; как пушку в болоте, важный вопрос. Но один, без нее, уже не мыслюсь. Видно привык…</a:t>
            </a:r>
          </a:p>
          <a:p>
            <a:r>
              <a:rPr lang="ru-RU" sz="2000" dirty="0"/>
              <a:t>…Это ужасно глупо при моих замыслах, но, кажется, я в нее влюблен. Одна мысль интересует меня. При всяком ли она приспособилась бы так же уютно, или это избирательно для меня</a:t>
            </a:r>
            <a:r>
              <a:rPr lang="ru-RU" sz="2000" dirty="0" smtClean="0"/>
              <a:t>?»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37" y="1224793"/>
            <a:ext cx="3200763" cy="44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/>
              <a:t>Олена</a:t>
            </a:r>
            <a:r>
              <a:rPr lang="ru-RU" sz="2700" dirty="0"/>
              <a:t> </a:t>
            </a:r>
            <a:r>
              <a:rPr lang="ru-RU" sz="2700" dirty="0" err="1"/>
              <a:t>Сергіївна</a:t>
            </a:r>
            <a:r>
              <a:rPr lang="ru-RU" sz="2700" dirty="0"/>
              <a:t> </a:t>
            </a:r>
            <a:r>
              <a:rPr lang="ru-RU" sz="2700" dirty="0" err="1"/>
              <a:t>Шиловська</a:t>
            </a:r>
            <a:r>
              <a:rPr lang="ru-RU" sz="2700" dirty="0"/>
              <a:t>- </a:t>
            </a:r>
            <a:br>
              <a:rPr lang="ru-RU" sz="2700" dirty="0"/>
            </a:br>
            <a:r>
              <a:rPr lang="ru-RU" sz="2700" dirty="0" err="1"/>
              <a:t>третя</a:t>
            </a:r>
            <a:r>
              <a:rPr lang="ru-RU" sz="2700" dirty="0"/>
              <a:t> дружина та муза Булгакова</a:t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354" y="2347795"/>
            <a:ext cx="8357083" cy="31557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ru-RU" sz="1200" dirty="0" err="1" smtClean="0"/>
              <a:t>Зі</a:t>
            </a:r>
            <a:r>
              <a:rPr lang="ru-RU" sz="1200" dirty="0" smtClean="0"/>
              <a:t> </a:t>
            </a:r>
            <a:r>
              <a:rPr lang="ru-RU" sz="1200" dirty="0" err="1" smtClean="0"/>
              <a:t>спогадів</a:t>
            </a:r>
            <a:r>
              <a:rPr lang="ru-RU" sz="1200" dirty="0" smtClean="0"/>
              <a:t> О.С. </a:t>
            </a:r>
            <a:r>
              <a:rPr lang="ru-RU" sz="1200" dirty="0" err="1" smtClean="0"/>
              <a:t>Булгакової</a:t>
            </a:r>
            <a:r>
              <a:rPr lang="ru-RU" sz="1200" dirty="0" smtClean="0"/>
              <a:t>: </a:t>
            </a:r>
            <a:r>
              <a:rPr lang="ru-RU" sz="1200" i="1" dirty="0" smtClean="0"/>
              <a:t> «Мы познакомились очень неожиданно. Я интересовалась им давно. С тех пор как прочитала «Роковые яйца» и «Белую гвардию». Я почувствовала, что это совершенно особый писатель, хотя </a:t>
            </a:r>
          </a:p>
          <a:p>
            <a:pPr>
              <a:lnSpc>
                <a:spcPct val="80000"/>
              </a:lnSpc>
            </a:pPr>
            <a:r>
              <a:rPr lang="ru-RU" sz="1200" i="1" dirty="0" smtClean="0"/>
              <a:t>литература </a:t>
            </a:r>
            <a:r>
              <a:rPr lang="ru-RU" sz="1200" i="1" dirty="0"/>
              <a:t>20-х годов у нас была очень талантлива. Необычайный взлет был у русской литературы. И </a:t>
            </a:r>
          </a:p>
          <a:p>
            <a:pPr>
              <a:lnSpc>
                <a:spcPct val="80000"/>
              </a:lnSpc>
            </a:pPr>
            <a:endParaRPr lang="ru-RU" sz="1200" i="1" dirty="0"/>
          </a:p>
          <a:p>
            <a:pPr>
              <a:lnSpc>
                <a:spcPct val="80000"/>
              </a:lnSpc>
            </a:pPr>
            <a:r>
              <a:rPr lang="ru-RU" sz="1200" i="1" dirty="0"/>
              <a:t>среди всех был Булгаков, причем среди этого большого созвездия он стоял как-то в стороне по своей необычности, необычности темы, необычности языка, взгляда, юмора: всего того, что, собственно, определяет писателя. </a:t>
            </a:r>
          </a:p>
          <a:p>
            <a:pPr>
              <a:lnSpc>
                <a:spcPct val="80000"/>
              </a:lnSpc>
            </a:pPr>
            <a:r>
              <a:rPr lang="ru-RU" sz="1200" i="1" dirty="0"/>
              <a:t>           Все это поразило меня. </a:t>
            </a:r>
          </a:p>
          <a:p>
            <a:pPr>
              <a:lnSpc>
                <a:spcPct val="80000"/>
              </a:lnSpc>
            </a:pPr>
            <a:r>
              <a:rPr lang="ru-RU" sz="1200" i="1" dirty="0"/>
              <a:t>           Я была женой генерал-лейтенанта Шиловского, прекрасного, благороднейшего человека. Была, что называется, счастливая семья: муж, занимающий высокое положение, двое прекрасных сыновей... Вообще все было хорошо. Но когда я встретила Булгакова случайно в одном доме, я поняла, что это моя судьба, несмотря на безумно трудную трагедию разрыва. Я пошла на все это, потому что без Булгакова для меня не было бы ни смысла жизни, ни оправдания ее... </a:t>
            </a:r>
          </a:p>
          <a:p>
            <a:pPr>
              <a:lnSpc>
                <a:spcPct val="80000"/>
              </a:lnSpc>
            </a:pPr>
            <a:r>
              <a:rPr lang="ru-RU" sz="1200" i="1" dirty="0"/>
              <a:t>           Это было в 29-м году в феврале, на масленую. Какие-то знакомые устроили блины. Ни я не хотела идти туда, ни Булгаков, который почему-то решил, что в этот дом он не будет ходить. Но получилось так, что эти люди сумели заинтересовать составом приглашенных и его, и меня. Ну, меня, конечно, его фамилия. В общем, мы встретились и были рядом. Это была быстрая, необычайно быстрая, во всяком случае с моей стороны, любовь на всю жизнь. </a:t>
            </a:r>
          </a:p>
          <a:p>
            <a:pPr>
              <a:lnSpc>
                <a:spcPct val="80000"/>
              </a:lnSpc>
            </a:pPr>
            <a:r>
              <a:rPr lang="ru-RU" sz="1200" i="1" dirty="0"/>
              <a:t>           Потом наступили гораздо более трудные времена, когда мне было очень трудно уйти из дома именно из-за того, что муж был очень хорошим человеком, из-за того, что у нас была такая дружная семья. В первый раз я смалодушествовала и осталась, и я не видела Булгакова 20 месяцев, давши слово, что не приму ни одного письма, не подойду ни разу к телефону, не выйду одна на улицу. Но, очевидно, все-таки это была судьба. Потому что, когда я в первый раз вышла на улицу, я встретила его, и первая фраза, которую он сказал, было: «Я не могу без тебя жить». И я ответила: «И я тоже». И мы решили соединиться, несмотря ни на что. Но тогда же он мне сказал то, что, я не знаю почему, но приняла со смехом. Он мне сказал: «Дай мне слово, что умирать я буду у тебя на руках». Если представить, что это говорил человек неполных сорока лет, здоровый, с веселыми голубыми глазами, сияющий от счастья, то, конечно, это выглядело очень странно. И я, смеясь, сказала: «Конечно, конечно, ты будешь умирать у меня на...». Он сказал: «Я говорю очень серьезно, поклянись». И в результате я поклялась». </a:t>
            </a:r>
            <a:endParaRPr lang="ru-RU" sz="1200" dirty="0"/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74" y="1233183"/>
            <a:ext cx="2741626" cy="44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526796"/>
            <a:ext cx="5791350" cy="2549507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Повісті</a:t>
            </a:r>
            <a:r>
              <a:rPr lang="ru-RU" sz="2800" dirty="0"/>
              <a:t> і </a:t>
            </a:r>
            <a:r>
              <a:rPr lang="ru-RU" sz="2800" dirty="0" err="1" smtClean="0"/>
              <a:t>романи</a:t>
            </a:r>
            <a:r>
              <a:rPr lang="ru-RU" sz="2800" dirty="0" smtClean="0"/>
              <a:t> </a:t>
            </a:r>
            <a:r>
              <a:rPr lang="ru-RU" sz="2700" dirty="0" smtClean="0"/>
              <a:t>Булгакова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3533" y="2012236"/>
            <a:ext cx="7609043" cy="3155755"/>
          </a:xfrm>
        </p:spPr>
        <p:txBody>
          <a:bodyPr>
            <a:normAutofit fontScale="70000" lnSpcReduction="20000"/>
          </a:bodyPr>
          <a:lstStyle/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 smtClean="0"/>
              <a:t>Походеньки</a:t>
            </a:r>
            <a:r>
              <a:rPr lang="ru-RU" sz="2000" dirty="0" smtClean="0"/>
              <a:t> </a:t>
            </a:r>
            <a:r>
              <a:rPr lang="ru-RU" sz="2000" dirty="0"/>
              <a:t>Чичикова (поема в 2-х пунктах з прологом і </a:t>
            </a:r>
            <a:r>
              <a:rPr lang="ru-RU" sz="2000" dirty="0" err="1"/>
              <a:t>епілогом</a:t>
            </a:r>
            <a:r>
              <a:rPr lang="ru-RU" sz="2000" dirty="0"/>
              <a:t>, 1922)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Біла</a:t>
            </a:r>
            <a:r>
              <a:rPr lang="ru-RU" sz="2000" dirty="0"/>
              <a:t> </a:t>
            </a:r>
            <a:r>
              <a:rPr lang="ru-RU" sz="2000" dirty="0" err="1"/>
              <a:t>гвардія</a:t>
            </a:r>
            <a:r>
              <a:rPr lang="ru-RU" sz="2000" dirty="0"/>
              <a:t> (роман, 1922–1924)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Дияволіада</a:t>
            </a:r>
            <a:r>
              <a:rPr lang="ru-RU" sz="2000" dirty="0"/>
              <a:t> (</a:t>
            </a:r>
            <a:r>
              <a:rPr lang="ru-RU" sz="2000" dirty="0" err="1"/>
              <a:t>повість</a:t>
            </a:r>
            <a:r>
              <a:rPr lang="ru-RU" sz="2000" dirty="0"/>
              <a:t>, 1923)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/>
              <a:t>Записки на манжетах (</a:t>
            </a:r>
            <a:r>
              <a:rPr lang="ru-RU" sz="2000" dirty="0" err="1"/>
              <a:t>повість</a:t>
            </a:r>
            <a:r>
              <a:rPr lang="ru-RU" sz="2000" dirty="0"/>
              <a:t>, 1923)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Фатальні</a:t>
            </a:r>
            <a:r>
              <a:rPr lang="ru-RU" sz="2000" dirty="0"/>
              <a:t> </a:t>
            </a:r>
            <a:r>
              <a:rPr lang="ru-RU" sz="2000" dirty="0" err="1"/>
              <a:t>яйця</a:t>
            </a:r>
            <a:r>
              <a:rPr lang="ru-RU" sz="2000" dirty="0"/>
              <a:t> (</a:t>
            </a:r>
            <a:r>
              <a:rPr lang="ru-RU" sz="2000" dirty="0" err="1"/>
              <a:t>повість</a:t>
            </a:r>
            <a:r>
              <a:rPr lang="ru-RU" sz="2000" dirty="0"/>
              <a:t>, 1924)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Собаче</a:t>
            </a:r>
            <a:r>
              <a:rPr lang="ru-RU" sz="2000" dirty="0"/>
              <a:t> </a:t>
            </a:r>
            <a:r>
              <a:rPr lang="ru-RU" sz="2000" dirty="0" err="1"/>
              <a:t>серце</a:t>
            </a:r>
            <a:r>
              <a:rPr lang="ru-RU" sz="2000" dirty="0"/>
              <a:t> (</a:t>
            </a:r>
            <a:r>
              <a:rPr lang="ru-RU" sz="2000" dirty="0" err="1"/>
              <a:t>повість</a:t>
            </a:r>
            <a:r>
              <a:rPr lang="ru-RU" sz="2000" dirty="0"/>
              <a:t>, 1925)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/>
              <a:t>Великий канцлер. Князь </a:t>
            </a:r>
            <a:r>
              <a:rPr lang="ru-RU" sz="2000" dirty="0" err="1"/>
              <a:t>темряви</a:t>
            </a:r>
            <a:r>
              <a:rPr lang="ru-RU" sz="2000" dirty="0"/>
              <a:t> (</a:t>
            </a:r>
            <a:r>
              <a:rPr lang="ru-RU" sz="2000" dirty="0" err="1"/>
              <a:t>частина</a:t>
            </a:r>
            <a:r>
              <a:rPr lang="ru-RU" sz="2000" dirty="0"/>
              <a:t> </a:t>
            </a:r>
            <a:r>
              <a:rPr lang="ru-RU" sz="2000" dirty="0" err="1"/>
              <a:t>чорнового</a:t>
            </a:r>
            <a:r>
              <a:rPr lang="ru-RU" sz="2000" dirty="0"/>
              <a:t> </a:t>
            </a:r>
            <a:r>
              <a:rPr lang="ru-RU" sz="2000" dirty="0" err="1"/>
              <a:t>варіанту</a:t>
            </a:r>
            <a:r>
              <a:rPr lang="ru-RU" sz="2000" dirty="0"/>
              <a:t> роману «</a:t>
            </a:r>
            <a:r>
              <a:rPr lang="ru-RU" sz="2000" dirty="0" err="1"/>
              <a:t>Майстер</a:t>
            </a:r>
            <a:r>
              <a:rPr lang="ru-RU" sz="2000" dirty="0"/>
              <a:t> і Маргарита», 1928–1929)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Таємному</a:t>
            </a:r>
            <a:r>
              <a:rPr lang="ru-RU" sz="2000" dirty="0"/>
              <a:t> </a:t>
            </a:r>
            <a:r>
              <a:rPr lang="ru-RU" sz="2000" dirty="0" err="1"/>
              <a:t>другові</a:t>
            </a:r>
            <a:r>
              <a:rPr lang="ru-RU" sz="2000" dirty="0"/>
              <a:t> (</a:t>
            </a:r>
            <a:r>
              <a:rPr lang="ru-RU" sz="2000" dirty="0" err="1"/>
              <a:t>незавершена</a:t>
            </a:r>
            <a:r>
              <a:rPr lang="ru-RU" sz="2000" dirty="0"/>
              <a:t> </a:t>
            </a:r>
            <a:r>
              <a:rPr lang="ru-RU" sz="2000" dirty="0" err="1"/>
              <a:t>повість</a:t>
            </a:r>
            <a:r>
              <a:rPr lang="ru-RU" sz="2000" dirty="0"/>
              <a:t>, 1929)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Майстер</a:t>
            </a:r>
            <a:r>
              <a:rPr lang="ru-RU" sz="2000" dirty="0"/>
              <a:t> і Маргарита (роман, 1929–1940, в СРСР </a:t>
            </a:r>
            <a:r>
              <a:rPr lang="ru-RU" sz="2000" dirty="0" err="1"/>
              <a:t>опубліковано</a:t>
            </a:r>
            <a:r>
              <a:rPr lang="ru-RU" sz="2000" dirty="0"/>
              <a:t> в 1966, </a:t>
            </a:r>
            <a:r>
              <a:rPr lang="ru-RU" sz="2000" dirty="0" err="1"/>
              <a:t>повністю</a:t>
            </a:r>
            <a:r>
              <a:rPr lang="ru-RU" sz="2000" dirty="0"/>
              <a:t> в 1973)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Життя</a:t>
            </a:r>
            <a:r>
              <a:rPr lang="ru-RU" sz="2000" dirty="0"/>
              <a:t> пана де </a:t>
            </a:r>
            <a:r>
              <a:rPr lang="ru-RU" sz="2000" dirty="0" err="1"/>
              <a:t>Мольєра</a:t>
            </a:r>
            <a:r>
              <a:rPr lang="ru-RU" sz="2000" dirty="0"/>
              <a:t> (роман, 1933)</a:t>
            </a:r>
          </a:p>
          <a:p>
            <a:pPr marL="3600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err="1"/>
              <a:t>Театральний</a:t>
            </a:r>
            <a:r>
              <a:rPr lang="ru-RU" sz="2000" dirty="0"/>
              <a:t> роман (Записки </a:t>
            </a:r>
            <a:r>
              <a:rPr lang="ru-RU" sz="2000" dirty="0" err="1"/>
              <a:t>покійника</a:t>
            </a:r>
            <a:r>
              <a:rPr lang="ru-RU" sz="2000" dirty="0"/>
              <a:t>) (</a:t>
            </a:r>
            <a:r>
              <a:rPr lang="ru-RU" sz="2000" dirty="0" err="1"/>
              <a:t>незавершений</a:t>
            </a:r>
            <a:r>
              <a:rPr lang="ru-RU" sz="2000" dirty="0"/>
              <a:t> роман, 1936–1937)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1" y="1302838"/>
            <a:ext cx="1413514" cy="221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07" y="3388777"/>
            <a:ext cx="1357064" cy="217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37" y="1286788"/>
            <a:ext cx="1415481" cy="210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37" y="3495934"/>
            <a:ext cx="1415481" cy="208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9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434106"/>
            <a:ext cx="7301370" cy="2549507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П'єси</a:t>
            </a:r>
            <a:r>
              <a:rPr lang="ru-RU" sz="2800" dirty="0"/>
              <a:t>, </a:t>
            </a:r>
            <a:r>
              <a:rPr lang="ru-RU" sz="2800" dirty="0" err="1"/>
              <a:t>лібрето</a:t>
            </a:r>
            <a:r>
              <a:rPr lang="ru-RU" sz="2800" dirty="0"/>
              <a:t>, </a:t>
            </a:r>
            <a:r>
              <a:rPr lang="ru-RU" sz="2800" dirty="0" err="1" smtClean="0"/>
              <a:t>кіносценарії</a:t>
            </a:r>
            <a:r>
              <a:rPr lang="ru-RU" sz="2800" dirty="0"/>
              <a:t> </a:t>
            </a:r>
            <a:r>
              <a:rPr lang="ru-RU" sz="2700" dirty="0" smtClean="0"/>
              <a:t>Булгакова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3533" y="1822329"/>
            <a:ext cx="8357083" cy="3155755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 smtClean="0"/>
              <a:t>Зойчина</a:t>
            </a:r>
            <a:r>
              <a:rPr lang="ru-RU" dirty="0" smtClean="0"/>
              <a:t> </a:t>
            </a:r>
            <a:r>
              <a:rPr lang="ru-RU" dirty="0"/>
              <a:t>квартира (</a:t>
            </a:r>
            <a:r>
              <a:rPr lang="ru-RU" dirty="0" err="1"/>
              <a:t>п'єса</a:t>
            </a:r>
            <a:r>
              <a:rPr lang="ru-RU" dirty="0"/>
              <a:t>, 1925)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турбіних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, написана на </a:t>
            </a:r>
            <a:r>
              <a:rPr lang="ru-RU" dirty="0" err="1"/>
              <a:t>основі</a:t>
            </a:r>
            <a:r>
              <a:rPr lang="ru-RU" dirty="0"/>
              <a:t> роману «</a:t>
            </a:r>
            <a:r>
              <a:rPr lang="ru-RU" dirty="0" err="1"/>
              <a:t>Біла</a:t>
            </a:r>
            <a:r>
              <a:rPr lang="ru-RU" dirty="0"/>
              <a:t> </a:t>
            </a:r>
            <a:r>
              <a:rPr lang="ru-RU" dirty="0" err="1"/>
              <a:t>гвардія</a:t>
            </a:r>
            <a:r>
              <a:rPr lang="ru-RU" dirty="0"/>
              <a:t>», 1925)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Біг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, 1926–1928)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Багряний</a:t>
            </a:r>
            <a:r>
              <a:rPr lang="ru-RU" dirty="0"/>
              <a:t> </a:t>
            </a:r>
            <a:r>
              <a:rPr lang="ru-RU" dirty="0" err="1"/>
              <a:t>острів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, 1927)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Кабала святош (</a:t>
            </a:r>
            <a:r>
              <a:rPr lang="ru-RU" dirty="0" err="1"/>
              <a:t>п'єса</a:t>
            </a:r>
            <a:r>
              <a:rPr lang="ru-RU" dirty="0"/>
              <a:t>, 1929)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Адам і </a:t>
            </a:r>
            <a:r>
              <a:rPr lang="ru-RU" dirty="0" err="1"/>
              <a:t>Єва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, 1931)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Недоумкуватий</a:t>
            </a:r>
            <a:r>
              <a:rPr lang="ru-RU" dirty="0"/>
              <a:t> Журден (</a:t>
            </a:r>
            <a:r>
              <a:rPr lang="ru-RU" dirty="0" err="1"/>
              <a:t>п'єса</a:t>
            </a:r>
            <a:r>
              <a:rPr lang="ru-RU" dirty="0"/>
              <a:t>, 1932)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Блаженство (сон </a:t>
            </a:r>
            <a:r>
              <a:rPr lang="ru-RU" dirty="0" err="1"/>
              <a:t>інженера</a:t>
            </a:r>
            <a:r>
              <a:rPr lang="ru-RU" dirty="0"/>
              <a:t> Рейна) (</a:t>
            </a:r>
            <a:r>
              <a:rPr lang="ru-RU" dirty="0" err="1"/>
              <a:t>п'єса</a:t>
            </a:r>
            <a:r>
              <a:rPr lang="ru-RU" dirty="0"/>
              <a:t>, 1934)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Ревізор</a:t>
            </a:r>
            <a:r>
              <a:rPr lang="ru-RU" dirty="0"/>
              <a:t> (</a:t>
            </a:r>
            <a:r>
              <a:rPr lang="ru-RU" dirty="0" err="1"/>
              <a:t>кіносценарій</a:t>
            </a:r>
            <a:r>
              <a:rPr lang="ru-RU" dirty="0"/>
              <a:t>, 1934)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Останні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(</a:t>
            </a:r>
            <a:r>
              <a:rPr lang="ru-RU" dirty="0" err="1"/>
              <a:t>Олександр</a:t>
            </a:r>
            <a:r>
              <a:rPr lang="ru-RU" dirty="0"/>
              <a:t> </a:t>
            </a:r>
            <a:r>
              <a:rPr lang="ru-RU" dirty="0" err="1"/>
              <a:t>Пушкін</a:t>
            </a:r>
            <a:r>
              <a:rPr lang="ru-RU" dirty="0"/>
              <a:t>) (</a:t>
            </a:r>
            <a:r>
              <a:rPr lang="ru-RU" dirty="0" err="1"/>
              <a:t>п'єса</a:t>
            </a:r>
            <a:r>
              <a:rPr lang="ru-RU" dirty="0"/>
              <a:t>, 1935)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Надзвичайна</a:t>
            </a:r>
            <a:r>
              <a:rPr lang="ru-RU" dirty="0"/>
              <a:t> </a:t>
            </a:r>
            <a:r>
              <a:rPr lang="ru-RU" dirty="0" err="1"/>
              <a:t>пригода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Ревізор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 за </a:t>
            </a:r>
            <a:r>
              <a:rPr lang="ru-RU" dirty="0" err="1"/>
              <a:t>комедією</a:t>
            </a:r>
            <a:r>
              <a:rPr lang="ru-RU" dirty="0"/>
              <a:t> М. Гоголя, 1935)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Іван</a:t>
            </a:r>
            <a:r>
              <a:rPr lang="ru-RU" dirty="0"/>
              <a:t> </a:t>
            </a:r>
            <a:r>
              <a:rPr lang="ru-RU" dirty="0" err="1"/>
              <a:t>Васильович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, 1936)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Мінін</a:t>
            </a:r>
            <a:r>
              <a:rPr lang="ru-RU" dirty="0"/>
              <a:t> і </a:t>
            </a:r>
            <a:r>
              <a:rPr lang="ru-RU" dirty="0" err="1"/>
              <a:t>Пожарський</a:t>
            </a:r>
            <a:r>
              <a:rPr lang="ru-RU" dirty="0"/>
              <a:t> (</a:t>
            </a:r>
            <a:r>
              <a:rPr lang="ru-RU" dirty="0" err="1"/>
              <a:t>лібрето</a:t>
            </a:r>
            <a:r>
              <a:rPr lang="ru-RU" dirty="0"/>
              <a:t> опери, 1936)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Чорне</a:t>
            </a:r>
            <a:r>
              <a:rPr lang="ru-RU" dirty="0"/>
              <a:t> море (</a:t>
            </a:r>
            <a:r>
              <a:rPr lang="ru-RU" dirty="0" err="1"/>
              <a:t>лібрето</a:t>
            </a:r>
            <a:r>
              <a:rPr lang="ru-RU" dirty="0"/>
              <a:t> опери, 1936)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Рашель (</a:t>
            </a:r>
            <a:r>
              <a:rPr lang="ru-RU" dirty="0" err="1"/>
              <a:t>лібрето</a:t>
            </a:r>
            <a:r>
              <a:rPr lang="ru-RU" dirty="0"/>
              <a:t> опери за мотивами </a:t>
            </a:r>
            <a:r>
              <a:rPr lang="ru-RU" dirty="0" err="1"/>
              <a:t>оповідання</a:t>
            </a:r>
            <a:r>
              <a:rPr lang="ru-RU" dirty="0"/>
              <a:t> «Мадемуазель </a:t>
            </a:r>
            <a:r>
              <a:rPr lang="ru-RU" dirty="0" err="1"/>
              <a:t>Фіфи</a:t>
            </a:r>
            <a:r>
              <a:rPr lang="ru-RU" dirty="0"/>
              <a:t>» </a:t>
            </a:r>
            <a:r>
              <a:rPr lang="ru-RU" dirty="0" err="1"/>
              <a:t>Гі</a:t>
            </a:r>
            <a:r>
              <a:rPr lang="ru-RU" dirty="0"/>
              <a:t> де </a:t>
            </a:r>
            <a:r>
              <a:rPr lang="ru-RU" dirty="0" err="1"/>
              <a:t>Мопасана</a:t>
            </a:r>
            <a:r>
              <a:rPr lang="ru-RU" dirty="0"/>
              <a:t>, 1937–1939)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err="1"/>
              <a:t>Батум</a:t>
            </a:r>
            <a:r>
              <a:rPr lang="ru-RU" dirty="0"/>
              <a:t> (</a:t>
            </a:r>
            <a:r>
              <a:rPr lang="ru-RU" dirty="0" err="1"/>
              <a:t>п'єса</a:t>
            </a:r>
            <a:r>
              <a:rPr lang="ru-RU" dirty="0"/>
              <a:t> про </a:t>
            </a:r>
            <a:r>
              <a:rPr lang="ru-RU" dirty="0" err="1"/>
              <a:t>юність</a:t>
            </a:r>
            <a:r>
              <a:rPr lang="ru-RU" dirty="0"/>
              <a:t> Й. </a:t>
            </a:r>
            <a:r>
              <a:rPr lang="ru-RU" dirty="0" err="1"/>
              <a:t>Сталіна</a:t>
            </a:r>
            <a:r>
              <a:rPr lang="ru-RU" dirty="0"/>
              <a:t>, 1939)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Дон </a:t>
            </a:r>
            <a:r>
              <a:rPr lang="ru-RU" dirty="0" err="1"/>
              <a:t>Кіхот</a:t>
            </a:r>
            <a:r>
              <a:rPr lang="ru-RU" dirty="0"/>
              <a:t> (</a:t>
            </a:r>
            <a:r>
              <a:rPr lang="ru-RU" dirty="0" err="1"/>
              <a:t>лібрето</a:t>
            </a:r>
            <a:r>
              <a:rPr lang="ru-RU" dirty="0"/>
              <a:t> опери за романом </a:t>
            </a:r>
            <a:r>
              <a:rPr lang="ru-RU" dirty="0" err="1"/>
              <a:t>Мігеля</a:t>
            </a:r>
            <a:r>
              <a:rPr lang="ru-RU" dirty="0"/>
              <a:t> де Сервантеса, 1939)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9" y="2347355"/>
            <a:ext cx="2228026" cy="172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82" y="1526796"/>
            <a:ext cx="2592956" cy="187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5" y="4288693"/>
            <a:ext cx="1610663" cy="118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730" y="4130325"/>
            <a:ext cx="2106723" cy="148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5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Історія</a:t>
            </a:r>
            <a:r>
              <a:rPr lang="ru-RU" sz="2700" dirty="0" smtClean="0"/>
              <a:t> </a:t>
            </a:r>
            <a:r>
              <a:rPr lang="ru-RU" sz="2700" dirty="0" err="1" smtClean="0"/>
              <a:t>написання</a:t>
            </a:r>
            <a:r>
              <a:rPr lang="ru-RU" sz="2700" dirty="0" smtClean="0"/>
              <a:t> роману «</a:t>
            </a:r>
            <a:r>
              <a:rPr lang="ru-RU" sz="2700" dirty="0" err="1" smtClean="0"/>
              <a:t>майтер</a:t>
            </a:r>
            <a:r>
              <a:rPr lang="ru-RU" sz="2700" dirty="0" smtClean="0"/>
              <a:t> і </a:t>
            </a:r>
            <a:r>
              <a:rPr lang="ru-RU" sz="2700" dirty="0" err="1" smtClean="0"/>
              <a:t>маргаритп</a:t>
            </a:r>
            <a:r>
              <a:rPr lang="ru-RU" sz="2700" dirty="0" smtClean="0"/>
              <a:t>»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354" y="2281805"/>
            <a:ext cx="9028204" cy="33555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sz="1200" i="1" dirty="0"/>
              <a:t>Роман М. А. Булгакова «</a:t>
            </a:r>
            <a:r>
              <a:rPr lang="ru-RU" sz="1200" i="1" dirty="0" err="1"/>
              <a:t>Майстер</a:t>
            </a:r>
            <a:r>
              <a:rPr lang="ru-RU" sz="1200" i="1" dirty="0"/>
              <a:t> і Маргарита» не </a:t>
            </a:r>
            <a:r>
              <a:rPr lang="ru-RU" sz="1200" i="1" dirty="0" err="1"/>
              <a:t>був</a:t>
            </a:r>
            <a:r>
              <a:rPr lang="ru-RU" sz="1200" i="1" dirty="0"/>
              <a:t> завершений і за </a:t>
            </a:r>
            <a:r>
              <a:rPr lang="ru-RU" sz="1200" i="1" dirty="0" err="1"/>
              <a:t>життя</a:t>
            </a:r>
            <a:r>
              <a:rPr lang="ru-RU" sz="1200" i="1" dirty="0"/>
              <a:t> автора не </a:t>
            </a:r>
            <a:r>
              <a:rPr lang="ru-RU" sz="1200" i="1" dirty="0" err="1"/>
              <a:t>публікувався</a:t>
            </a:r>
            <a:r>
              <a:rPr lang="ru-RU" sz="1200" i="1" dirty="0"/>
              <a:t> . </a:t>
            </a:r>
            <a:r>
              <a:rPr lang="ru-RU" sz="1200" i="1" dirty="0" err="1"/>
              <a:t>Вперше</a:t>
            </a:r>
            <a:r>
              <a:rPr lang="ru-RU" sz="1200" i="1" dirty="0"/>
              <a:t> </a:t>
            </a:r>
            <a:r>
              <a:rPr lang="ru-RU" sz="1200" i="1" dirty="0" err="1"/>
              <a:t>він</a:t>
            </a:r>
            <a:r>
              <a:rPr lang="ru-RU" sz="1200" i="1" dirty="0"/>
              <a:t> </a:t>
            </a:r>
            <a:r>
              <a:rPr lang="ru-RU" sz="1200" i="1" dirty="0" err="1"/>
              <a:t>був</a:t>
            </a:r>
            <a:r>
              <a:rPr lang="ru-RU" sz="1200" i="1" dirty="0"/>
              <a:t> </a:t>
            </a:r>
            <a:r>
              <a:rPr lang="ru-RU" sz="1200" i="1" dirty="0" err="1"/>
              <a:t>опублікований</a:t>
            </a:r>
            <a:r>
              <a:rPr lang="ru-RU" sz="1200" i="1" dirty="0"/>
              <a:t> </a:t>
            </a:r>
            <a:r>
              <a:rPr lang="ru-RU" sz="1200" i="1" dirty="0" err="1"/>
              <a:t>тільки</a:t>
            </a:r>
            <a:r>
              <a:rPr lang="ru-RU" sz="1200" i="1" dirty="0"/>
              <a:t> в 1966 </a:t>
            </a:r>
            <a:r>
              <a:rPr lang="ru-RU" sz="1200" i="1" dirty="0" err="1"/>
              <a:t>році</a:t>
            </a:r>
            <a:r>
              <a:rPr lang="ru-RU" sz="1200" i="1" dirty="0"/>
              <a:t> , через 26 </a:t>
            </a:r>
            <a:r>
              <a:rPr lang="ru-RU" sz="1200" i="1" dirty="0" err="1"/>
              <a:t>років</a:t>
            </a:r>
            <a:r>
              <a:rPr lang="ru-RU" sz="1200" i="1" dirty="0"/>
              <a:t> </a:t>
            </a:r>
            <a:r>
              <a:rPr lang="ru-RU" sz="1200" i="1" dirty="0" err="1"/>
              <a:t>після</a:t>
            </a:r>
            <a:r>
              <a:rPr lang="ru-RU" sz="1200" i="1" dirty="0"/>
              <a:t> </a:t>
            </a:r>
            <a:r>
              <a:rPr lang="ru-RU" sz="1200" i="1" dirty="0" err="1"/>
              <a:t>смерті</a:t>
            </a:r>
            <a:r>
              <a:rPr lang="ru-RU" sz="1200" i="1" dirty="0"/>
              <a:t> Булгакова , і те в </a:t>
            </a:r>
            <a:r>
              <a:rPr lang="ru-RU" sz="1200" i="1" dirty="0" err="1"/>
              <a:t>скороченому</a:t>
            </a:r>
            <a:r>
              <a:rPr lang="ru-RU" sz="1200" i="1" dirty="0"/>
              <a:t> журнальному </a:t>
            </a:r>
            <a:r>
              <a:rPr lang="ru-RU" sz="1200" i="1" dirty="0" err="1"/>
              <a:t>варіанті</a:t>
            </a:r>
            <a:r>
              <a:rPr lang="ru-RU" sz="1200" i="1" dirty="0"/>
              <a:t>. Тим , </a:t>
            </a:r>
            <a:r>
              <a:rPr lang="ru-RU" sz="1200" i="1" dirty="0" err="1"/>
              <a:t>що</a:t>
            </a:r>
            <a:r>
              <a:rPr lang="ru-RU" sz="1200" i="1" dirty="0"/>
              <a:t> </a:t>
            </a:r>
            <a:r>
              <a:rPr lang="ru-RU" sz="1200" i="1" dirty="0" err="1"/>
              <a:t>це</a:t>
            </a:r>
            <a:r>
              <a:rPr lang="ru-RU" sz="1200" i="1" dirty="0"/>
              <a:t> </a:t>
            </a:r>
            <a:r>
              <a:rPr lang="ru-RU" sz="1200" i="1" dirty="0" err="1"/>
              <a:t>найбільше</a:t>
            </a:r>
            <a:r>
              <a:rPr lang="ru-RU" sz="1200" i="1" dirty="0"/>
              <a:t> </a:t>
            </a:r>
            <a:r>
              <a:rPr lang="ru-RU" sz="1200" i="1" dirty="0" err="1"/>
              <a:t>літературний</a:t>
            </a:r>
            <a:r>
              <a:rPr lang="ru-RU" sz="1200" i="1" dirty="0"/>
              <a:t> </a:t>
            </a:r>
            <a:r>
              <a:rPr lang="ru-RU" sz="1200" i="1" dirty="0" err="1"/>
              <a:t>твір</a:t>
            </a:r>
            <a:r>
              <a:rPr lang="ru-RU" sz="1200" i="1" dirty="0"/>
              <a:t> </a:t>
            </a:r>
            <a:r>
              <a:rPr lang="ru-RU" sz="1200" i="1" dirty="0" err="1"/>
              <a:t>дійшло</a:t>
            </a:r>
            <a:r>
              <a:rPr lang="ru-RU" sz="1200" i="1" dirty="0"/>
              <a:t> до </a:t>
            </a:r>
            <a:r>
              <a:rPr lang="ru-RU" sz="1200" i="1" dirty="0" err="1"/>
              <a:t>читача</a:t>
            </a:r>
            <a:r>
              <a:rPr lang="ru-RU" sz="1200" i="1" dirty="0"/>
              <a:t> , ми </a:t>
            </a:r>
            <a:r>
              <a:rPr lang="ru-RU" sz="1200" i="1" dirty="0" err="1"/>
              <a:t>зобов'язані</a:t>
            </a:r>
            <a:r>
              <a:rPr lang="ru-RU" sz="1200" i="1" dirty="0"/>
              <a:t> </a:t>
            </a:r>
            <a:r>
              <a:rPr lang="ru-RU" sz="1200" i="1" dirty="0" err="1"/>
              <a:t>дружині</a:t>
            </a:r>
            <a:r>
              <a:rPr lang="ru-RU" sz="1200" i="1" dirty="0"/>
              <a:t> </a:t>
            </a:r>
            <a:r>
              <a:rPr lang="ru-RU" sz="1200" i="1" dirty="0" err="1"/>
              <a:t>письменника</a:t>
            </a:r>
            <a:r>
              <a:rPr lang="ru-RU" sz="1200" i="1" dirty="0"/>
              <a:t> </a:t>
            </a:r>
            <a:r>
              <a:rPr lang="ru-RU" sz="1200" i="1" dirty="0" err="1"/>
              <a:t>Олені</a:t>
            </a:r>
            <a:r>
              <a:rPr lang="ru-RU" sz="1200" i="1" dirty="0"/>
              <a:t> </a:t>
            </a:r>
            <a:r>
              <a:rPr lang="ru-RU" sz="1200" i="1" dirty="0" err="1"/>
              <a:t>Сергіївні</a:t>
            </a:r>
            <a:r>
              <a:rPr lang="ru-RU" sz="1200" i="1" dirty="0"/>
              <a:t> </a:t>
            </a:r>
            <a:r>
              <a:rPr lang="ru-RU" sz="1200" i="1" dirty="0" err="1"/>
              <a:t>Булгакової</a:t>
            </a:r>
            <a:r>
              <a:rPr lang="ru-RU" sz="1200" i="1" dirty="0"/>
              <a:t> , яка у </a:t>
            </a:r>
            <a:r>
              <a:rPr lang="ru-RU" sz="1200" i="1" dirty="0" err="1"/>
              <a:t>важкі</a:t>
            </a:r>
            <a:r>
              <a:rPr lang="ru-RU" sz="1200" i="1" dirty="0"/>
              <a:t> </a:t>
            </a:r>
            <a:r>
              <a:rPr lang="ru-RU" sz="1200" i="1" dirty="0" err="1"/>
              <a:t>сталінські</a:t>
            </a:r>
            <a:r>
              <a:rPr lang="ru-RU" sz="1200" i="1" dirty="0"/>
              <a:t> </a:t>
            </a:r>
            <a:r>
              <a:rPr lang="ru-RU" sz="1200" i="1" dirty="0" err="1"/>
              <a:t>часи</a:t>
            </a:r>
            <a:r>
              <a:rPr lang="ru-RU" sz="1200" i="1" dirty="0"/>
              <a:t> </a:t>
            </a:r>
            <a:r>
              <a:rPr lang="ru-RU" sz="1200" i="1" dirty="0" err="1"/>
              <a:t>зуміла</a:t>
            </a:r>
            <a:r>
              <a:rPr lang="ru-RU" sz="1200" i="1" dirty="0"/>
              <a:t> </a:t>
            </a:r>
            <a:r>
              <a:rPr lang="ru-RU" sz="1200" i="1" dirty="0" err="1"/>
              <a:t>зберегти</a:t>
            </a:r>
            <a:r>
              <a:rPr lang="ru-RU" sz="1200" i="1" dirty="0"/>
              <a:t> </a:t>
            </a:r>
            <a:r>
              <a:rPr lang="ru-RU" sz="1200" i="1" dirty="0" err="1"/>
              <a:t>рукопис</a:t>
            </a:r>
            <a:r>
              <a:rPr lang="ru-RU" sz="1200" i="1" dirty="0"/>
              <a:t> роману.</a:t>
            </a:r>
          </a:p>
          <a:p>
            <a:pPr>
              <a:lnSpc>
                <a:spcPct val="110000"/>
              </a:lnSpc>
            </a:pPr>
            <a:r>
              <a:rPr lang="ru-RU" sz="1200" i="1" dirty="0"/>
              <a:t>Час початку </a:t>
            </a:r>
            <a:r>
              <a:rPr lang="ru-RU" sz="1200" i="1" dirty="0" err="1"/>
              <a:t>роботи</a:t>
            </a:r>
            <a:r>
              <a:rPr lang="ru-RU" sz="1200" i="1" dirty="0"/>
              <a:t> над « </a:t>
            </a:r>
            <a:r>
              <a:rPr lang="ru-RU" sz="1200" i="1" dirty="0" err="1"/>
              <a:t>Майстром</a:t>
            </a:r>
            <a:r>
              <a:rPr lang="ru-RU" sz="1200" i="1" dirty="0"/>
              <a:t> і Маргаритою » Булгаков у </a:t>
            </a:r>
            <a:r>
              <a:rPr lang="ru-RU" sz="1200" i="1" dirty="0" err="1"/>
              <a:t>різних</a:t>
            </a:r>
            <a:r>
              <a:rPr lang="ru-RU" sz="1200" i="1" dirty="0"/>
              <a:t> </a:t>
            </a:r>
            <a:r>
              <a:rPr lang="ru-RU" sz="1200" i="1" dirty="0" err="1"/>
              <a:t>рукописах</a:t>
            </a:r>
            <a:r>
              <a:rPr lang="ru-RU" sz="1200" i="1" dirty="0"/>
              <a:t> </a:t>
            </a:r>
            <a:r>
              <a:rPr lang="ru-RU" sz="1200" i="1" dirty="0" err="1"/>
              <a:t>датований</a:t>
            </a:r>
            <a:r>
              <a:rPr lang="ru-RU" sz="1200" i="1" dirty="0"/>
              <a:t> то 1928 , то 1929р. </a:t>
            </a:r>
            <a:r>
              <a:rPr lang="ru-RU" sz="1200" i="1" dirty="0" err="1"/>
              <a:t>Згідно</a:t>
            </a:r>
            <a:r>
              <a:rPr lang="ru-RU" sz="1200" i="1" dirty="0"/>
              <a:t> </a:t>
            </a:r>
            <a:r>
              <a:rPr lang="ru-RU" sz="1200" i="1" dirty="0" err="1"/>
              <a:t>збереженої</a:t>
            </a:r>
            <a:r>
              <a:rPr lang="ru-RU" sz="1200" i="1" dirty="0"/>
              <a:t> </a:t>
            </a:r>
            <a:r>
              <a:rPr lang="ru-RU" sz="1200" i="1" dirty="0" err="1"/>
              <a:t>розписці</a:t>
            </a:r>
            <a:r>
              <a:rPr lang="ru-RU" sz="1200" i="1" dirty="0"/>
              <a:t> , Булгаков 8 </a:t>
            </a:r>
            <a:r>
              <a:rPr lang="ru-RU" sz="1200" i="1" dirty="0" err="1"/>
              <a:t>травня</a:t>
            </a:r>
            <a:r>
              <a:rPr lang="ru-RU" sz="1200" i="1" dirty="0"/>
              <a:t> 1929 </a:t>
            </a:r>
            <a:r>
              <a:rPr lang="ru-RU" sz="1200" i="1" dirty="0" err="1"/>
              <a:t>здав</a:t>
            </a:r>
            <a:r>
              <a:rPr lang="ru-RU" sz="1200" i="1" dirty="0"/>
              <a:t> у </a:t>
            </a:r>
            <a:r>
              <a:rPr lang="ru-RU" sz="1200" i="1" dirty="0" err="1"/>
              <a:t>видавництво</a:t>
            </a:r>
            <a:r>
              <a:rPr lang="ru-RU" sz="1200" i="1" dirty="0"/>
              <a:t> " Недра " </a:t>
            </a:r>
            <a:r>
              <a:rPr lang="ru-RU" sz="1200" i="1" dirty="0" err="1"/>
              <a:t>рукопис</a:t>
            </a:r>
            <a:r>
              <a:rPr lang="ru-RU" sz="1200" i="1" dirty="0"/>
              <a:t> " </a:t>
            </a:r>
            <a:r>
              <a:rPr lang="ru-RU" sz="1200" i="1" dirty="0" err="1"/>
              <a:t>Фурібунда</a:t>
            </a:r>
            <a:r>
              <a:rPr lang="ru-RU" sz="1200" i="1" dirty="0"/>
              <a:t> " </a:t>
            </a:r>
            <a:r>
              <a:rPr lang="ru-RU" sz="1200" i="1" dirty="0" err="1"/>
              <a:t>під</a:t>
            </a:r>
            <a:r>
              <a:rPr lang="ru-RU" sz="1200" i="1" dirty="0"/>
              <a:t> </a:t>
            </a:r>
            <a:r>
              <a:rPr lang="ru-RU" sz="1200" i="1" dirty="0" err="1"/>
              <a:t>псевдонімом</a:t>
            </a:r>
            <a:r>
              <a:rPr lang="ru-RU" sz="1200" i="1" dirty="0"/>
              <a:t> " К. </a:t>
            </a:r>
            <a:r>
              <a:rPr lang="ru-RU" sz="1200" i="1" dirty="0" err="1"/>
              <a:t>Тугай</a:t>
            </a:r>
            <a:r>
              <a:rPr lang="ru-RU" sz="1200" i="1" dirty="0"/>
              <a:t> " (</a:t>
            </a:r>
            <a:r>
              <a:rPr lang="ru-RU" sz="1200" i="1" dirty="0" err="1"/>
              <a:t>псевдонім</a:t>
            </a:r>
            <a:r>
              <a:rPr lang="ru-RU" sz="1200" i="1" dirty="0"/>
              <a:t> сходив до </a:t>
            </a:r>
            <a:r>
              <a:rPr lang="ru-RU" sz="1200" i="1" dirty="0" err="1"/>
              <a:t>прізвища</a:t>
            </a:r>
            <a:r>
              <a:rPr lang="ru-RU" sz="1200" i="1" dirty="0"/>
              <a:t> </a:t>
            </a:r>
            <a:r>
              <a:rPr lang="ru-RU" sz="1200" i="1" dirty="0" err="1"/>
              <a:t>князів</a:t>
            </a:r>
            <a:r>
              <a:rPr lang="ru-RU" sz="1200" i="1" dirty="0"/>
              <a:t> в </a:t>
            </a:r>
            <a:r>
              <a:rPr lang="ru-RU" sz="1200" i="1" dirty="0" err="1"/>
              <a:t>оповіданні</a:t>
            </a:r>
            <a:r>
              <a:rPr lang="ru-RU" sz="1200" i="1" dirty="0"/>
              <a:t> " </a:t>
            </a:r>
            <a:r>
              <a:rPr lang="ru-RU" sz="1200" i="1" dirty="0" err="1"/>
              <a:t>Ханський</a:t>
            </a:r>
            <a:r>
              <a:rPr lang="ru-RU" sz="1200" i="1" dirty="0"/>
              <a:t> </a:t>
            </a:r>
            <a:r>
              <a:rPr lang="ru-RU" sz="1200" i="1" dirty="0" err="1"/>
              <a:t>вогонь</a:t>
            </a:r>
            <a:r>
              <a:rPr lang="ru-RU" sz="1200" i="1" dirty="0"/>
              <a:t> " ) . </a:t>
            </a:r>
            <a:r>
              <a:rPr lang="ru-RU" sz="1200" i="1" dirty="0" err="1"/>
              <a:t>Це</a:t>
            </a:r>
            <a:r>
              <a:rPr lang="ru-RU" sz="1200" i="1" dirty="0"/>
              <a:t> - </a:t>
            </a:r>
            <a:r>
              <a:rPr lang="ru-RU" sz="1200" i="1" dirty="0" err="1"/>
              <a:t>найбільш</a:t>
            </a:r>
            <a:r>
              <a:rPr lang="ru-RU" sz="1200" i="1" dirty="0"/>
              <a:t> </a:t>
            </a:r>
            <a:r>
              <a:rPr lang="ru-RU" sz="1200" i="1" dirty="0" err="1"/>
              <a:t>рання</a:t>
            </a:r>
            <a:r>
              <a:rPr lang="ru-RU" sz="1200" i="1" dirty="0"/>
              <a:t> з точно </a:t>
            </a:r>
            <a:r>
              <a:rPr lang="ru-RU" sz="1200" i="1" dirty="0" err="1"/>
              <a:t>відомих</a:t>
            </a:r>
            <a:r>
              <a:rPr lang="ru-RU" sz="1200" i="1" dirty="0"/>
              <a:t> дат </a:t>
            </a:r>
            <a:r>
              <a:rPr lang="ru-RU" sz="1200" i="1" dirty="0" err="1"/>
              <a:t>роботи</a:t>
            </a:r>
            <a:r>
              <a:rPr lang="ru-RU" sz="1200" i="1" dirty="0"/>
              <a:t> над « </a:t>
            </a:r>
            <a:r>
              <a:rPr lang="ru-RU" sz="1200" i="1" dirty="0" err="1"/>
              <a:t>Майстром</a:t>
            </a:r>
            <a:r>
              <a:rPr lang="ru-RU" sz="1200" i="1" dirty="0"/>
              <a:t> і Маргаритою ».</a:t>
            </a:r>
          </a:p>
          <a:p>
            <a:pPr>
              <a:lnSpc>
                <a:spcPct val="110000"/>
              </a:lnSpc>
            </a:pPr>
            <a:r>
              <a:rPr lang="ru-RU" sz="1200" i="1" dirty="0" err="1"/>
              <a:t>Однак</a:t>
            </a:r>
            <a:r>
              <a:rPr lang="ru-RU" sz="1200" i="1" dirty="0"/>
              <a:t> роман </a:t>
            </a:r>
            <a:r>
              <a:rPr lang="ru-RU" sz="1200" i="1" dirty="0" err="1"/>
              <a:t>був</a:t>
            </a:r>
            <a:r>
              <a:rPr lang="ru-RU" sz="1200" i="1" dirty="0"/>
              <a:t> </a:t>
            </a:r>
            <a:r>
              <a:rPr lang="ru-RU" sz="1200" i="1" dirty="0" err="1"/>
              <a:t>початий</a:t>
            </a:r>
            <a:r>
              <a:rPr lang="ru-RU" sz="1200" i="1" dirty="0"/>
              <a:t> </a:t>
            </a:r>
            <a:r>
              <a:rPr lang="ru-RU" sz="1200" i="1" dirty="0" err="1"/>
              <a:t>кількома</a:t>
            </a:r>
            <a:r>
              <a:rPr lang="ru-RU" sz="1200" i="1" dirty="0"/>
              <a:t> </a:t>
            </a:r>
            <a:r>
              <a:rPr lang="ru-RU" sz="1200" i="1" dirty="0" err="1"/>
              <a:t>місяцями</a:t>
            </a:r>
            <a:r>
              <a:rPr lang="ru-RU" sz="1200" i="1" dirty="0"/>
              <a:t> </a:t>
            </a:r>
            <a:r>
              <a:rPr lang="ru-RU" sz="1200" i="1" dirty="0" err="1"/>
              <a:t>раніше</a:t>
            </a:r>
            <a:r>
              <a:rPr lang="ru-RU" sz="1200" i="1" dirty="0"/>
              <a:t>. </a:t>
            </a:r>
            <a:r>
              <a:rPr lang="ru-RU" sz="1200" i="1" dirty="0" err="1"/>
              <a:t>Збереглося</a:t>
            </a:r>
            <a:r>
              <a:rPr lang="ru-RU" sz="1200" i="1" dirty="0"/>
              <a:t> </a:t>
            </a:r>
            <a:r>
              <a:rPr lang="ru-RU" sz="1200" i="1" dirty="0" err="1"/>
              <a:t>донесення</a:t>
            </a:r>
            <a:r>
              <a:rPr lang="ru-RU" sz="1200" i="1" dirty="0"/>
              <a:t> </a:t>
            </a:r>
            <a:r>
              <a:rPr lang="ru-RU" sz="1200" i="1" dirty="0" err="1"/>
              <a:t>невідомого</a:t>
            </a:r>
            <a:r>
              <a:rPr lang="ru-RU" sz="1200" i="1" dirty="0"/>
              <a:t> </a:t>
            </a:r>
            <a:r>
              <a:rPr lang="ru-RU" sz="1200" i="1" dirty="0" err="1"/>
              <a:t>інформатора</a:t>
            </a:r>
            <a:r>
              <a:rPr lang="ru-RU" sz="1200" i="1" dirty="0"/>
              <a:t> ОГПУ </a:t>
            </a:r>
            <a:r>
              <a:rPr lang="ru-RU" sz="1200" i="1" dirty="0" err="1"/>
              <a:t>від</a:t>
            </a:r>
            <a:r>
              <a:rPr lang="ru-RU" sz="1200" i="1" dirty="0"/>
              <a:t> 28 лютого 1929 р., де </a:t>
            </a:r>
            <a:r>
              <a:rPr lang="ru-RU" sz="1200" i="1" dirty="0" err="1"/>
              <a:t>мова</a:t>
            </a:r>
            <a:r>
              <a:rPr lang="ru-RU" sz="1200" i="1" dirty="0"/>
              <a:t> </a:t>
            </a:r>
            <a:r>
              <a:rPr lang="ru-RU" sz="1200" i="1" dirty="0" err="1"/>
              <a:t>йде</a:t>
            </a:r>
            <a:r>
              <a:rPr lang="ru-RU" sz="1200" i="1" dirty="0"/>
              <a:t> про </a:t>
            </a:r>
            <a:r>
              <a:rPr lang="ru-RU" sz="1200" i="1" dirty="0" err="1"/>
              <a:t>майбутнє</a:t>
            </a:r>
            <a:r>
              <a:rPr lang="ru-RU" sz="1200" i="1" dirty="0"/>
              <a:t> "</a:t>
            </a:r>
            <a:r>
              <a:rPr lang="ru-RU" sz="1200" i="1" dirty="0" err="1"/>
              <a:t>Майстрі</a:t>
            </a:r>
            <a:r>
              <a:rPr lang="ru-RU" sz="1200" i="1" dirty="0"/>
              <a:t> і </a:t>
            </a:r>
            <a:r>
              <a:rPr lang="ru-RU" sz="1200" i="1" dirty="0" err="1"/>
              <a:t>Маргариті</a:t>
            </a:r>
            <a:r>
              <a:rPr lang="ru-RU" sz="1200" i="1" dirty="0"/>
              <a:t> ": " </a:t>
            </a:r>
            <a:r>
              <a:rPr lang="ru-RU" sz="1200" i="1" dirty="0" err="1"/>
              <a:t>Бачив</a:t>
            </a:r>
            <a:r>
              <a:rPr lang="ru-RU" sz="1200" i="1" dirty="0"/>
              <a:t> я Некрасову , вона </a:t>
            </a:r>
            <a:r>
              <a:rPr lang="ru-RU" sz="1200" i="1" dirty="0" err="1"/>
              <a:t>мені</a:t>
            </a:r>
            <a:r>
              <a:rPr lang="ru-RU" sz="1200" i="1" dirty="0"/>
              <a:t> сказала , </a:t>
            </a:r>
            <a:r>
              <a:rPr lang="ru-RU" sz="1200" i="1" dirty="0" err="1"/>
              <a:t>що</a:t>
            </a:r>
            <a:r>
              <a:rPr lang="ru-RU" sz="1200" i="1" dirty="0"/>
              <a:t> Булгаков написав роман , </a:t>
            </a:r>
            <a:r>
              <a:rPr lang="ru-RU" sz="1200" i="1" dirty="0" err="1"/>
              <a:t>який</a:t>
            </a:r>
            <a:r>
              <a:rPr lang="ru-RU" sz="1200" i="1" dirty="0"/>
              <a:t> читав в </a:t>
            </a:r>
            <a:r>
              <a:rPr lang="ru-RU" sz="1200" i="1" dirty="0" err="1"/>
              <a:t>деякому</a:t>
            </a:r>
            <a:r>
              <a:rPr lang="ru-RU" sz="1200" i="1" dirty="0"/>
              <a:t> </a:t>
            </a:r>
            <a:r>
              <a:rPr lang="ru-RU" sz="1200" i="1" dirty="0" err="1"/>
              <a:t>суспільстві</a:t>
            </a:r>
            <a:r>
              <a:rPr lang="ru-RU" sz="1200" i="1" dirty="0"/>
              <a:t> , там </a:t>
            </a:r>
            <a:r>
              <a:rPr lang="ru-RU" sz="1200" i="1" dirty="0" err="1"/>
              <a:t>йому</a:t>
            </a:r>
            <a:r>
              <a:rPr lang="ru-RU" sz="1200" i="1" dirty="0"/>
              <a:t> говорили , </a:t>
            </a:r>
            <a:r>
              <a:rPr lang="ru-RU" sz="1200" i="1" dirty="0" err="1"/>
              <a:t>що</a:t>
            </a:r>
            <a:r>
              <a:rPr lang="ru-RU" sz="1200" i="1" dirty="0"/>
              <a:t> в такому </a:t>
            </a:r>
            <a:r>
              <a:rPr lang="ru-RU" sz="1200" i="1" dirty="0" err="1"/>
              <a:t>виді</a:t>
            </a:r>
            <a:r>
              <a:rPr lang="ru-RU" sz="1200" i="1" dirty="0"/>
              <a:t> не </a:t>
            </a:r>
            <a:r>
              <a:rPr lang="ru-RU" sz="1200" i="1" dirty="0" err="1"/>
              <a:t>пропустять</a:t>
            </a:r>
            <a:r>
              <a:rPr lang="ru-RU" sz="1200" i="1" dirty="0"/>
              <a:t> , так як </a:t>
            </a:r>
            <a:r>
              <a:rPr lang="ru-RU" sz="1200" i="1" dirty="0" err="1"/>
              <a:t>він</a:t>
            </a:r>
            <a:r>
              <a:rPr lang="ru-RU" sz="1200" i="1" dirty="0"/>
              <a:t> </a:t>
            </a:r>
            <a:r>
              <a:rPr lang="ru-RU" sz="1200" i="1" dirty="0" err="1"/>
              <a:t>вкрай</a:t>
            </a:r>
            <a:r>
              <a:rPr lang="ru-RU" sz="1200" i="1" dirty="0"/>
              <a:t> </a:t>
            </a:r>
            <a:r>
              <a:rPr lang="ru-RU" sz="1200" i="1" dirty="0" err="1"/>
              <a:t>різкий</a:t>
            </a:r>
            <a:r>
              <a:rPr lang="ru-RU" sz="1200" i="1" dirty="0"/>
              <a:t> з </a:t>
            </a:r>
            <a:r>
              <a:rPr lang="ru-RU" sz="1200" i="1" dirty="0" err="1"/>
              <a:t>випадами</a:t>
            </a:r>
            <a:r>
              <a:rPr lang="ru-RU" sz="1200" i="1" dirty="0"/>
              <a:t> , </a:t>
            </a:r>
            <a:r>
              <a:rPr lang="ru-RU" sz="1200" i="1" dirty="0" err="1"/>
              <a:t>тоді</a:t>
            </a:r>
            <a:r>
              <a:rPr lang="ru-RU" sz="1200" i="1" dirty="0"/>
              <a:t> </a:t>
            </a:r>
            <a:r>
              <a:rPr lang="ru-RU" sz="1200" i="1" dirty="0" err="1"/>
              <a:t>він</a:t>
            </a:r>
            <a:r>
              <a:rPr lang="ru-RU" sz="1200" i="1" dirty="0"/>
              <a:t> </a:t>
            </a:r>
            <a:r>
              <a:rPr lang="ru-RU" sz="1200" i="1" dirty="0" err="1"/>
              <a:t>його</a:t>
            </a:r>
            <a:r>
              <a:rPr lang="ru-RU" sz="1200" i="1" dirty="0"/>
              <a:t> </a:t>
            </a:r>
            <a:r>
              <a:rPr lang="ru-RU" sz="1200" i="1" dirty="0" err="1"/>
              <a:t>переробив</a:t>
            </a:r>
            <a:r>
              <a:rPr lang="ru-RU" sz="1200" i="1" dirty="0"/>
              <a:t> і </a:t>
            </a:r>
            <a:r>
              <a:rPr lang="ru-RU" sz="1200" i="1" dirty="0" err="1"/>
              <a:t>думає</a:t>
            </a:r>
            <a:r>
              <a:rPr lang="ru-RU" sz="1200" i="1" dirty="0"/>
              <a:t> </a:t>
            </a:r>
            <a:r>
              <a:rPr lang="ru-RU" sz="1200" i="1" dirty="0" err="1"/>
              <a:t>опублікувати</a:t>
            </a:r>
            <a:r>
              <a:rPr lang="ru-RU" sz="1200" i="1" dirty="0"/>
              <a:t>, а в </a:t>
            </a:r>
            <a:r>
              <a:rPr lang="ru-RU" sz="1200" i="1" dirty="0" err="1"/>
              <a:t>початковій</a:t>
            </a:r>
            <a:r>
              <a:rPr lang="ru-RU" sz="1200" i="1" dirty="0"/>
              <a:t> </a:t>
            </a:r>
            <a:r>
              <a:rPr lang="ru-RU" sz="1200" i="1" dirty="0" err="1"/>
              <a:t>редакції</a:t>
            </a:r>
            <a:r>
              <a:rPr lang="ru-RU" sz="1200" i="1" dirty="0"/>
              <a:t> </a:t>
            </a:r>
            <a:r>
              <a:rPr lang="ru-RU" sz="1200" i="1" dirty="0" err="1"/>
              <a:t>пустити</a:t>
            </a:r>
            <a:r>
              <a:rPr lang="ru-RU" sz="1200" i="1" dirty="0"/>
              <a:t> в </a:t>
            </a:r>
            <a:r>
              <a:rPr lang="ru-RU" sz="1200" i="1" dirty="0" err="1"/>
              <a:t>якості</a:t>
            </a:r>
            <a:r>
              <a:rPr lang="ru-RU" sz="1200" i="1" dirty="0"/>
              <a:t> рукописи в </a:t>
            </a:r>
            <a:r>
              <a:rPr lang="ru-RU" sz="1200" i="1" dirty="0" err="1"/>
              <a:t>суспільство</a:t>
            </a:r>
            <a:r>
              <a:rPr lang="ru-RU" sz="1200" i="1" dirty="0"/>
              <a:t> і </a:t>
            </a:r>
            <a:r>
              <a:rPr lang="ru-RU" sz="1200" i="1" dirty="0" err="1"/>
              <a:t>це</a:t>
            </a:r>
            <a:r>
              <a:rPr lang="ru-RU" sz="1200" i="1" dirty="0"/>
              <a:t> </a:t>
            </a:r>
            <a:r>
              <a:rPr lang="ru-RU" sz="1200" i="1" dirty="0" err="1"/>
              <a:t>одночасно</a:t>
            </a:r>
            <a:r>
              <a:rPr lang="ru-RU" sz="1200" i="1" dirty="0"/>
              <a:t> разом з </a:t>
            </a:r>
            <a:r>
              <a:rPr lang="ru-RU" sz="1200" i="1" dirty="0" err="1"/>
              <a:t>опублікуванням</a:t>
            </a:r>
            <a:r>
              <a:rPr lang="ru-RU" sz="1200" i="1" dirty="0"/>
              <a:t> в </a:t>
            </a:r>
            <a:r>
              <a:rPr lang="ru-RU" sz="1200" i="1" dirty="0" err="1"/>
              <a:t>урізаному</a:t>
            </a:r>
            <a:r>
              <a:rPr lang="ru-RU" sz="1200" i="1" dirty="0"/>
              <a:t> цензурою </a:t>
            </a:r>
            <a:r>
              <a:rPr lang="ru-RU" sz="1200" i="1" dirty="0" err="1"/>
              <a:t>вигляді</a:t>
            </a:r>
            <a:r>
              <a:rPr lang="ru-RU" sz="1200" i="1" dirty="0"/>
              <a:t> ".</a:t>
            </a:r>
          </a:p>
          <a:p>
            <a:pPr>
              <a:lnSpc>
                <a:spcPct val="110000"/>
              </a:lnSpc>
            </a:pPr>
            <a:r>
              <a:rPr lang="ru-RU" sz="1200" i="1" dirty="0"/>
              <a:t>У </a:t>
            </a:r>
            <a:r>
              <a:rPr lang="ru-RU" sz="1200" i="1" dirty="0" err="1"/>
              <a:t>першій</a:t>
            </a:r>
            <a:r>
              <a:rPr lang="ru-RU" sz="1200" i="1" dirty="0"/>
              <a:t> </a:t>
            </a:r>
            <a:r>
              <a:rPr lang="ru-RU" sz="1200" i="1" dirty="0" err="1"/>
              <a:t>редакції</a:t>
            </a:r>
            <a:r>
              <a:rPr lang="ru-RU" sz="1200" i="1" dirty="0"/>
              <a:t> роман </a:t>
            </a:r>
            <a:r>
              <a:rPr lang="ru-RU" sz="1200" i="1" dirty="0" err="1"/>
              <a:t>мав</a:t>
            </a:r>
            <a:r>
              <a:rPr lang="ru-RU" sz="1200" i="1" dirty="0"/>
              <a:t> </a:t>
            </a:r>
            <a:r>
              <a:rPr lang="ru-RU" sz="1200" i="1" dirty="0" err="1"/>
              <a:t>варіанти</a:t>
            </a:r>
            <a:r>
              <a:rPr lang="ru-RU" sz="1200" i="1" dirty="0"/>
              <a:t> </a:t>
            </a:r>
            <a:r>
              <a:rPr lang="ru-RU" sz="1200" i="1" dirty="0" err="1"/>
              <a:t>назв</a:t>
            </a:r>
            <a:r>
              <a:rPr lang="ru-RU" sz="1200" i="1" dirty="0"/>
              <a:t> : "</a:t>
            </a:r>
            <a:r>
              <a:rPr lang="ru-RU" sz="1200" i="1" dirty="0" err="1"/>
              <a:t>Чорний</a:t>
            </a:r>
            <a:r>
              <a:rPr lang="ru-RU" sz="1200" i="1" dirty="0"/>
              <a:t> маг" , " </a:t>
            </a:r>
            <a:r>
              <a:rPr lang="ru-RU" sz="1200" i="1" dirty="0" err="1"/>
              <a:t>Копито</a:t>
            </a:r>
            <a:r>
              <a:rPr lang="ru-RU" sz="1200" i="1" dirty="0"/>
              <a:t> </a:t>
            </a:r>
            <a:r>
              <a:rPr lang="ru-RU" sz="1200" i="1" dirty="0" err="1"/>
              <a:t>інженера</a:t>
            </a:r>
            <a:r>
              <a:rPr lang="ru-RU" sz="1200" i="1" dirty="0"/>
              <a:t> " , " Жонглер з </a:t>
            </a:r>
            <a:r>
              <a:rPr lang="ru-RU" sz="1200" i="1" dirty="0" err="1"/>
              <a:t>копитом</a:t>
            </a:r>
            <a:r>
              <a:rPr lang="ru-RU" sz="1200" i="1" dirty="0"/>
              <a:t> " , " Гастроль </a:t>
            </a:r>
            <a:r>
              <a:rPr lang="ru-RU" sz="1200" i="1" dirty="0" err="1"/>
              <a:t>Воланда</a:t>
            </a:r>
            <a:r>
              <a:rPr lang="ru-RU" sz="1200" i="1" dirty="0"/>
              <a:t> " . Перша </a:t>
            </a:r>
            <a:r>
              <a:rPr lang="ru-RU" sz="1200" i="1" dirty="0" err="1"/>
              <a:t>редакція</a:t>
            </a:r>
            <a:r>
              <a:rPr lang="ru-RU" sz="1200" i="1" dirty="0"/>
              <a:t> " </a:t>
            </a:r>
            <a:r>
              <a:rPr lang="ru-RU" sz="1200" i="1" dirty="0" err="1"/>
              <a:t>Майстра</a:t>
            </a:r>
            <a:r>
              <a:rPr lang="ru-RU" sz="1200" i="1" dirty="0"/>
              <a:t> і </a:t>
            </a:r>
            <a:r>
              <a:rPr lang="ru-RU" sz="1200" i="1" dirty="0" err="1"/>
              <a:t>Маргарити</a:t>
            </a:r>
            <a:r>
              <a:rPr lang="ru-RU" sz="1200" i="1" dirty="0"/>
              <a:t>" </a:t>
            </a:r>
            <a:r>
              <a:rPr lang="ru-RU" sz="1200" i="1" dirty="0" err="1"/>
              <a:t>була</a:t>
            </a:r>
            <a:r>
              <a:rPr lang="ru-RU" sz="1200" i="1" dirty="0"/>
              <a:t> </a:t>
            </a:r>
            <a:r>
              <a:rPr lang="ru-RU" sz="1200" i="1" dirty="0" err="1"/>
              <a:t>знищена</a:t>
            </a:r>
            <a:r>
              <a:rPr lang="ru-RU" sz="1200" i="1" dirty="0"/>
              <a:t> автором 18 </a:t>
            </a:r>
            <a:r>
              <a:rPr lang="ru-RU" sz="1200" i="1" dirty="0" err="1"/>
              <a:t>березня</a:t>
            </a:r>
            <a:r>
              <a:rPr lang="ru-RU" sz="1200" i="1" dirty="0"/>
              <a:t> 1930 </a:t>
            </a:r>
            <a:r>
              <a:rPr lang="ru-RU" sz="1200" i="1" dirty="0" err="1"/>
              <a:t>після</a:t>
            </a:r>
            <a:r>
              <a:rPr lang="ru-RU" sz="1200" i="1" dirty="0"/>
              <a:t> </a:t>
            </a:r>
            <a:r>
              <a:rPr lang="ru-RU" sz="1200" i="1" dirty="0" err="1"/>
              <a:t>отримання</a:t>
            </a:r>
            <a:r>
              <a:rPr lang="ru-RU" sz="1200" i="1" dirty="0"/>
              <a:t> </a:t>
            </a:r>
            <a:r>
              <a:rPr lang="ru-RU" sz="1200" i="1" dirty="0" err="1"/>
              <a:t>звістки</a:t>
            </a:r>
            <a:r>
              <a:rPr lang="ru-RU" sz="1200" i="1" dirty="0"/>
              <a:t> про </a:t>
            </a:r>
            <a:r>
              <a:rPr lang="ru-RU" sz="1200" i="1" dirty="0" err="1"/>
              <a:t>заборону</a:t>
            </a:r>
            <a:r>
              <a:rPr lang="ru-RU" sz="1200" i="1" dirty="0"/>
              <a:t> </a:t>
            </a:r>
            <a:r>
              <a:rPr lang="ru-RU" sz="1200" i="1" dirty="0" err="1"/>
              <a:t>п'єси</a:t>
            </a:r>
            <a:r>
              <a:rPr lang="ru-RU" sz="1200" i="1" dirty="0"/>
              <a:t> " Кабала святош " . Про </a:t>
            </a:r>
            <a:r>
              <a:rPr lang="ru-RU" sz="1200" i="1" dirty="0" err="1"/>
              <a:t>це</a:t>
            </a:r>
            <a:r>
              <a:rPr lang="ru-RU" sz="1200" i="1" dirty="0"/>
              <a:t> Булгаков </a:t>
            </a:r>
            <a:r>
              <a:rPr lang="ru-RU" sz="1200" i="1" dirty="0" err="1"/>
              <a:t>повідомив</a:t>
            </a:r>
            <a:r>
              <a:rPr lang="ru-RU" sz="1200" i="1" dirty="0"/>
              <a:t> в </a:t>
            </a:r>
            <a:r>
              <a:rPr lang="ru-RU" sz="1200" i="1" dirty="0" err="1"/>
              <a:t>листі</a:t>
            </a:r>
            <a:r>
              <a:rPr lang="ru-RU" sz="1200" i="1" dirty="0"/>
              <a:t> уряду 28 </a:t>
            </a:r>
            <a:r>
              <a:rPr lang="ru-RU" sz="1200" i="1" dirty="0" err="1"/>
              <a:t>березня</a:t>
            </a:r>
            <a:r>
              <a:rPr lang="ru-RU" sz="1200" i="1" dirty="0"/>
              <a:t> 1930 : " І </a:t>
            </a:r>
            <a:r>
              <a:rPr lang="ru-RU" sz="1200" i="1" dirty="0" err="1"/>
              <a:t>особисто</a:t>
            </a:r>
            <a:r>
              <a:rPr lang="ru-RU" sz="1200" i="1" dirty="0"/>
              <a:t> я , </a:t>
            </a:r>
            <a:r>
              <a:rPr lang="ru-RU" sz="1200" i="1" dirty="0" err="1"/>
              <a:t>своїми</a:t>
            </a:r>
            <a:r>
              <a:rPr lang="ru-RU" sz="1200" i="1" dirty="0"/>
              <a:t> руками , кинув в </a:t>
            </a:r>
            <a:r>
              <a:rPr lang="ru-RU" sz="1200" i="1" dirty="0" err="1"/>
              <a:t>піч</a:t>
            </a:r>
            <a:r>
              <a:rPr lang="ru-RU" sz="1200" i="1" dirty="0"/>
              <a:t> </a:t>
            </a:r>
            <a:r>
              <a:rPr lang="ru-RU" sz="1200" i="1" dirty="0" err="1"/>
              <a:t>чернетку</a:t>
            </a:r>
            <a:r>
              <a:rPr lang="ru-RU" sz="1200" i="1" dirty="0"/>
              <a:t> романа про </a:t>
            </a:r>
            <a:r>
              <a:rPr lang="ru-RU" sz="1200" i="1" dirty="0" err="1"/>
              <a:t>диявола</a:t>
            </a:r>
            <a:r>
              <a:rPr lang="ru-RU" sz="1200" i="1" dirty="0"/>
              <a:t> ..."</a:t>
            </a:r>
          </a:p>
          <a:p>
            <a:pPr>
              <a:lnSpc>
                <a:spcPct val="110000"/>
              </a:lnSpc>
            </a:pPr>
            <a:r>
              <a:rPr lang="ru-RU" sz="1200" i="1" dirty="0"/>
              <a:t>Робота над " </a:t>
            </a:r>
            <a:r>
              <a:rPr lang="ru-RU" sz="1200" i="1" dirty="0" err="1"/>
              <a:t>Майстром</a:t>
            </a:r>
            <a:r>
              <a:rPr lang="ru-RU" sz="1200" i="1" dirty="0"/>
              <a:t> і Маргаритою " </a:t>
            </a:r>
            <a:r>
              <a:rPr lang="ru-RU" sz="1200" i="1" dirty="0" err="1"/>
              <a:t>поновилася</a:t>
            </a:r>
            <a:r>
              <a:rPr lang="ru-RU" sz="1200" i="1" dirty="0"/>
              <a:t> 1931 р. До роману </a:t>
            </a:r>
            <a:r>
              <a:rPr lang="ru-RU" sz="1200" i="1" dirty="0" err="1"/>
              <a:t>були</a:t>
            </a:r>
            <a:r>
              <a:rPr lang="ru-RU" sz="1200" i="1" dirty="0"/>
              <a:t> </a:t>
            </a:r>
            <a:r>
              <a:rPr lang="ru-RU" sz="1200" i="1" dirty="0" err="1"/>
              <a:t>зроблені</a:t>
            </a:r>
            <a:r>
              <a:rPr lang="ru-RU" sz="1200" i="1" dirty="0"/>
              <a:t> </a:t>
            </a:r>
            <a:r>
              <a:rPr lang="ru-RU" sz="1200" i="1" dirty="0" err="1"/>
              <a:t>чорнові</a:t>
            </a:r>
            <a:r>
              <a:rPr lang="ru-RU" sz="1200" i="1" dirty="0"/>
              <a:t> </a:t>
            </a:r>
            <a:r>
              <a:rPr lang="ru-RU" sz="1200" i="1" dirty="0" err="1"/>
              <a:t>начерки</a:t>
            </a:r>
            <a:r>
              <a:rPr lang="ru-RU" sz="1200" i="1" dirty="0"/>
              <a:t> , </a:t>
            </a:r>
            <a:r>
              <a:rPr lang="ru-RU" sz="1200" i="1" dirty="0" err="1"/>
              <a:t>причому</a:t>
            </a:r>
            <a:r>
              <a:rPr lang="ru-RU" sz="1200" i="1" dirty="0"/>
              <a:t> </a:t>
            </a:r>
            <a:r>
              <a:rPr lang="ru-RU" sz="1200" i="1" dirty="0" err="1"/>
              <a:t>вже</a:t>
            </a:r>
            <a:r>
              <a:rPr lang="ru-RU" sz="1200" i="1" dirty="0"/>
              <a:t> тут </a:t>
            </a:r>
            <a:r>
              <a:rPr lang="ru-RU" sz="1200" i="1" dirty="0" err="1"/>
              <a:t>фігурували</a:t>
            </a:r>
            <a:r>
              <a:rPr lang="ru-RU" sz="1200" i="1" dirty="0"/>
              <a:t> Маргарита і </a:t>
            </a:r>
            <a:r>
              <a:rPr lang="ru-RU" sz="1200" i="1" dirty="0" err="1"/>
              <a:t>її</a:t>
            </a:r>
            <a:r>
              <a:rPr lang="ru-RU" sz="1200" i="1" dirty="0"/>
              <a:t> </a:t>
            </a:r>
            <a:r>
              <a:rPr lang="ru-RU" sz="1200" i="1" dirty="0" err="1"/>
              <a:t>безіменний</a:t>
            </a:r>
            <a:r>
              <a:rPr lang="ru-RU" sz="1200" i="1" dirty="0"/>
              <a:t> </a:t>
            </a:r>
            <a:r>
              <a:rPr lang="ru-RU" sz="1200" i="1" dirty="0" err="1"/>
              <a:t>супутник</a:t>
            </a:r>
            <a:r>
              <a:rPr lang="ru-RU" sz="1200" i="1" dirty="0"/>
              <a:t> - </a:t>
            </a:r>
            <a:r>
              <a:rPr lang="ru-RU" sz="1200" i="1" dirty="0" err="1"/>
              <a:t>майбутній</a:t>
            </a:r>
            <a:r>
              <a:rPr lang="ru-RU" sz="1200" i="1" dirty="0"/>
              <a:t> </a:t>
            </a:r>
            <a:r>
              <a:rPr lang="ru-RU" sz="1200" i="1" dirty="0" err="1"/>
              <a:t>Майстер</a:t>
            </a:r>
            <a:r>
              <a:rPr lang="ru-RU" sz="1200" i="1" dirty="0"/>
              <a:t> . </a:t>
            </a:r>
            <a:r>
              <a:rPr lang="ru-RU" sz="1200" i="1" dirty="0" err="1"/>
              <a:t>Наприкінці</a:t>
            </a:r>
            <a:r>
              <a:rPr lang="ru-RU" sz="1200" i="1" dirty="0"/>
              <a:t> 1932 </a:t>
            </a:r>
            <a:r>
              <a:rPr lang="ru-RU" sz="1200" i="1" dirty="0" err="1"/>
              <a:t>або</a:t>
            </a:r>
            <a:r>
              <a:rPr lang="ru-RU" sz="1200" i="1" dirty="0"/>
              <a:t> на початку 1933 р. </a:t>
            </a:r>
            <a:r>
              <a:rPr lang="ru-RU" sz="1200" i="1" dirty="0" err="1"/>
              <a:t>письменник</a:t>
            </a:r>
            <a:r>
              <a:rPr lang="ru-RU" sz="1200" i="1" dirty="0"/>
              <a:t> почав </a:t>
            </a:r>
            <a:r>
              <a:rPr lang="ru-RU" sz="1200" i="1" dirty="0" err="1"/>
              <a:t>знову</a:t>
            </a:r>
            <a:r>
              <a:rPr lang="ru-RU" sz="1200" i="1" dirty="0"/>
              <a:t>, як і в 1929-1930 </a:t>
            </a:r>
            <a:r>
              <a:rPr lang="ru-RU" sz="1200" i="1" dirty="0" err="1"/>
              <a:t>рр</a:t>
            </a:r>
            <a:r>
              <a:rPr lang="ru-RU" sz="1200" i="1" dirty="0"/>
              <a:t>. . , </a:t>
            </a:r>
            <a:r>
              <a:rPr lang="ru-RU" sz="1200" i="1" dirty="0" err="1"/>
              <a:t>Створювати</a:t>
            </a:r>
            <a:r>
              <a:rPr lang="ru-RU" sz="1200" i="1" dirty="0"/>
              <a:t> фабульно завершений текст.</a:t>
            </a:r>
          </a:p>
          <a:p>
            <a:pPr>
              <a:lnSpc>
                <a:spcPct val="110000"/>
              </a:lnSpc>
            </a:pPr>
            <a:r>
              <a:rPr lang="ru-RU" sz="1200" i="1" dirty="0"/>
              <a:t>2 </a:t>
            </a:r>
            <a:r>
              <a:rPr lang="ru-RU" sz="1200" i="1" dirty="0" err="1"/>
              <a:t>серпня</a:t>
            </a:r>
            <a:r>
              <a:rPr lang="ru-RU" sz="1200" i="1" dirty="0"/>
              <a:t> 1933 </a:t>
            </a:r>
            <a:r>
              <a:rPr lang="ru-RU" sz="1200" i="1" dirty="0" err="1"/>
              <a:t>він</a:t>
            </a:r>
            <a:r>
              <a:rPr lang="ru-RU" sz="1200" i="1" dirty="0"/>
              <a:t> </a:t>
            </a:r>
            <a:r>
              <a:rPr lang="ru-RU" sz="1200" i="1" dirty="0" err="1"/>
              <a:t>повідомляв</a:t>
            </a:r>
            <a:r>
              <a:rPr lang="ru-RU" sz="1200" i="1" dirty="0"/>
              <a:t> </a:t>
            </a:r>
            <a:r>
              <a:rPr lang="ru-RU" sz="1200" i="1" dirty="0" err="1"/>
              <a:t>свого</a:t>
            </a:r>
            <a:r>
              <a:rPr lang="ru-RU" sz="1200" i="1" dirty="0"/>
              <a:t> друга </a:t>
            </a:r>
            <a:r>
              <a:rPr lang="ru-RU" sz="1200" i="1" dirty="0" err="1"/>
              <a:t>письменнику</a:t>
            </a:r>
            <a:r>
              <a:rPr lang="ru-RU" sz="1200" i="1" dirty="0"/>
              <a:t> </a:t>
            </a:r>
            <a:r>
              <a:rPr lang="ru-RU" sz="1200" i="1" dirty="0" err="1"/>
              <a:t>Вікентію</a:t>
            </a:r>
            <a:r>
              <a:rPr lang="ru-RU" sz="1200" i="1" dirty="0"/>
              <a:t> Вересаеву ( Смидовичу ) ( 1867-1945 ) : " У мене </a:t>
            </a:r>
            <a:r>
              <a:rPr lang="ru-RU" sz="1200" i="1" dirty="0" err="1"/>
              <a:t>вселився</a:t>
            </a:r>
            <a:r>
              <a:rPr lang="ru-RU" sz="1200" i="1" dirty="0"/>
              <a:t> </a:t>
            </a:r>
            <a:r>
              <a:rPr lang="ru-RU" sz="1200" i="1" dirty="0" err="1"/>
              <a:t>біс</a:t>
            </a:r>
            <a:r>
              <a:rPr lang="ru-RU" sz="1200" i="1" dirty="0"/>
              <a:t> . </a:t>
            </a:r>
            <a:r>
              <a:rPr lang="ru-RU" sz="1200" i="1" dirty="0" err="1"/>
              <a:t>Вже</a:t>
            </a:r>
            <a:r>
              <a:rPr lang="ru-RU" sz="1200" i="1" dirty="0"/>
              <a:t> в </a:t>
            </a:r>
            <a:r>
              <a:rPr lang="ru-RU" sz="1200" i="1" dirty="0" err="1"/>
              <a:t>Ленінграді</a:t>
            </a:r>
            <a:r>
              <a:rPr lang="ru-RU" sz="1200" i="1" dirty="0"/>
              <a:t> і </a:t>
            </a:r>
            <a:r>
              <a:rPr lang="ru-RU" sz="1200" i="1" dirty="0" err="1"/>
              <a:t>тепер</a:t>
            </a:r>
            <a:r>
              <a:rPr lang="ru-RU" sz="1200" i="1" dirty="0"/>
              <a:t> тут , задихаючись в </a:t>
            </a:r>
            <a:r>
              <a:rPr lang="ru-RU" sz="1200" i="1" dirty="0" err="1"/>
              <a:t>моїх</a:t>
            </a:r>
            <a:r>
              <a:rPr lang="ru-RU" sz="1200" i="1" dirty="0"/>
              <a:t> комнатенках, почав </a:t>
            </a:r>
            <a:r>
              <a:rPr lang="ru-RU" sz="1200" i="1" dirty="0" err="1"/>
              <a:t>мазати</a:t>
            </a:r>
            <a:r>
              <a:rPr lang="ru-RU" sz="1200" i="1" dirty="0"/>
              <a:t> </a:t>
            </a:r>
            <a:r>
              <a:rPr lang="ru-RU" sz="1200" i="1" dirty="0" err="1"/>
              <a:t>сторінку</a:t>
            </a:r>
            <a:r>
              <a:rPr lang="ru-RU" sz="1200" i="1" dirty="0"/>
              <a:t> за </a:t>
            </a:r>
            <a:r>
              <a:rPr lang="ru-RU" sz="1200" i="1" dirty="0" err="1"/>
              <a:t>сторінкою</a:t>
            </a:r>
            <a:r>
              <a:rPr lang="ru-RU" sz="1200" i="1" dirty="0"/>
              <a:t> наново той </a:t>
            </a:r>
            <a:r>
              <a:rPr lang="ru-RU" sz="1200" i="1" dirty="0" err="1"/>
              <a:t>свій</a:t>
            </a:r>
            <a:r>
              <a:rPr lang="ru-RU" sz="1200" i="1" dirty="0"/>
              <a:t> </a:t>
            </a:r>
            <a:r>
              <a:rPr lang="ru-RU" sz="1200" i="1" dirty="0" err="1"/>
              <a:t>знищений</a:t>
            </a:r>
            <a:r>
              <a:rPr lang="ru-RU" sz="1200" i="1" dirty="0"/>
              <a:t> три роки тому роман. </a:t>
            </a:r>
            <a:r>
              <a:rPr lang="ru-RU" sz="1200" i="1" dirty="0" err="1"/>
              <a:t>Навіщо</a:t>
            </a:r>
            <a:r>
              <a:rPr lang="ru-RU" sz="1200" i="1" dirty="0"/>
              <a:t> ? Не знаю . я </a:t>
            </a:r>
            <a:r>
              <a:rPr lang="ru-RU" sz="1200" i="1" dirty="0" err="1"/>
              <a:t>тішу</a:t>
            </a:r>
            <a:r>
              <a:rPr lang="ru-RU" sz="1200" i="1" dirty="0"/>
              <a:t> себе сам ! Нехай </a:t>
            </a:r>
            <a:r>
              <a:rPr lang="ru-RU" sz="1200" i="1" dirty="0" err="1"/>
              <a:t>впаде</a:t>
            </a:r>
            <a:r>
              <a:rPr lang="ru-RU" sz="1200" i="1" dirty="0"/>
              <a:t> в Лету! </a:t>
            </a:r>
            <a:r>
              <a:rPr lang="ru-RU" sz="1200" i="1" dirty="0" err="1"/>
              <a:t>Втім</a:t>
            </a:r>
            <a:r>
              <a:rPr lang="ru-RU" sz="1200" i="1" dirty="0"/>
              <a:t> , я , напевно , скоро кину </a:t>
            </a:r>
            <a:r>
              <a:rPr lang="ru-RU" sz="1200" i="1" dirty="0" err="1" smtClean="0"/>
              <a:t>це</a:t>
            </a:r>
            <a:r>
              <a:rPr lang="ru-RU" sz="1200" i="1" dirty="0" smtClean="0"/>
              <a:t>".</a:t>
            </a:r>
            <a:endParaRPr lang="ru-RU" sz="2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30" y="1468248"/>
            <a:ext cx="2692568" cy="385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7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2423" y="958245"/>
            <a:ext cx="5734050" cy="2219691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620" y="2388657"/>
            <a:ext cx="2483578" cy="22840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«Булгаков </a:t>
            </a:r>
            <a:r>
              <a:rPr lang="ru-RU" dirty="0" err="1"/>
              <a:t>захоплює</a:t>
            </a:r>
            <a:r>
              <a:rPr lang="ru-RU" dirty="0"/>
              <a:t> у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невід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за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віком</a:t>
            </a:r>
            <a:r>
              <a:rPr lang="ru-RU" dirty="0"/>
              <a:t> і </a:t>
            </a:r>
            <a:r>
              <a:rPr lang="ru-RU" dirty="0" err="1"/>
              <a:t>смаками</a:t>
            </a:r>
            <a:r>
              <a:rPr lang="ru-RU" dirty="0"/>
              <a:t> </a:t>
            </a:r>
            <a:r>
              <a:rPr lang="ru-RU" dirty="0" err="1"/>
              <a:t>читачів</a:t>
            </a:r>
            <a:r>
              <a:rPr lang="ru-RU" dirty="0"/>
              <a:t>, і в </a:t>
            </a:r>
            <a:r>
              <a:rPr lang="ru-RU" dirty="0" err="1"/>
              <a:t>цьому</a:t>
            </a:r>
            <a:r>
              <a:rPr lang="ru-RU" dirty="0"/>
              <a:t> одна з причин </a:t>
            </a:r>
            <a:r>
              <a:rPr lang="ru-RU" dirty="0" err="1"/>
              <a:t>епідемічного</a:t>
            </a:r>
            <a:r>
              <a:rPr lang="ru-RU" dirty="0"/>
              <a:t> </a:t>
            </a:r>
            <a:r>
              <a:rPr lang="ru-RU" dirty="0" err="1"/>
              <a:t>успіху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». </a:t>
            </a:r>
            <a:br>
              <a:rPr lang="ru-RU" dirty="0" smtClean="0"/>
            </a:br>
            <a:r>
              <a:rPr lang="ru-RU" dirty="0" smtClean="0"/>
              <a:t>            В</a:t>
            </a:r>
            <a:r>
              <a:rPr lang="ru-RU" dirty="0"/>
              <a:t>. Лакшин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5" b="22895"/>
          <a:stretch>
            <a:fillRect/>
          </a:stretch>
        </p:blipFill>
        <p:spPr>
          <a:xfrm>
            <a:off x="6981063" y="1297637"/>
            <a:ext cx="5210937" cy="4208604"/>
          </a:xfrm>
        </p:spPr>
      </p:pic>
      <p:sp>
        <p:nvSpPr>
          <p:cNvPr id="6" name="TextBox 5"/>
          <p:cNvSpPr txBox="1"/>
          <p:nvPr/>
        </p:nvSpPr>
        <p:spPr>
          <a:xfrm>
            <a:off x="2852968" y="2388657"/>
            <a:ext cx="3867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«На </a:t>
            </a:r>
            <a:r>
              <a:rPr lang="ru-RU" dirty="0"/>
              <a:t>широком поле словесности российской в СССР я был один-единственный литературный волк. Мне советовали выкрасить шкуру. Нелепый совет. Крашеный ли волк, стриженый ли волк, он всё равно не похож на пуделя»</a:t>
            </a:r>
          </a:p>
          <a:p>
            <a:r>
              <a:rPr lang="ru-RU" dirty="0"/>
              <a:t> </a:t>
            </a:r>
            <a:r>
              <a:rPr lang="ru-RU" dirty="0" smtClean="0"/>
              <a:t>   Из </a:t>
            </a:r>
            <a:r>
              <a:rPr lang="ru-RU" dirty="0"/>
              <a:t>письма И. В. Сталину, март 1930 г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5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Історія</a:t>
            </a:r>
            <a:r>
              <a:rPr lang="ru-RU" sz="2700" dirty="0" smtClean="0"/>
              <a:t> </a:t>
            </a:r>
            <a:r>
              <a:rPr lang="ru-RU" sz="2700" dirty="0" err="1" smtClean="0"/>
              <a:t>написання</a:t>
            </a:r>
            <a:r>
              <a:rPr lang="ru-RU" sz="2700" dirty="0" smtClean="0"/>
              <a:t> роману «</a:t>
            </a:r>
            <a:r>
              <a:rPr lang="ru-RU" sz="2700" dirty="0" err="1" smtClean="0"/>
              <a:t>майтер</a:t>
            </a:r>
            <a:r>
              <a:rPr lang="ru-RU" sz="2700" dirty="0" smtClean="0"/>
              <a:t> і </a:t>
            </a:r>
            <a:r>
              <a:rPr lang="ru-RU" sz="2700" dirty="0" err="1" smtClean="0"/>
              <a:t>маргаритп</a:t>
            </a:r>
            <a:r>
              <a:rPr lang="ru-RU" sz="2700" dirty="0" smtClean="0"/>
              <a:t>»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354" y="2281805"/>
            <a:ext cx="9028204" cy="3355597"/>
          </a:xfrm>
        </p:spPr>
        <p:txBody>
          <a:bodyPr>
            <a:normAutofit fontScale="47500" lnSpcReduction="20000"/>
          </a:bodyPr>
          <a:lstStyle/>
          <a:p>
            <a:pPr marL="36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i="1" dirty="0" err="1"/>
              <a:t>Однак</a:t>
            </a:r>
            <a:r>
              <a:rPr lang="ru-RU" sz="2000" i="1" dirty="0"/>
              <a:t> Булгаков </a:t>
            </a:r>
            <a:r>
              <a:rPr lang="ru-RU" sz="2000" i="1" dirty="0" err="1"/>
              <a:t>вже</a:t>
            </a:r>
            <a:r>
              <a:rPr lang="ru-RU" sz="2000" i="1" dirty="0"/>
              <a:t> </a:t>
            </a:r>
            <a:r>
              <a:rPr lang="ru-RU" sz="2000" i="1" dirty="0" err="1"/>
              <a:t>більше</a:t>
            </a:r>
            <a:r>
              <a:rPr lang="ru-RU" sz="2000" i="1" dirty="0"/>
              <a:t> не кидав " </a:t>
            </a:r>
            <a:r>
              <a:rPr lang="ru-RU" sz="2000" i="1" dirty="0" err="1"/>
              <a:t>Майстра</a:t>
            </a:r>
            <a:r>
              <a:rPr lang="ru-RU" sz="2000" i="1" dirty="0"/>
              <a:t> і Маргариту " і з </a:t>
            </a:r>
            <a:r>
              <a:rPr lang="ru-RU" sz="2000" i="1" dirty="0" err="1"/>
              <a:t>перервами</a:t>
            </a:r>
            <a:r>
              <a:rPr lang="ru-RU" sz="2000" i="1" dirty="0"/>
              <a:t> , </a:t>
            </a:r>
            <a:r>
              <a:rPr lang="ru-RU" sz="2000" i="1" dirty="0" err="1"/>
              <a:t>викликаними</a:t>
            </a:r>
            <a:r>
              <a:rPr lang="ru-RU" sz="2000" i="1" dirty="0"/>
              <a:t> </a:t>
            </a:r>
            <a:r>
              <a:rPr lang="ru-RU" sz="2000" i="1" dirty="0" err="1"/>
              <a:t>необхідністю</a:t>
            </a:r>
            <a:r>
              <a:rPr lang="ru-RU" sz="2000" i="1" dirty="0"/>
              <a:t> </a:t>
            </a:r>
            <a:r>
              <a:rPr lang="ru-RU" sz="2000" i="1" dirty="0" err="1"/>
              <a:t>писати</a:t>
            </a:r>
            <a:r>
              <a:rPr lang="ru-RU" sz="2000" i="1" dirty="0"/>
              <a:t> </a:t>
            </a:r>
            <a:r>
              <a:rPr lang="ru-RU" sz="2000" i="1" dirty="0" err="1"/>
              <a:t>замовлені</a:t>
            </a:r>
            <a:r>
              <a:rPr lang="ru-RU" sz="2000" i="1" dirty="0"/>
              <a:t> </a:t>
            </a:r>
            <a:r>
              <a:rPr lang="ru-RU" sz="2000" i="1" dirty="0" err="1"/>
              <a:t>п'єси</a:t>
            </a:r>
            <a:r>
              <a:rPr lang="ru-RU" sz="2000" i="1" dirty="0"/>
              <a:t> , </a:t>
            </a:r>
            <a:r>
              <a:rPr lang="ru-RU" sz="2000" i="1" dirty="0" err="1"/>
              <a:t>інсценівки</a:t>
            </a:r>
            <a:r>
              <a:rPr lang="ru-RU" sz="2000" i="1" dirty="0"/>
              <a:t> і </a:t>
            </a:r>
            <a:r>
              <a:rPr lang="ru-RU" sz="2000" i="1" dirty="0" err="1"/>
              <a:t>сценарії</a:t>
            </a:r>
            <a:r>
              <a:rPr lang="ru-RU" sz="2000" i="1" dirty="0"/>
              <a:t> , </a:t>
            </a:r>
            <a:r>
              <a:rPr lang="ru-RU" sz="2000" i="1" dirty="0" err="1"/>
              <a:t>продовжував</a:t>
            </a:r>
            <a:r>
              <a:rPr lang="ru-RU" sz="2000" i="1" dirty="0"/>
              <a:t> роботу над романом практично до </a:t>
            </a:r>
            <a:r>
              <a:rPr lang="ru-RU" sz="2000" i="1" dirty="0" err="1"/>
              <a:t>кінця</a:t>
            </a:r>
            <a:r>
              <a:rPr lang="ru-RU" sz="2000" i="1" dirty="0"/>
              <a:t> </a:t>
            </a:r>
            <a:r>
              <a:rPr lang="ru-RU" sz="2000" i="1" dirty="0" err="1"/>
              <a:t>життя</a:t>
            </a:r>
            <a:r>
              <a:rPr lang="ru-RU" sz="2000" i="1" dirty="0"/>
              <a:t>. Друга </a:t>
            </a:r>
            <a:r>
              <a:rPr lang="ru-RU" sz="2000" i="1" dirty="0" err="1"/>
              <a:t>редакція</a:t>
            </a:r>
            <a:r>
              <a:rPr lang="ru-RU" sz="2000" i="1" dirty="0"/>
              <a:t> " </a:t>
            </a:r>
            <a:r>
              <a:rPr lang="ru-RU" sz="2000" i="1" dirty="0" err="1"/>
              <a:t>Майстра</a:t>
            </a:r>
            <a:r>
              <a:rPr lang="ru-RU" sz="2000" i="1" dirty="0"/>
              <a:t> і </a:t>
            </a:r>
            <a:r>
              <a:rPr lang="ru-RU" sz="2000" i="1" dirty="0" err="1"/>
              <a:t>Маргарити</a:t>
            </a:r>
            <a:r>
              <a:rPr lang="ru-RU" sz="2000" i="1" dirty="0"/>
              <a:t>" , </a:t>
            </a:r>
            <a:r>
              <a:rPr lang="ru-RU" sz="2000" i="1" dirty="0" err="1"/>
              <a:t>що</a:t>
            </a:r>
            <a:r>
              <a:rPr lang="ru-RU" sz="2000" i="1" dirty="0"/>
              <a:t> </a:t>
            </a:r>
            <a:r>
              <a:rPr lang="ru-RU" sz="2000" i="1" dirty="0" err="1"/>
              <a:t>створювалася</a:t>
            </a:r>
            <a:r>
              <a:rPr lang="ru-RU" sz="2000" i="1" dirty="0"/>
              <a:t> аж до 1936 р. , мала </a:t>
            </a:r>
            <a:r>
              <a:rPr lang="ru-RU" sz="2000" i="1" dirty="0" err="1"/>
              <a:t>підзаголовок</a:t>
            </a:r>
            <a:r>
              <a:rPr lang="ru-RU" sz="2000" i="1" dirty="0"/>
              <a:t> "</a:t>
            </a:r>
            <a:r>
              <a:rPr lang="ru-RU" sz="2000" i="1" dirty="0" err="1"/>
              <a:t>Фантастичний</a:t>
            </a:r>
            <a:r>
              <a:rPr lang="ru-RU" sz="2000" i="1" dirty="0"/>
              <a:t> роман " і </a:t>
            </a:r>
            <a:r>
              <a:rPr lang="ru-RU" sz="2000" i="1" dirty="0" err="1"/>
              <a:t>варіанти</a:t>
            </a:r>
            <a:r>
              <a:rPr lang="ru-RU" sz="2000" i="1" dirty="0"/>
              <a:t> </a:t>
            </a:r>
            <a:r>
              <a:rPr lang="ru-RU" sz="2000" i="1" dirty="0" err="1"/>
              <a:t>назв</a:t>
            </a:r>
            <a:r>
              <a:rPr lang="ru-RU" sz="2000" i="1" dirty="0"/>
              <a:t> : " Великий канцлер " , "Сатана" , "От і я" , " </a:t>
            </a:r>
            <a:r>
              <a:rPr lang="ru-RU" sz="2000" i="1" dirty="0" err="1"/>
              <a:t>Капелюх</a:t>
            </a:r>
            <a:r>
              <a:rPr lang="ru-RU" sz="2000" i="1" dirty="0"/>
              <a:t> з пером " , "</a:t>
            </a:r>
            <a:r>
              <a:rPr lang="ru-RU" sz="2000" i="1" dirty="0" err="1"/>
              <a:t>Чорний</a:t>
            </a:r>
            <a:r>
              <a:rPr lang="ru-RU" sz="2000" i="1" dirty="0"/>
              <a:t> богослов " , "</a:t>
            </a:r>
            <a:r>
              <a:rPr lang="ru-RU" sz="2000" i="1" dirty="0" err="1"/>
              <a:t>Він</a:t>
            </a:r>
            <a:r>
              <a:rPr lang="ru-RU" sz="2000" i="1" dirty="0"/>
              <a:t> </a:t>
            </a:r>
            <a:r>
              <a:rPr lang="ru-RU" sz="2000" i="1" dirty="0" err="1"/>
              <a:t>з'явився</a:t>
            </a:r>
            <a:r>
              <a:rPr lang="ru-RU" sz="2000" i="1" dirty="0"/>
              <a:t>", "</a:t>
            </a:r>
            <a:r>
              <a:rPr lang="ru-RU" sz="2000" i="1" dirty="0" err="1"/>
              <a:t>Підкова</a:t>
            </a:r>
            <a:r>
              <a:rPr lang="ru-RU" sz="2000" i="1" dirty="0"/>
              <a:t> </a:t>
            </a:r>
            <a:r>
              <a:rPr lang="ru-RU" sz="2000" i="1" dirty="0" err="1"/>
              <a:t>іноземця</a:t>
            </a:r>
            <a:r>
              <a:rPr lang="ru-RU" sz="2000" i="1" dirty="0"/>
              <a:t> " , "</a:t>
            </a:r>
            <a:r>
              <a:rPr lang="ru-RU" sz="2000" i="1" dirty="0" err="1"/>
              <a:t>Він</a:t>
            </a:r>
            <a:r>
              <a:rPr lang="ru-RU" sz="2000" i="1" dirty="0"/>
              <a:t> </a:t>
            </a:r>
            <a:r>
              <a:rPr lang="ru-RU" sz="2000" i="1" dirty="0" err="1"/>
              <a:t>з'явився</a:t>
            </a:r>
            <a:r>
              <a:rPr lang="ru-RU" sz="2000" i="1" dirty="0"/>
              <a:t>", " </a:t>
            </a:r>
            <a:r>
              <a:rPr lang="ru-RU" sz="2000" i="1" dirty="0" err="1"/>
              <a:t>Пришестя</a:t>
            </a:r>
            <a:r>
              <a:rPr lang="ru-RU" sz="2000" i="1" dirty="0"/>
              <a:t> " , "</a:t>
            </a:r>
            <a:r>
              <a:rPr lang="ru-RU" sz="2000" i="1" dirty="0" err="1"/>
              <a:t>Чорний</a:t>
            </a:r>
            <a:r>
              <a:rPr lang="ru-RU" sz="2000" i="1" dirty="0"/>
              <a:t> маг" і " </a:t>
            </a:r>
            <a:r>
              <a:rPr lang="ru-RU" sz="2000" i="1" dirty="0" err="1"/>
              <a:t>Копито</a:t>
            </a:r>
            <a:r>
              <a:rPr lang="ru-RU" sz="2000" i="1" dirty="0"/>
              <a:t> консультанта".</a:t>
            </a:r>
          </a:p>
          <a:p>
            <a:pPr marL="36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i="1" dirty="0" err="1"/>
              <a:t>Третя</a:t>
            </a:r>
            <a:r>
              <a:rPr lang="ru-RU" sz="2000" i="1" dirty="0"/>
              <a:t> </a:t>
            </a:r>
            <a:r>
              <a:rPr lang="ru-RU" sz="2000" i="1" dirty="0" err="1"/>
              <a:t>редакція</a:t>
            </a:r>
            <a:r>
              <a:rPr lang="ru-RU" sz="2000" i="1" dirty="0"/>
              <a:t> " </a:t>
            </a:r>
            <a:r>
              <a:rPr lang="ru-RU" sz="2000" i="1" dirty="0" err="1"/>
              <a:t>Майстра</a:t>
            </a:r>
            <a:r>
              <a:rPr lang="ru-RU" sz="2000" i="1" dirty="0"/>
              <a:t> і </a:t>
            </a:r>
            <a:r>
              <a:rPr lang="ru-RU" sz="2000" i="1" dirty="0" err="1"/>
              <a:t>Маргарити</a:t>
            </a:r>
            <a:r>
              <a:rPr lang="ru-RU" sz="2000" i="1" dirty="0"/>
              <a:t>" , </a:t>
            </a:r>
            <a:r>
              <a:rPr lang="ru-RU" sz="2000" i="1" dirty="0" err="1"/>
              <a:t>розпочата</a:t>
            </a:r>
            <a:r>
              <a:rPr lang="ru-RU" sz="2000" i="1" dirty="0"/>
              <a:t> в </a:t>
            </a:r>
            <a:r>
              <a:rPr lang="ru-RU" sz="2000" i="1" dirty="0" err="1"/>
              <a:t>другій</a:t>
            </a:r>
            <a:r>
              <a:rPr lang="ru-RU" sz="2000" i="1" dirty="0"/>
              <a:t> </a:t>
            </a:r>
            <a:r>
              <a:rPr lang="ru-RU" sz="2000" i="1" dirty="0" err="1"/>
              <a:t>половині</a:t>
            </a:r>
            <a:r>
              <a:rPr lang="ru-RU" sz="2000" i="1" dirty="0"/>
              <a:t> 1936 </a:t>
            </a:r>
            <a:r>
              <a:rPr lang="ru-RU" sz="2000" i="1" dirty="0" err="1"/>
              <a:t>або</a:t>
            </a:r>
            <a:r>
              <a:rPr lang="ru-RU" sz="2000" i="1" dirty="0"/>
              <a:t> в 1937 р. , </a:t>
            </a:r>
            <a:r>
              <a:rPr lang="ru-RU" sz="2000" i="1" dirty="0" err="1"/>
              <a:t>спочатку</a:t>
            </a:r>
            <a:r>
              <a:rPr lang="ru-RU" sz="2000" i="1" dirty="0"/>
              <a:t> </a:t>
            </a:r>
            <a:r>
              <a:rPr lang="ru-RU" sz="2000" i="1" dirty="0" err="1"/>
              <a:t>називалася</a:t>
            </a:r>
            <a:r>
              <a:rPr lang="ru-RU" sz="2000" i="1" dirty="0"/>
              <a:t> " Князь </a:t>
            </a:r>
            <a:r>
              <a:rPr lang="ru-RU" sz="2000" i="1" dirty="0" err="1"/>
              <a:t>пітьми</a:t>
            </a:r>
            <a:r>
              <a:rPr lang="ru-RU" sz="2000" i="1" dirty="0"/>
              <a:t>" , але </a:t>
            </a:r>
            <a:r>
              <a:rPr lang="ru-RU" sz="2000" i="1" dirty="0" err="1"/>
              <a:t>вже</a:t>
            </a:r>
            <a:r>
              <a:rPr lang="ru-RU" sz="2000" i="1" dirty="0"/>
              <a:t> в </a:t>
            </a:r>
            <a:r>
              <a:rPr lang="ru-RU" sz="2000" i="1" dirty="0" err="1"/>
              <a:t>другій</a:t>
            </a:r>
            <a:r>
              <a:rPr lang="ru-RU" sz="2000" i="1" dirty="0"/>
              <a:t> </a:t>
            </a:r>
            <a:r>
              <a:rPr lang="ru-RU" sz="2000" i="1" dirty="0" err="1"/>
              <a:t>половині</a:t>
            </a:r>
            <a:r>
              <a:rPr lang="ru-RU" sz="2000" i="1" dirty="0"/>
              <a:t> 1937 </a:t>
            </a:r>
            <a:r>
              <a:rPr lang="ru-RU" sz="2000" i="1" dirty="0" err="1"/>
              <a:t>з'явилося</a:t>
            </a:r>
            <a:r>
              <a:rPr lang="ru-RU" sz="2000" i="1" dirty="0"/>
              <a:t> добре </a:t>
            </a:r>
            <a:r>
              <a:rPr lang="ru-RU" sz="2000" i="1" dirty="0" err="1"/>
              <a:t>відоме</a:t>
            </a:r>
            <a:r>
              <a:rPr lang="ru-RU" sz="2000" i="1" dirty="0"/>
              <a:t> </a:t>
            </a:r>
            <a:r>
              <a:rPr lang="ru-RU" sz="2000" i="1" dirty="0" err="1"/>
              <a:t>тепер</a:t>
            </a:r>
            <a:r>
              <a:rPr lang="ru-RU" sz="2000" i="1" dirty="0"/>
              <a:t> заголовок " </a:t>
            </a:r>
            <a:r>
              <a:rPr lang="ru-RU" sz="2000" i="1" dirty="0" err="1"/>
              <a:t>Майстер</a:t>
            </a:r>
            <a:r>
              <a:rPr lang="ru-RU" sz="2000" i="1" dirty="0"/>
              <a:t> і Маргарита". У </a:t>
            </a:r>
            <a:r>
              <a:rPr lang="ru-RU" sz="2000" i="1" dirty="0" err="1"/>
              <a:t>травні</a:t>
            </a:r>
            <a:r>
              <a:rPr lang="ru-RU" sz="2000" i="1" dirty="0"/>
              <a:t> - </a:t>
            </a:r>
            <a:r>
              <a:rPr lang="ru-RU" sz="2000" i="1" dirty="0" err="1"/>
              <a:t>червні</a:t>
            </a:r>
            <a:r>
              <a:rPr lang="ru-RU" sz="2000" i="1" dirty="0"/>
              <a:t> 1938 фабульно завершений текст " </a:t>
            </a:r>
            <a:r>
              <a:rPr lang="ru-RU" sz="2000" i="1" dirty="0" err="1"/>
              <a:t>Майстра</a:t>
            </a:r>
            <a:r>
              <a:rPr lang="ru-RU" sz="2000" i="1" dirty="0"/>
              <a:t> і </a:t>
            </a:r>
            <a:r>
              <a:rPr lang="ru-RU" sz="2000" i="1" dirty="0" err="1"/>
              <a:t>Маргарити</a:t>
            </a:r>
            <a:r>
              <a:rPr lang="ru-RU" sz="2000" i="1" dirty="0"/>
              <a:t>" </a:t>
            </a:r>
            <a:r>
              <a:rPr lang="ru-RU" sz="2000" i="1" dirty="0" err="1"/>
              <a:t>вперше</a:t>
            </a:r>
            <a:r>
              <a:rPr lang="ru-RU" sz="2000" i="1" dirty="0"/>
              <a:t> </a:t>
            </a:r>
            <a:r>
              <a:rPr lang="ru-RU" sz="2000" i="1" dirty="0" err="1"/>
              <a:t>був</a:t>
            </a:r>
            <a:r>
              <a:rPr lang="ru-RU" sz="2000" i="1" dirty="0"/>
              <a:t> </a:t>
            </a:r>
            <a:r>
              <a:rPr lang="ru-RU" sz="2000" i="1" dirty="0" err="1"/>
              <a:t>передрукований</a:t>
            </a:r>
            <a:r>
              <a:rPr lang="ru-RU" sz="2000" i="1" dirty="0"/>
              <a:t> . </a:t>
            </a:r>
            <a:r>
              <a:rPr lang="ru-RU" sz="2000" i="1" dirty="0" err="1"/>
              <a:t>Авторська</a:t>
            </a:r>
            <a:r>
              <a:rPr lang="ru-RU" sz="2000" i="1" dirty="0"/>
              <a:t> правка </a:t>
            </a:r>
            <a:r>
              <a:rPr lang="ru-RU" sz="2000" i="1" dirty="0" err="1"/>
              <a:t>машинопису</a:t>
            </a:r>
            <a:r>
              <a:rPr lang="ru-RU" sz="2000" i="1" dirty="0"/>
              <a:t> почалася 19 </a:t>
            </a:r>
            <a:r>
              <a:rPr lang="ru-RU" sz="2000" i="1" dirty="0" err="1"/>
              <a:t>вересня</a:t>
            </a:r>
            <a:r>
              <a:rPr lang="ru-RU" sz="2000" i="1" dirty="0"/>
              <a:t> 1938 і </a:t>
            </a:r>
            <a:r>
              <a:rPr lang="ru-RU" sz="2000" i="1" dirty="0" err="1"/>
              <a:t>тривала</a:t>
            </a:r>
            <a:r>
              <a:rPr lang="ru-RU" sz="2000" i="1" dirty="0"/>
              <a:t> з </a:t>
            </a:r>
            <a:r>
              <a:rPr lang="ru-RU" sz="2000" i="1" dirty="0" err="1"/>
              <a:t>перервами</a:t>
            </a:r>
            <a:r>
              <a:rPr lang="ru-RU" sz="2000" i="1" dirty="0"/>
              <a:t> </a:t>
            </a:r>
            <a:r>
              <a:rPr lang="ru-RU" sz="2000" i="1" dirty="0" err="1"/>
              <a:t>майже</a:t>
            </a:r>
            <a:r>
              <a:rPr lang="ru-RU" sz="2000" i="1" dirty="0"/>
              <a:t> до </a:t>
            </a:r>
            <a:r>
              <a:rPr lang="ru-RU" sz="2000" i="1" dirty="0" err="1"/>
              <a:t>самої</a:t>
            </a:r>
            <a:r>
              <a:rPr lang="ru-RU" sz="2000" i="1" dirty="0"/>
              <a:t> </a:t>
            </a:r>
            <a:r>
              <a:rPr lang="ru-RU" sz="2000" i="1" dirty="0" err="1"/>
              <a:t>смерті</a:t>
            </a:r>
            <a:r>
              <a:rPr lang="ru-RU" sz="2000" i="1" dirty="0"/>
              <a:t> </a:t>
            </a:r>
            <a:r>
              <a:rPr lang="ru-RU" sz="2000" i="1" dirty="0" err="1"/>
              <a:t>письменника</a:t>
            </a:r>
            <a:r>
              <a:rPr lang="ru-RU" sz="2000" i="1" dirty="0"/>
              <a:t>. Булгаков </a:t>
            </a:r>
            <a:r>
              <a:rPr lang="ru-RU" sz="2000" i="1" dirty="0" err="1"/>
              <a:t>припинив</a:t>
            </a:r>
            <a:r>
              <a:rPr lang="ru-RU" sz="2000" i="1" dirty="0"/>
              <a:t> </a:t>
            </a:r>
            <a:r>
              <a:rPr lang="ru-RU" sz="2000" i="1" dirty="0" err="1"/>
              <a:t>її</a:t>
            </a:r>
            <a:r>
              <a:rPr lang="ru-RU" sz="2000" i="1" dirty="0"/>
              <a:t> 13 лютого 1940 , </a:t>
            </a:r>
            <a:r>
              <a:rPr lang="ru-RU" sz="2000" i="1" dirty="0" err="1"/>
              <a:t>менш</a:t>
            </a:r>
            <a:r>
              <a:rPr lang="ru-RU" sz="2000" i="1" dirty="0"/>
              <a:t> </a:t>
            </a:r>
            <a:r>
              <a:rPr lang="ru-RU" sz="2000" i="1" dirty="0" err="1"/>
              <a:t>ніж</a:t>
            </a:r>
            <a:r>
              <a:rPr lang="ru-RU" sz="2000" i="1" dirty="0"/>
              <a:t> за </a:t>
            </a:r>
            <a:r>
              <a:rPr lang="ru-RU" sz="2000" i="1" dirty="0" err="1"/>
              <a:t>чотири</a:t>
            </a:r>
            <a:r>
              <a:rPr lang="ru-RU" sz="2000" i="1" dirty="0"/>
              <a:t> </a:t>
            </a:r>
            <a:r>
              <a:rPr lang="ru-RU" sz="2000" i="1" dirty="0" err="1"/>
              <a:t>тижні</a:t>
            </a:r>
            <a:r>
              <a:rPr lang="ru-RU" sz="2000" i="1" dirty="0"/>
              <a:t> до </a:t>
            </a:r>
            <a:r>
              <a:rPr lang="ru-RU" sz="2000" i="1" dirty="0" err="1"/>
              <a:t>кончини</a:t>
            </a:r>
            <a:r>
              <a:rPr lang="ru-RU" sz="2000" i="1" dirty="0"/>
              <a:t> , на </a:t>
            </a:r>
            <a:r>
              <a:rPr lang="ru-RU" sz="2000" i="1" dirty="0" err="1"/>
              <a:t>фразі</a:t>
            </a:r>
            <a:r>
              <a:rPr lang="ru-RU" sz="2000" i="1" dirty="0"/>
              <a:t> </a:t>
            </a:r>
            <a:r>
              <a:rPr lang="ru-RU" sz="2000" i="1" dirty="0" err="1"/>
              <a:t>Маргарити</a:t>
            </a:r>
            <a:r>
              <a:rPr lang="ru-RU" sz="2000" i="1" dirty="0"/>
              <a:t>: "То </a:t>
            </a:r>
            <a:r>
              <a:rPr lang="ru-RU" sz="2000" i="1" dirty="0" err="1"/>
              <a:t>це</a:t>
            </a:r>
            <a:r>
              <a:rPr lang="ru-RU" sz="2000" i="1" dirty="0"/>
              <a:t> , </a:t>
            </a:r>
            <a:r>
              <a:rPr lang="ru-RU" sz="2000" i="1" dirty="0" err="1"/>
              <a:t>отже</a:t>
            </a:r>
            <a:r>
              <a:rPr lang="ru-RU" sz="2000" i="1" dirty="0"/>
              <a:t>, </a:t>
            </a:r>
            <a:r>
              <a:rPr lang="ru-RU" sz="2000" i="1" dirty="0" err="1"/>
              <a:t>літератори</a:t>
            </a:r>
            <a:r>
              <a:rPr lang="ru-RU" sz="2000" i="1" dirty="0"/>
              <a:t> за </a:t>
            </a:r>
            <a:r>
              <a:rPr lang="ru-RU" sz="2000" i="1" dirty="0" err="1"/>
              <a:t>труною</a:t>
            </a:r>
            <a:r>
              <a:rPr lang="ru-RU" sz="2000" i="1" dirty="0"/>
              <a:t> </a:t>
            </a:r>
            <a:r>
              <a:rPr lang="ru-RU" sz="2000" i="1" dirty="0" err="1"/>
              <a:t>йдуть</a:t>
            </a:r>
            <a:r>
              <a:rPr lang="ru-RU" sz="2000" i="1" dirty="0"/>
              <a:t>? "</a:t>
            </a:r>
          </a:p>
          <a:p>
            <a:pPr marL="36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i="1" dirty="0"/>
              <a:t>Булгаков писав « </a:t>
            </a:r>
            <a:r>
              <a:rPr lang="ru-RU" sz="2000" i="1" dirty="0" err="1"/>
              <a:t>Майстер</a:t>
            </a:r>
            <a:r>
              <a:rPr lang="ru-RU" sz="2000" i="1" dirty="0"/>
              <a:t> і Маргариту» в </a:t>
            </a:r>
            <a:r>
              <a:rPr lang="ru-RU" sz="2000" i="1" dirty="0" err="1"/>
              <a:t>цілому</a:t>
            </a:r>
            <a:r>
              <a:rPr lang="ru-RU" sz="2000" i="1" dirty="0"/>
              <a:t> </a:t>
            </a:r>
            <a:r>
              <a:rPr lang="ru-RU" sz="2000" i="1" dirty="0" err="1"/>
              <a:t>більше</a:t>
            </a:r>
            <a:r>
              <a:rPr lang="ru-RU" sz="2000" i="1" dirty="0"/>
              <a:t> 10 </a:t>
            </a:r>
            <a:r>
              <a:rPr lang="ru-RU" sz="2000" i="1" dirty="0" err="1"/>
              <a:t>років</a:t>
            </a:r>
            <a:r>
              <a:rPr lang="ru-RU" sz="2000" i="1" dirty="0"/>
              <a:t>. </a:t>
            </a:r>
            <a:r>
              <a:rPr lang="ru-RU" sz="2000" i="1" dirty="0" err="1"/>
              <a:t>Одночасно</a:t>
            </a:r>
            <a:r>
              <a:rPr lang="ru-RU" sz="2000" i="1" dirty="0"/>
              <a:t> з </a:t>
            </a:r>
            <a:r>
              <a:rPr lang="ru-RU" sz="2000" i="1" dirty="0" err="1"/>
              <a:t>написанням</a:t>
            </a:r>
            <a:r>
              <a:rPr lang="ru-RU" sz="2000" i="1" dirty="0"/>
              <a:t> роману </a:t>
            </a:r>
            <a:r>
              <a:rPr lang="ru-RU" sz="2000" i="1" dirty="0" err="1"/>
              <a:t>йшла</a:t>
            </a:r>
            <a:r>
              <a:rPr lang="ru-RU" sz="2000" i="1" dirty="0"/>
              <a:t> робота над </a:t>
            </a:r>
            <a:r>
              <a:rPr lang="ru-RU" sz="2000" i="1" dirty="0" err="1"/>
              <a:t>п'єсами</a:t>
            </a:r>
            <a:r>
              <a:rPr lang="ru-RU" sz="2000" i="1" dirty="0"/>
              <a:t> , </a:t>
            </a:r>
            <a:r>
              <a:rPr lang="ru-RU" sz="2000" i="1" dirty="0" err="1"/>
              <a:t>інсценівками</a:t>
            </a:r>
            <a:r>
              <a:rPr lang="ru-RU" sz="2000" i="1" dirty="0"/>
              <a:t> , </a:t>
            </a:r>
            <a:r>
              <a:rPr lang="ru-RU" sz="2000" i="1" dirty="0" err="1"/>
              <a:t>лібрето</a:t>
            </a:r>
            <a:r>
              <a:rPr lang="ru-RU" sz="2000" i="1" dirty="0"/>
              <a:t> , але </a:t>
            </a:r>
            <a:r>
              <a:rPr lang="ru-RU" sz="2000" i="1" dirty="0" err="1"/>
              <a:t>цей</a:t>
            </a:r>
            <a:r>
              <a:rPr lang="ru-RU" sz="2000" i="1" dirty="0"/>
              <a:t> роман </a:t>
            </a:r>
            <a:r>
              <a:rPr lang="ru-RU" sz="2000" i="1" dirty="0" err="1"/>
              <a:t>був</a:t>
            </a:r>
            <a:r>
              <a:rPr lang="ru-RU" sz="2000" i="1" dirty="0"/>
              <a:t> книгою , з </a:t>
            </a:r>
            <a:r>
              <a:rPr lang="ru-RU" sz="2000" i="1" dirty="0" err="1"/>
              <a:t>якої</a:t>
            </a:r>
            <a:r>
              <a:rPr lang="ru-RU" sz="2000" i="1" dirty="0"/>
              <a:t> </a:t>
            </a:r>
            <a:r>
              <a:rPr lang="ru-RU" sz="2000" i="1" dirty="0" err="1"/>
              <a:t>він</a:t>
            </a:r>
            <a:r>
              <a:rPr lang="ru-RU" sz="2000" i="1" dirty="0"/>
              <a:t> не в силах </a:t>
            </a:r>
            <a:r>
              <a:rPr lang="ru-RU" sz="2000" i="1" dirty="0" err="1"/>
              <a:t>був</a:t>
            </a:r>
            <a:r>
              <a:rPr lang="ru-RU" sz="2000" i="1" dirty="0"/>
              <a:t> </a:t>
            </a:r>
            <a:r>
              <a:rPr lang="ru-RU" sz="2000" i="1" dirty="0" err="1"/>
              <a:t>розлучитися</a:t>
            </a:r>
            <a:r>
              <a:rPr lang="ru-RU" sz="2000" i="1" dirty="0"/>
              <a:t> , роман- доля , роман- </a:t>
            </a:r>
            <a:r>
              <a:rPr lang="ru-RU" sz="2000" i="1" dirty="0" err="1"/>
              <a:t>заповіт</a:t>
            </a:r>
            <a:r>
              <a:rPr lang="ru-RU" sz="2000" i="1" dirty="0"/>
              <a:t>. Роман </a:t>
            </a:r>
            <a:r>
              <a:rPr lang="ru-RU" sz="2000" i="1" dirty="0" err="1"/>
              <a:t>увібрав</a:t>
            </a:r>
            <a:r>
              <a:rPr lang="ru-RU" sz="2000" i="1" dirty="0"/>
              <a:t> в себе </a:t>
            </a:r>
            <a:r>
              <a:rPr lang="ru-RU" sz="2000" i="1" dirty="0" err="1"/>
              <a:t>майже</a:t>
            </a:r>
            <a:r>
              <a:rPr lang="ru-RU" sz="2000" i="1" dirty="0"/>
              <a:t> </a:t>
            </a:r>
            <a:r>
              <a:rPr lang="ru-RU" sz="2000" i="1" dirty="0" err="1"/>
              <a:t>всі</a:t>
            </a:r>
            <a:r>
              <a:rPr lang="ru-RU" sz="2000" i="1" dirty="0"/>
              <a:t> з </a:t>
            </a:r>
            <a:r>
              <a:rPr lang="ru-RU" sz="2000" i="1" dirty="0" err="1"/>
              <a:t>написаних</a:t>
            </a:r>
            <a:r>
              <a:rPr lang="ru-RU" sz="2000" i="1" dirty="0"/>
              <a:t> </a:t>
            </a:r>
            <a:r>
              <a:rPr lang="ru-RU" sz="2000" i="1" dirty="0" err="1"/>
              <a:t>Булгаковим</a:t>
            </a:r>
            <a:r>
              <a:rPr lang="ru-RU" sz="2000" i="1" dirty="0"/>
              <a:t> </a:t>
            </a:r>
            <a:r>
              <a:rPr lang="ru-RU" sz="2000" i="1" dirty="0" err="1"/>
              <a:t>творів</a:t>
            </a:r>
            <a:r>
              <a:rPr lang="ru-RU" sz="2000" i="1" dirty="0"/>
              <a:t> : </a:t>
            </a:r>
            <a:r>
              <a:rPr lang="ru-RU" sz="2000" i="1" dirty="0" err="1"/>
              <a:t>московський</a:t>
            </a:r>
            <a:r>
              <a:rPr lang="ru-RU" sz="2000" i="1" dirty="0"/>
              <a:t> </a:t>
            </a:r>
            <a:r>
              <a:rPr lang="ru-RU" sz="2000" i="1" dirty="0" err="1"/>
              <a:t>побут</a:t>
            </a:r>
            <a:r>
              <a:rPr lang="ru-RU" sz="2000" i="1" dirty="0"/>
              <a:t> , </a:t>
            </a:r>
            <a:r>
              <a:rPr lang="ru-RU" sz="2000" i="1" dirty="0" err="1"/>
              <a:t>відображений</a:t>
            </a:r>
            <a:r>
              <a:rPr lang="ru-RU" sz="2000" i="1" dirty="0"/>
              <a:t> в </a:t>
            </a:r>
            <a:r>
              <a:rPr lang="ru-RU" sz="2000" i="1" dirty="0" err="1"/>
              <a:t>нарисах</a:t>
            </a:r>
            <a:r>
              <a:rPr lang="ru-RU" sz="2000" i="1" dirty="0"/>
              <a:t> «</a:t>
            </a:r>
            <a:r>
              <a:rPr lang="ru-RU" sz="2000" i="1" dirty="0" err="1"/>
              <a:t>Напередодні</a:t>
            </a:r>
            <a:r>
              <a:rPr lang="ru-RU" sz="2000" i="1" dirty="0"/>
              <a:t>» , сатирична фантастика і </a:t>
            </a:r>
            <a:r>
              <a:rPr lang="ru-RU" sz="2000" i="1" dirty="0" err="1"/>
              <a:t>містика</a:t>
            </a:r>
            <a:r>
              <a:rPr lang="ru-RU" sz="2000" i="1" dirty="0"/>
              <a:t> , </a:t>
            </a:r>
            <a:r>
              <a:rPr lang="ru-RU" sz="2000" i="1" dirty="0" err="1"/>
              <a:t>випробувана</a:t>
            </a:r>
            <a:r>
              <a:rPr lang="ru-RU" sz="2000" i="1" dirty="0"/>
              <a:t> в </a:t>
            </a:r>
            <a:r>
              <a:rPr lang="ru-RU" sz="2000" i="1" dirty="0" err="1"/>
              <a:t>повістях</a:t>
            </a:r>
            <a:r>
              <a:rPr lang="ru-RU" sz="2000" i="1" dirty="0"/>
              <a:t> 20 -х </a:t>
            </a:r>
            <a:r>
              <a:rPr lang="ru-RU" sz="2000" i="1" dirty="0" err="1"/>
              <a:t>років</a:t>
            </a:r>
            <a:r>
              <a:rPr lang="ru-RU" sz="2000" i="1" dirty="0"/>
              <a:t> , </a:t>
            </a:r>
            <a:r>
              <a:rPr lang="ru-RU" sz="2000" i="1" dirty="0" err="1"/>
              <a:t>мотиви</a:t>
            </a:r>
            <a:r>
              <a:rPr lang="ru-RU" sz="2000" i="1" dirty="0"/>
              <a:t> </a:t>
            </a:r>
            <a:r>
              <a:rPr lang="ru-RU" sz="2000" i="1" dirty="0" err="1"/>
              <a:t>лицарської</a:t>
            </a:r>
            <a:r>
              <a:rPr lang="ru-RU" sz="2000" i="1" dirty="0"/>
              <a:t> </a:t>
            </a:r>
            <a:r>
              <a:rPr lang="ru-RU" sz="2000" i="1" dirty="0" err="1"/>
              <a:t>честі</a:t>
            </a:r>
            <a:r>
              <a:rPr lang="ru-RU" sz="2000" i="1" dirty="0"/>
              <a:t> і </a:t>
            </a:r>
            <a:r>
              <a:rPr lang="ru-RU" sz="2000" i="1" dirty="0" err="1"/>
              <a:t>неспокійної</a:t>
            </a:r>
            <a:r>
              <a:rPr lang="ru-RU" sz="2000" i="1" dirty="0"/>
              <a:t> </a:t>
            </a:r>
            <a:r>
              <a:rPr lang="ru-RU" sz="2000" i="1" dirty="0" err="1"/>
              <a:t>совісті</a:t>
            </a:r>
            <a:r>
              <a:rPr lang="ru-RU" sz="2000" i="1" dirty="0"/>
              <a:t> в </a:t>
            </a:r>
            <a:r>
              <a:rPr lang="ru-RU" sz="2000" i="1" dirty="0" err="1"/>
              <a:t>романі</a:t>
            </a:r>
            <a:r>
              <a:rPr lang="ru-RU" sz="2000" i="1" dirty="0"/>
              <a:t> «</a:t>
            </a:r>
            <a:r>
              <a:rPr lang="ru-RU" sz="2000" i="1" dirty="0" err="1"/>
              <a:t>Біла</a:t>
            </a:r>
            <a:r>
              <a:rPr lang="ru-RU" sz="2000" i="1" dirty="0"/>
              <a:t> </a:t>
            </a:r>
            <a:r>
              <a:rPr lang="ru-RU" sz="2000" i="1" dirty="0" err="1"/>
              <a:t>гвардія</a:t>
            </a:r>
            <a:r>
              <a:rPr lang="ru-RU" sz="2000" i="1" dirty="0"/>
              <a:t>» , драматична тема </a:t>
            </a:r>
            <a:r>
              <a:rPr lang="ru-RU" sz="2000" i="1" dirty="0" err="1"/>
              <a:t>долі</a:t>
            </a:r>
            <a:r>
              <a:rPr lang="ru-RU" sz="2000" i="1" dirty="0"/>
              <a:t> </a:t>
            </a:r>
            <a:r>
              <a:rPr lang="ru-RU" sz="2000" i="1" dirty="0" err="1"/>
              <a:t>гнаного</a:t>
            </a:r>
            <a:r>
              <a:rPr lang="ru-RU" sz="2000" i="1" dirty="0"/>
              <a:t> художника , </a:t>
            </a:r>
            <a:r>
              <a:rPr lang="ru-RU" sz="2000" i="1" dirty="0" err="1"/>
              <a:t>розгорнута</a:t>
            </a:r>
            <a:r>
              <a:rPr lang="ru-RU" sz="2000" i="1" dirty="0"/>
              <a:t> в « </a:t>
            </a:r>
            <a:r>
              <a:rPr lang="ru-RU" sz="2000" i="1" dirty="0" err="1"/>
              <a:t>Мольєра</a:t>
            </a:r>
            <a:r>
              <a:rPr lang="ru-RU" sz="2000" i="1" dirty="0"/>
              <a:t> » , </a:t>
            </a:r>
            <a:r>
              <a:rPr lang="ru-RU" sz="2000" i="1" dirty="0" err="1"/>
              <a:t>п'єсі</a:t>
            </a:r>
            <a:r>
              <a:rPr lang="ru-RU" sz="2000" i="1" dirty="0"/>
              <a:t> про </a:t>
            </a:r>
            <a:r>
              <a:rPr lang="ru-RU" sz="2000" i="1" dirty="0" err="1"/>
              <a:t>Пушкіна</a:t>
            </a:r>
            <a:r>
              <a:rPr lang="ru-RU" sz="2000" i="1" dirty="0"/>
              <a:t> і «Театральному </a:t>
            </a:r>
            <a:r>
              <a:rPr lang="ru-RU" sz="2000" i="1" dirty="0" err="1"/>
              <a:t>романі</a:t>
            </a:r>
            <a:r>
              <a:rPr lang="ru-RU" sz="2000" i="1" dirty="0"/>
              <a:t>» ... До того ж картина </a:t>
            </a:r>
            <a:r>
              <a:rPr lang="ru-RU" sz="2000" i="1" dirty="0" err="1"/>
              <a:t>життя</a:t>
            </a:r>
            <a:r>
              <a:rPr lang="ru-RU" sz="2000" i="1" dirty="0"/>
              <a:t> </a:t>
            </a:r>
            <a:r>
              <a:rPr lang="ru-RU" sz="2000" i="1" dirty="0" err="1"/>
              <a:t>незнайомого</a:t>
            </a:r>
            <a:r>
              <a:rPr lang="ru-RU" sz="2000" i="1" dirty="0"/>
              <a:t> </a:t>
            </a:r>
            <a:r>
              <a:rPr lang="ru-RU" sz="2000" i="1" dirty="0" err="1"/>
              <a:t>східного</a:t>
            </a:r>
            <a:r>
              <a:rPr lang="ru-RU" sz="2000" i="1" dirty="0"/>
              <a:t> </a:t>
            </a:r>
            <a:r>
              <a:rPr lang="ru-RU" sz="2000" i="1" dirty="0" err="1"/>
              <a:t>міста</a:t>
            </a:r>
            <a:r>
              <a:rPr lang="ru-RU" sz="2000" i="1" dirty="0"/>
              <a:t> , </a:t>
            </a:r>
            <a:r>
              <a:rPr lang="ru-RU" sz="2000" i="1" dirty="0" err="1"/>
              <a:t>відбитого</a:t>
            </a:r>
            <a:r>
              <a:rPr lang="ru-RU" sz="2000" i="1" dirty="0"/>
              <a:t> в «</a:t>
            </a:r>
            <a:r>
              <a:rPr lang="ru-RU" sz="2000" i="1" dirty="0" err="1"/>
              <a:t>Бігу</a:t>
            </a:r>
            <a:r>
              <a:rPr lang="ru-RU" sz="2000" i="1" dirty="0"/>
              <a:t> » , </a:t>
            </a:r>
            <a:r>
              <a:rPr lang="ru-RU" sz="2000" i="1" dirty="0" err="1"/>
              <a:t>готувала</a:t>
            </a:r>
            <a:r>
              <a:rPr lang="ru-RU" sz="2000" i="1" dirty="0"/>
              <a:t> </a:t>
            </a:r>
            <a:r>
              <a:rPr lang="ru-RU" sz="2000" i="1" dirty="0" err="1"/>
              <a:t>опис</a:t>
            </a:r>
            <a:r>
              <a:rPr lang="ru-RU" sz="2000" i="1" dirty="0"/>
              <a:t> </a:t>
            </a:r>
            <a:r>
              <a:rPr lang="ru-RU" sz="2000" i="1" dirty="0" err="1"/>
              <a:t>Ершалаима</a:t>
            </a:r>
            <a:r>
              <a:rPr lang="ru-RU" sz="2000" i="1" dirty="0"/>
              <a:t> . А сам </a:t>
            </a:r>
            <a:r>
              <a:rPr lang="ru-RU" sz="2000" i="1" dirty="0" err="1"/>
              <a:t>спосіб</a:t>
            </a:r>
            <a:r>
              <a:rPr lang="ru-RU" sz="2000" i="1" dirty="0"/>
              <a:t> </a:t>
            </a:r>
            <a:r>
              <a:rPr lang="ru-RU" sz="2000" i="1" dirty="0" err="1"/>
              <a:t>переміщення</a:t>
            </a:r>
            <a:r>
              <a:rPr lang="ru-RU" sz="2000" i="1" dirty="0"/>
              <a:t> в </a:t>
            </a:r>
            <a:r>
              <a:rPr lang="ru-RU" sz="2000" i="1" dirty="0" err="1"/>
              <a:t>часі</a:t>
            </a:r>
            <a:r>
              <a:rPr lang="ru-RU" sz="2000" i="1" dirty="0"/>
              <a:t> назад до </a:t>
            </a:r>
            <a:r>
              <a:rPr lang="ru-RU" sz="2000" i="1" dirty="0" err="1"/>
              <a:t>першого</a:t>
            </a:r>
            <a:r>
              <a:rPr lang="ru-RU" sz="2000" i="1" dirty="0"/>
              <a:t> </a:t>
            </a:r>
            <a:r>
              <a:rPr lang="ru-RU" sz="2000" i="1" dirty="0" err="1"/>
              <a:t>століття</a:t>
            </a:r>
            <a:r>
              <a:rPr lang="ru-RU" sz="2000" i="1" dirty="0"/>
              <a:t> </a:t>
            </a:r>
            <a:r>
              <a:rPr lang="ru-RU" sz="2000" i="1" dirty="0" err="1"/>
              <a:t>історії</a:t>
            </a:r>
            <a:r>
              <a:rPr lang="ru-RU" sz="2000" i="1" dirty="0"/>
              <a:t> </a:t>
            </a:r>
            <a:r>
              <a:rPr lang="ru-RU" sz="2000" i="1" dirty="0" err="1"/>
              <a:t>християнства</a:t>
            </a:r>
            <a:r>
              <a:rPr lang="ru-RU" sz="2000" i="1" dirty="0"/>
              <a:t> і вперед - до </a:t>
            </a:r>
            <a:r>
              <a:rPr lang="ru-RU" sz="2000" i="1" dirty="0" err="1"/>
              <a:t>утопічної</a:t>
            </a:r>
            <a:r>
              <a:rPr lang="ru-RU" sz="2000" i="1" dirty="0"/>
              <a:t> </a:t>
            </a:r>
            <a:r>
              <a:rPr lang="ru-RU" sz="2000" i="1" dirty="0" err="1"/>
              <a:t>мрію</a:t>
            </a:r>
            <a:r>
              <a:rPr lang="ru-RU" sz="2000" i="1" dirty="0"/>
              <a:t> « </a:t>
            </a:r>
            <a:r>
              <a:rPr lang="ru-RU" sz="2000" i="1" dirty="0" err="1"/>
              <a:t>спокою</a:t>
            </a:r>
            <a:r>
              <a:rPr lang="ru-RU" sz="2000" i="1" dirty="0"/>
              <a:t> » </a:t>
            </a:r>
            <a:r>
              <a:rPr lang="ru-RU" sz="2000" i="1" dirty="0" err="1"/>
              <a:t>нагадував</a:t>
            </a:r>
            <a:r>
              <a:rPr lang="ru-RU" sz="2000" i="1" dirty="0"/>
              <a:t> про сюжет «</a:t>
            </a:r>
            <a:r>
              <a:rPr lang="ru-RU" sz="2000" i="1" dirty="0" err="1"/>
              <a:t>Івана</a:t>
            </a:r>
            <a:r>
              <a:rPr lang="ru-RU" sz="2000" i="1" dirty="0"/>
              <a:t> </a:t>
            </a:r>
            <a:r>
              <a:rPr lang="ru-RU" sz="2000" i="1" dirty="0" err="1"/>
              <a:t>Васильовича</a:t>
            </a:r>
            <a:r>
              <a:rPr lang="ru-RU" sz="2000" i="1" dirty="0"/>
              <a:t> ». З </a:t>
            </a:r>
            <a:r>
              <a:rPr lang="ru-RU" sz="2000" i="1" dirty="0" err="1"/>
              <a:t>історії</a:t>
            </a:r>
            <a:r>
              <a:rPr lang="ru-RU" sz="2000" i="1" dirty="0"/>
              <a:t> </a:t>
            </a:r>
            <a:r>
              <a:rPr lang="ru-RU" sz="2000" i="1" dirty="0" err="1"/>
              <a:t>створення</a:t>
            </a:r>
            <a:r>
              <a:rPr lang="ru-RU" sz="2000" i="1" dirty="0"/>
              <a:t> роману ми </a:t>
            </a:r>
            <a:r>
              <a:rPr lang="ru-RU" sz="2000" i="1" dirty="0" err="1"/>
              <a:t>бачимо</a:t>
            </a:r>
            <a:r>
              <a:rPr lang="ru-RU" sz="2000" i="1" dirty="0"/>
              <a:t> , </a:t>
            </a:r>
            <a:r>
              <a:rPr lang="ru-RU" sz="2000" i="1" dirty="0" err="1"/>
              <a:t>що</a:t>
            </a:r>
            <a:r>
              <a:rPr lang="ru-RU" sz="2000" i="1" dirty="0"/>
              <a:t> </a:t>
            </a:r>
            <a:r>
              <a:rPr lang="ru-RU" sz="2000" i="1" dirty="0" err="1"/>
              <a:t>він</a:t>
            </a:r>
            <a:r>
              <a:rPr lang="ru-RU" sz="2000" i="1" dirty="0"/>
              <a:t> </a:t>
            </a:r>
            <a:r>
              <a:rPr lang="ru-RU" sz="2000" i="1" dirty="0" err="1"/>
              <a:t>був</a:t>
            </a:r>
            <a:r>
              <a:rPr lang="ru-RU" sz="2000" i="1" dirty="0"/>
              <a:t> </a:t>
            </a:r>
            <a:r>
              <a:rPr lang="ru-RU" sz="2000" i="1" dirty="0" err="1"/>
              <a:t>задуманий</a:t>
            </a:r>
            <a:r>
              <a:rPr lang="ru-RU" sz="2000" i="1" dirty="0"/>
              <a:t> і </a:t>
            </a:r>
            <a:r>
              <a:rPr lang="ru-RU" sz="2000" i="1" dirty="0" err="1"/>
              <a:t>створювався</a:t>
            </a:r>
            <a:r>
              <a:rPr lang="ru-RU" sz="2000" i="1" dirty="0"/>
              <a:t> як «роман про </a:t>
            </a:r>
            <a:r>
              <a:rPr lang="ru-RU" sz="2000" i="1" dirty="0" err="1"/>
              <a:t>диявола</a:t>
            </a:r>
            <a:r>
              <a:rPr lang="ru-RU" sz="2000" i="1" dirty="0"/>
              <a:t> ». </a:t>
            </a:r>
            <a:r>
              <a:rPr lang="ru-RU" sz="2000" i="1" dirty="0" err="1"/>
              <a:t>Деякі</a:t>
            </a:r>
            <a:r>
              <a:rPr lang="ru-RU" sz="2000" i="1" dirty="0"/>
              <a:t> </a:t>
            </a:r>
            <a:r>
              <a:rPr lang="ru-RU" sz="2000" i="1" dirty="0" err="1"/>
              <a:t>дослідники</a:t>
            </a:r>
            <a:r>
              <a:rPr lang="ru-RU" sz="2000" i="1" dirty="0"/>
              <a:t> </a:t>
            </a:r>
            <a:r>
              <a:rPr lang="ru-RU" sz="2000" i="1" dirty="0" err="1"/>
              <a:t>вбачають</a:t>
            </a:r>
            <a:r>
              <a:rPr lang="ru-RU" sz="2000" i="1" dirty="0"/>
              <a:t> у </a:t>
            </a:r>
            <a:r>
              <a:rPr lang="ru-RU" sz="2000" i="1" dirty="0" err="1"/>
              <a:t>ньому</a:t>
            </a:r>
            <a:r>
              <a:rPr lang="ru-RU" sz="2000" i="1" dirty="0"/>
              <a:t> </a:t>
            </a:r>
            <a:r>
              <a:rPr lang="ru-RU" sz="2000" i="1" dirty="0" err="1"/>
              <a:t>апологію</a:t>
            </a:r>
            <a:r>
              <a:rPr lang="ru-RU" sz="2000" i="1" dirty="0"/>
              <a:t> </a:t>
            </a:r>
            <a:r>
              <a:rPr lang="ru-RU" sz="2000" i="1" dirty="0" err="1"/>
              <a:t>диявола</a:t>
            </a:r>
            <a:r>
              <a:rPr lang="ru-RU" sz="2000" i="1" dirty="0"/>
              <a:t> , </a:t>
            </a:r>
            <a:r>
              <a:rPr lang="ru-RU" sz="2000" i="1" dirty="0" err="1"/>
              <a:t>милування</a:t>
            </a:r>
            <a:r>
              <a:rPr lang="ru-RU" sz="2000" i="1" dirty="0"/>
              <a:t> </a:t>
            </a:r>
            <a:r>
              <a:rPr lang="ru-RU" sz="2000" i="1" dirty="0" err="1"/>
              <a:t>похмурою</a:t>
            </a:r>
            <a:r>
              <a:rPr lang="ru-RU" sz="2000" i="1" dirty="0"/>
              <a:t> силою , </a:t>
            </a:r>
            <a:r>
              <a:rPr lang="ru-RU" sz="2000" i="1" dirty="0" err="1"/>
              <a:t>капітуляцію</a:t>
            </a:r>
            <a:r>
              <a:rPr lang="ru-RU" sz="2000" i="1" dirty="0"/>
              <a:t> перед </a:t>
            </a:r>
            <a:r>
              <a:rPr lang="ru-RU" sz="2000" i="1" dirty="0" err="1"/>
              <a:t>світом</a:t>
            </a:r>
            <a:r>
              <a:rPr lang="ru-RU" sz="2000" i="1" dirty="0"/>
              <a:t> зла. </a:t>
            </a:r>
            <a:r>
              <a:rPr lang="ru-RU" sz="2000" i="1" dirty="0" err="1"/>
              <a:t>Справді</a:t>
            </a:r>
            <a:r>
              <a:rPr lang="ru-RU" sz="2000" i="1" dirty="0"/>
              <a:t> , Булгаков </a:t>
            </a:r>
            <a:r>
              <a:rPr lang="ru-RU" sz="2000" i="1" dirty="0" err="1"/>
              <a:t>називав</a:t>
            </a:r>
            <a:r>
              <a:rPr lang="ru-RU" sz="2000" i="1" dirty="0"/>
              <a:t> себе « </a:t>
            </a:r>
            <a:r>
              <a:rPr lang="ru-RU" sz="2000" i="1" dirty="0" err="1"/>
              <a:t>містичним</a:t>
            </a:r>
            <a:r>
              <a:rPr lang="ru-RU" sz="2000" i="1" dirty="0"/>
              <a:t> </a:t>
            </a:r>
            <a:r>
              <a:rPr lang="ru-RU" sz="2000" i="1" dirty="0" err="1"/>
              <a:t>письменником</a:t>
            </a:r>
            <a:r>
              <a:rPr lang="ru-RU" sz="2000" i="1" dirty="0"/>
              <a:t> » , але </a:t>
            </a:r>
            <a:r>
              <a:rPr lang="ru-RU" sz="2000" i="1" dirty="0" err="1"/>
              <a:t>містика</a:t>
            </a:r>
            <a:r>
              <a:rPr lang="ru-RU" sz="2000" i="1" dirty="0"/>
              <a:t> </a:t>
            </a:r>
            <a:r>
              <a:rPr lang="ru-RU" sz="2000" i="1" dirty="0" err="1"/>
              <a:t>це</a:t>
            </a:r>
            <a:r>
              <a:rPr lang="ru-RU" sz="2000" i="1" dirty="0"/>
              <a:t> не гасили </a:t>
            </a:r>
            <a:r>
              <a:rPr lang="ru-RU" sz="2000" i="1" dirty="0" err="1"/>
              <a:t>розум</a:t>
            </a:r>
            <a:r>
              <a:rPr lang="ru-RU" sz="2000" i="1" dirty="0"/>
              <a:t> і не </a:t>
            </a:r>
            <a:r>
              <a:rPr lang="ru-RU" sz="2000" i="1" dirty="0" err="1"/>
              <a:t>залякувала</a:t>
            </a:r>
            <a:r>
              <a:rPr lang="ru-RU" sz="2000" i="1" dirty="0"/>
              <a:t> </a:t>
            </a:r>
            <a:r>
              <a:rPr lang="ru-RU" sz="2000" i="1" dirty="0" err="1"/>
              <a:t>читача</a:t>
            </a:r>
            <a:r>
              <a:rPr lang="ru-RU" sz="2000" i="1" dirty="0"/>
              <a:t> ...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30" y="1468248"/>
            <a:ext cx="2692568" cy="385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09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Пам</a:t>
            </a:r>
            <a:r>
              <a:rPr lang="en-US" sz="2700" dirty="0" smtClean="0"/>
              <a:t>’</a:t>
            </a:r>
            <a:r>
              <a:rPr lang="uk-UA" sz="2700" dirty="0" err="1" smtClean="0"/>
              <a:t>ятники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415" y="6367243"/>
            <a:ext cx="9028204" cy="3355597"/>
          </a:xfrm>
        </p:spPr>
        <p:txBody>
          <a:bodyPr>
            <a:normAutofit/>
          </a:bodyPr>
          <a:lstStyle/>
          <a:p>
            <a:pPr marL="36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4" y="2450451"/>
            <a:ext cx="3530904" cy="234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6321" y="4906430"/>
            <a:ext cx="357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Пам'ятник</a:t>
            </a:r>
            <a:r>
              <a:rPr lang="ru-RU" dirty="0"/>
              <a:t> коту </a:t>
            </a:r>
            <a:r>
              <a:rPr lang="ru-RU" dirty="0" err="1" smtClean="0"/>
              <a:t>Пантюші</a:t>
            </a:r>
            <a:r>
              <a:rPr lang="ru-RU" dirty="0" smtClean="0"/>
              <a:t> в </a:t>
            </a:r>
            <a:r>
              <a:rPr lang="ru-RU" dirty="0" err="1"/>
              <a:t>К</a:t>
            </a:r>
            <a:r>
              <a:rPr lang="ru-RU" dirty="0" err="1" smtClean="0"/>
              <a:t>иєві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42" y="1489837"/>
            <a:ext cx="2080820" cy="277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490242" y="4252275"/>
            <a:ext cx="208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Барельєф</a:t>
            </a:r>
            <a:r>
              <a:rPr lang="ru-RU" dirty="0" smtClean="0"/>
              <a:t> </a:t>
            </a:r>
            <a:r>
              <a:rPr lang="ru-RU" dirty="0"/>
              <a:t>кота Бегемота в </a:t>
            </a:r>
            <a:r>
              <a:rPr lang="ru-RU" dirty="0" err="1" smtClean="0"/>
              <a:t>Києві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31" y="2095030"/>
            <a:ext cx="3230496" cy="239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15686" y="4540036"/>
            <a:ext cx="3077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Пам'ятник</a:t>
            </a:r>
            <a:r>
              <a:rPr lang="ru-RU" dirty="0"/>
              <a:t> </a:t>
            </a:r>
            <a:r>
              <a:rPr lang="ru-RU" dirty="0" err="1"/>
              <a:t>Михайлу</a:t>
            </a:r>
            <a:r>
              <a:rPr lang="ru-RU" dirty="0"/>
              <a:t> Булгакову в </a:t>
            </a:r>
            <a:r>
              <a:rPr lang="ru-RU" dirty="0" err="1"/>
              <a:t>Києві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07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Пам</a:t>
            </a:r>
            <a:r>
              <a:rPr lang="en-US" sz="2700" dirty="0" smtClean="0"/>
              <a:t>’</a:t>
            </a:r>
            <a:r>
              <a:rPr lang="uk-UA" sz="2700" dirty="0" err="1" smtClean="0"/>
              <a:t>ятники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415" y="6367243"/>
            <a:ext cx="9028204" cy="3355597"/>
          </a:xfrm>
        </p:spPr>
        <p:txBody>
          <a:bodyPr>
            <a:normAutofit/>
          </a:bodyPr>
          <a:lstStyle/>
          <a:p>
            <a:pPr marL="36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0" y="1910435"/>
            <a:ext cx="3204857" cy="239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514462" y="4373997"/>
            <a:ext cx="237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Пам'ятник</a:t>
            </a:r>
            <a:r>
              <a:rPr lang="ru-RU" dirty="0"/>
              <a:t> М.А. Булгакову в </a:t>
            </a:r>
            <a:r>
              <a:rPr lang="ru-RU" dirty="0" err="1"/>
              <a:t>Москві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2" y="1339781"/>
            <a:ext cx="2638051" cy="351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165140" y="4898608"/>
            <a:ext cx="288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Барельєф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 smtClean="0"/>
              <a:t>Герої</a:t>
            </a:r>
            <a:r>
              <a:rPr lang="ru-RU" dirty="0" smtClean="0"/>
              <a:t> </a:t>
            </a:r>
            <a:r>
              <a:rPr lang="ru-RU" dirty="0"/>
              <a:t>Булгакова», Москва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4" y="2300264"/>
            <a:ext cx="2187762" cy="29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6843" y="5204222"/>
            <a:ext cx="3151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Бегемот і Коров</a:t>
            </a:r>
            <a:r>
              <a:rPr lang="en-US" dirty="0"/>
              <a:t>’</a:t>
            </a:r>
            <a:r>
              <a:rPr lang="uk-UA" dirty="0"/>
              <a:t>є</a:t>
            </a:r>
            <a:r>
              <a:rPr lang="ru-RU" dirty="0"/>
              <a:t>в </a:t>
            </a:r>
            <a:r>
              <a:rPr lang="ru-RU" dirty="0" err="1"/>
              <a:t>в</a:t>
            </a:r>
            <a:r>
              <a:rPr lang="ru-RU" dirty="0"/>
              <a:t> </a:t>
            </a:r>
            <a:r>
              <a:rPr lang="ru-RU" dirty="0" err="1"/>
              <a:t>Москві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05" y="1339781"/>
            <a:ext cx="2376963" cy="361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89404" y="4970097"/>
            <a:ext cx="2919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Пам'ятник</a:t>
            </a:r>
            <a:r>
              <a:rPr lang="ru-RU" dirty="0"/>
              <a:t> Коров'</a:t>
            </a:r>
            <a:r>
              <a:rPr lang="uk-UA" dirty="0" err="1"/>
              <a:t>єв</a:t>
            </a:r>
            <a:r>
              <a:rPr lang="ru-RU" dirty="0"/>
              <a:t>у і Коту Бегемоту, 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96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3533" y="1677798"/>
            <a:ext cx="5791350" cy="2398505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3533" y="2045792"/>
            <a:ext cx="8357083" cy="315575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r>
              <a:rPr lang="ru-RU" sz="2800" dirty="0"/>
              <a:t>«…Только сильное радостное потрясение… может дать надежду на спасение…»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        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 algn="r">
              <a:lnSpc>
                <a:spcPct val="80000"/>
              </a:lnSpc>
            </a:pPr>
            <a:r>
              <a:rPr lang="ru-RU" sz="2000" dirty="0" smtClean="0"/>
              <a:t>З листа </a:t>
            </a:r>
            <a:r>
              <a:rPr lang="ru-RU" sz="2000" dirty="0" err="1" smtClean="0"/>
              <a:t>друзів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</a:t>
            </a:r>
            <a:r>
              <a:rPr lang="ru-RU" sz="2000" dirty="0"/>
              <a:t>. </a:t>
            </a:r>
            <a:r>
              <a:rPr lang="ru-RU" sz="2000" dirty="0" smtClean="0"/>
              <a:t>О. </a:t>
            </a:r>
            <a:r>
              <a:rPr lang="ru-RU" sz="2000" dirty="0"/>
              <a:t>Булгакова </a:t>
            </a:r>
            <a:r>
              <a:rPr lang="ru-RU" sz="2000" dirty="0" err="1" smtClean="0"/>
              <a:t>Сталіну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97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9869" y="756909"/>
            <a:ext cx="5734050" cy="2219691"/>
          </a:xfrm>
        </p:spPr>
        <p:txBody>
          <a:bodyPr>
            <a:normAutofit/>
          </a:bodyPr>
          <a:lstStyle/>
          <a:p>
            <a:r>
              <a:rPr lang="uk-UA" sz="4000" b="1" dirty="0"/>
              <a:t>М.О.</a:t>
            </a:r>
            <a:r>
              <a:rPr lang="ru-RU" sz="4000" b="1" dirty="0"/>
              <a:t> </a:t>
            </a:r>
            <a:r>
              <a:rPr lang="uk-UA" sz="4000" b="1" dirty="0" smtClean="0"/>
              <a:t>Булгаков </a:t>
            </a:r>
            <a:br>
              <a:rPr lang="uk-UA" sz="4000" b="1" dirty="0" smtClean="0"/>
            </a:br>
            <a:r>
              <a:rPr lang="uk-UA" sz="4000" b="1" dirty="0" smtClean="0"/>
              <a:t>  </a:t>
            </a:r>
            <a:r>
              <a:rPr lang="ru-RU" sz="4000" dirty="0" smtClean="0"/>
              <a:t>(</a:t>
            </a:r>
            <a:r>
              <a:rPr lang="ru-RU" sz="4000" dirty="0"/>
              <a:t>1891 – 1940)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1066" y="2498817"/>
            <a:ext cx="5734050" cy="955565"/>
          </a:xfrm>
        </p:spPr>
        <p:txBody>
          <a:bodyPr>
            <a:noAutofit/>
          </a:bodyPr>
          <a:lstStyle/>
          <a:p>
            <a:r>
              <a:rPr lang="uk-UA" sz="2400" dirty="0" smtClean="0"/>
              <a:t>Російський прозаїк і драматург. Його творчості, що відбила дух трагічної доби 20-30-х років російської історії, був притаманний пафос ствердження загальнолюдських духовних цінностей.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b="23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034" y="958244"/>
            <a:ext cx="8115101" cy="2219691"/>
          </a:xfrm>
        </p:spPr>
        <p:txBody>
          <a:bodyPr>
            <a:normAutofit/>
          </a:bodyPr>
          <a:lstStyle/>
          <a:p>
            <a:r>
              <a:rPr lang="ru-RU" sz="3000" dirty="0" err="1"/>
              <a:t>Афанасій</a:t>
            </a:r>
            <a:r>
              <a:rPr lang="ru-RU" sz="3000" dirty="0"/>
              <a:t> </a:t>
            </a:r>
            <a:r>
              <a:rPr lang="ru-RU" sz="3000" dirty="0" err="1"/>
              <a:t>Іванович</a:t>
            </a:r>
            <a:r>
              <a:rPr lang="ru-RU" sz="3000" dirty="0"/>
              <a:t> Булгаков -</a:t>
            </a:r>
            <a:br>
              <a:rPr lang="ru-RU" sz="3000" dirty="0"/>
            </a:br>
            <a:r>
              <a:rPr lang="ru-RU" sz="3000" dirty="0" err="1" smtClean="0"/>
              <a:t>батько</a:t>
            </a:r>
            <a:r>
              <a:rPr lang="ru-RU" sz="3000" dirty="0" smtClean="0"/>
              <a:t> </a:t>
            </a:r>
            <a:r>
              <a:rPr lang="ru-RU" sz="3000" dirty="0" err="1"/>
              <a:t>письменника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915" y="2490037"/>
            <a:ext cx="6981290" cy="26691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Богослов</a:t>
            </a:r>
            <a:r>
              <a:rPr lang="ru-RU" sz="2800" dirty="0"/>
              <a:t>, </a:t>
            </a:r>
            <a:r>
              <a:rPr lang="ru-RU" sz="2800" dirty="0" err="1"/>
              <a:t>церковний</a:t>
            </a:r>
            <a:r>
              <a:rPr lang="ru-RU" sz="2800" dirty="0"/>
              <a:t> </a:t>
            </a:r>
            <a:r>
              <a:rPr lang="ru-RU" sz="2800" dirty="0" err="1"/>
              <a:t>історик</a:t>
            </a:r>
            <a:r>
              <a:rPr lang="ru-RU" sz="2800" dirty="0"/>
              <a:t>, </a:t>
            </a:r>
            <a:r>
              <a:rPr lang="ru-RU" sz="2800" dirty="0" err="1" smtClean="0"/>
              <a:t>професор</a:t>
            </a:r>
            <a:r>
              <a:rPr lang="ru-RU" sz="2800" dirty="0" smtClean="0"/>
              <a:t> </a:t>
            </a:r>
            <a:r>
              <a:rPr lang="ru-RU" sz="2800" dirty="0" err="1"/>
              <a:t>Київської</a:t>
            </a:r>
            <a:r>
              <a:rPr lang="ru-RU" sz="2800" dirty="0"/>
              <a:t> </a:t>
            </a:r>
            <a:r>
              <a:rPr lang="ru-RU" sz="2800" dirty="0" err="1"/>
              <a:t>духовної</a:t>
            </a:r>
            <a:r>
              <a:rPr lang="ru-RU" sz="2800" dirty="0"/>
              <a:t> </a:t>
            </a:r>
            <a:r>
              <a:rPr lang="ru-RU" sz="2800" dirty="0" err="1" smtClean="0"/>
              <a:t>академії</a:t>
            </a:r>
            <a:r>
              <a:rPr lang="ru-RU" sz="2800" dirty="0" smtClean="0"/>
              <a:t>. </a:t>
            </a:r>
            <a:r>
              <a:rPr lang="ru-RU" sz="2800" dirty="0" err="1" smtClean="0"/>
              <a:t>Був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високоосвіченою</a:t>
            </a:r>
            <a:r>
              <a:rPr lang="ru-RU" sz="2800" dirty="0" smtClean="0"/>
              <a:t> і </a:t>
            </a:r>
            <a:r>
              <a:rPr lang="ru-RU" sz="2800" dirty="0" err="1" smtClean="0"/>
              <a:t>запам</a:t>
            </a:r>
            <a:r>
              <a:rPr lang="en-US" sz="2800" dirty="0" smtClean="0"/>
              <a:t>’</a:t>
            </a:r>
            <a:r>
              <a:rPr lang="uk-UA" sz="2800" dirty="0" err="1" smtClean="0"/>
              <a:t>ятався</a:t>
            </a:r>
            <a:r>
              <a:rPr lang="uk-UA" sz="2800" dirty="0" smtClean="0"/>
              <a:t> синові невтомним трудівником, завжди заглибленим у книжки.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2" y="1233182"/>
            <a:ext cx="3064778" cy="43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9643" y="1213323"/>
            <a:ext cx="8115101" cy="2219691"/>
          </a:xfrm>
        </p:spPr>
        <p:txBody>
          <a:bodyPr>
            <a:normAutofit/>
          </a:bodyPr>
          <a:lstStyle/>
          <a:p>
            <a:r>
              <a:rPr lang="ru-RU" sz="2700" dirty="0"/>
              <a:t>Варвара </a:t>
            </a:r>
            <a:r>
              <a:rPr lang="ru-RU" sz="2700" dirty="0" err="1"/>
              <a:t>Михайлівна</a:t>
            </a:r>
            <a:r>
              <a:rPr lang="ru-RU" sz="2700" dirty="0"/>
              <a:t> Булгакова - </a:t>
            </a:r>
            <a:br>
              <a:rPr lang="ru-RU" sz="2700" dirty="0"/>
            </a:br>
            <a:r>
              <a:rPr lang="ru-RU" sz="2700" dirty="0" err="1"/>
              <a:t>мати</a:t>
            </a:r>
            <a:r>
              <a:rPr lang="ru-RU" sz="2700" dirty="0"/>
              <a:t> </a:t>
            </a:r>
            <a:r>
              <a:rPr lang="ru-RU" sz="2700" dirty="0" err="1"/>
              <a:t>письменника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914" y="2490037"/>
            <a:ext cx="7719521" cy="266919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Замолоду</a:t>
            </a:r>
            <a:r>
              <a:rPr lang="ru-RU" sz="2800" dirty="0" smtClean="0"/>
              <a:t> </a:t>
            </a:r>
            <a:r>
              <a:rPr lang="ru-RU" sz="2800" dirty="0" err="1" smtClean="0"/>
              <a:t>вчителювала</a:t>
            </a:r>
            <a:r>
              <a:rPr lang="ru-RU" sz="2800" dirty="0" smtClean="0"/>
              <a:t>, а </a:t>
            </a:r>
            <a:r>
              <a:rPr lang="ru-RU" sz="2800" dirty="0" err="1" smtClean="0"/>
              <a:t>після</a:t>
            </a:r>
            <a:r>
              <a:rPr lang="ru-RU" sz="2800" dirty="0" smtClean="0"/>
              <a:t> </a:t>
            </a:r>
            <a:r>
              <a:rPr lang="ru-RU" sz="2800" dirty="0" err="1" smtClean="0"/>
              <a:t>одруження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присвятила</a:t>
            </a:r>
            <a:r>
              <a:rPr lang="ru-RU" sz="2800" dirty="0" smtClean="0"/>
              <a:t> себе </a:t>
            </a:r>
            <a:r>
              <a:rPr lang="ru-RU" sz="2800" dirty="0" err="1" smtClean="0"/>
              <a:t>вихованню</a:t>
            </a:r>
            <a:r>
              <a:rPr lang="ru-RU" sz="2800" dirty="0" smtClean="0"/>
              <a:t> </a:t>
            </a:r>
            <a:r>
              <a:rPr lang="ru-RU" sz="2800" dirty="0" err="1" smtClean="0"/>
              <a:t>сімох</a:t>
            </a:r>
            <a:r>
              <a:rPr lang="ru-RU" sz="2800" dirty="0" smtClean="0"/>
              <a:t> </a:t>
            </a:r>
            <a:r>
              <a:rPr lang="ru-RU" sz="2800" dirty="0" err="1" smtClean="0"/>
              <a:t>дітей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51" y="1237333"/>
            <a:ext cx="3391949" cy="43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90" y="1154437"/>
            <a:ext cx="5687736" cy="3269807"/>
          </a:xfrm>
        </p:spPr>
        <p:txBody>
          <a:bodyPr>
            <a:normAutofit/>
          </a:bodyPr>
          <a:lstStyle/>
          <a:p>
            <a:r>
              <a:rPr lang="ru-RU" sz="2400" dirty="0" err="1"/>
              <a:t>Будинок</a:t>
            </a:r>
            <a:r>
              <a:rPr lang="ru-RU" sz="2400" dirty="0"/>
              <a:t> на </a:t>
            </a:r>
            <a:r>
              <a:rPr lang="ru-RU" sz="2400" dirty="0" err="1"/>
              <a:t>Воздвиженській</a:t>
            </a:r>
            <a:r>
              <a:rPr lang="ru-RU" sz="2400" dirty="0"/>
              <a:t> № 10 у </a:t>
            </a:r>
            <a:r>
              <a:rPr lang="ru-RU" sz="2400" dirty="0" err="1"/>
              <a:t>Києві</a:t>
            </a:r>
            <a:r>
              <a:rPr lang="ru-RU" sz="2400" dirty="0"/>
              <a:t>, де </a:t>
            </a:r>
            <a:r>
              <a:rPr lang="ru-RU" sz="2400" dirty="0" err="1"/>
              <a:t>народився</a:t>
            </a:r>
            <a:r>
              <a:rPr lang="ru-RU" sz="2400" dirty="0"/>
              <a:t> Булгаков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9400" y="6961369"/>
            <a:ext cx="5734050" cy="9555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>
            <a:fillRect/>
          </a:stretch>
        </p:blipFill>
        <p:spPr>
          <a:xfrm>
            <a:off x="5830349" y="1224794"/>
            <a:ext cx="6361651" cy="4404220"/>
          </a:xfrm>
        </p:spPr>
      </p:pic>
    </p:spTree>
    <p:extLst>
      <p:ext uri="{BB962C8B-B14F-4D97-AF65-F5344CB8AC3E}">
        <p14:creationId xmlns:p14="http://schemas.microsoft.com/office/powerpoint/2010/main" val="18930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>Михайло </a:t>
            </a:r>
            <a:r>
              <a:rPr lang="ru-RU" sz="2700" dirty="0" smtClean="0"/>
              <a:t>Булгаков - ГІМНАЗИСТ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914" y="2490037"/>
            <a:ext cx="7719521" cy="2669192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 smtClean="0"/>
              <a:t>1916р. – після отримання диплому з відзнакою практикував як лікар у провінції. Пізніше це період життя був відображений у циклі «Нотатки юного лікаря» (1925-1926 рр.)</a:t>
            </a:r>
          </a:p>
          <a:p>
            <a:r>
              <a:rPr lang="uk-UA" sz="2800" dirty="0" smtClean="0"/>
              <a:t>1918р. – повернувся до Києва, де був свідком чотирнадцяти політичних переворотів і надавав медичну допомогу численним пораненим</a:t>
            </a:r>
            <a:br>
              <a:rPr lang="uk-UA" sz="2800" dirty="0" smtClean="0"/>
            </a:br>
            <a:r>
              <a:rPr lang="uk-UA" sz="2800" dirty="0" smtClean="0"/>
              <a:t>1919р. – був мобілізований на південь Росії, як військовий лікар.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68" y="1216085"/>
            <a:ext cx="2947332" cy="44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90037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21" y="1226572"/>
            <a:ext cx="5883479" cy="44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8032" y="1304690"/>
            <a:ext cx="5824907" cy="2219691"/>
          </a:xfrm>
        </p:spPr>
        <p:txBody>
          <a:bodyPr>
            <a:normAutofit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646" y="2481648"/>
            <a:ext cx="5546772" cy="266919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Дім-музей М.О Булгакова, в якому проживала сім</a:t>
            </a:r>
            <a:r>
              <a:rPr lang="en-US" sz="2800" dirty="0" smtClean="0"/>
              <a:t>’</a:t>
            </a:r>
            <a:r>
              <a:rPr lang="uk-UA" sz="2800" dirty="0" smtClean="0"/>
              <a:t>я з 1906-1919рр.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4" b="6328"/>
          <a:stretch/>
        </p:blipFill>
        <p:spPr>
          <a:xfrm>
            <a:off x="5681419" y="1237189"/>
            <a:ext cx="6510582" cy="44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Академическая презентация, макет с лентами и полосками (широкоэкранный формат)</Template>
  <TotalTime>0</TotalTime>
  <Words>2314</Words>
  <Application>Microsoft Office PowerPoint</Application>
  <PresentationFormat>Широкоэкранный</PresentationFormat>
  <Paragraphs>98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Euphemia</vt:lpstr>
      <vt:lpstr>Plantagenet Cherokee</vt:lpstr>
      <vt:lpstr>Wingdings</vt:lpstr>
      <vt:lpstr>Academic Literature 16x9</vt:lpstr>
      <vt:lpstr>Життєвий і творчий шлях  М.О. Булгакова</vt:lpstr>
      <vt:lpstr> </vt:lpstr>
      <vt:lpstr>М.О. Булгаков    (1891 – 1940)</vt:lpstr>
      <vt:lpstr>Афанасій Іванович Булгаков - батько письменника </vt:lpstr>
      <vt:lpstr>Варвара Михайлівна Булгакова -  мати письменника  </vt:lpstr>
      <vt:lpstr>Будинок на Воздвиженській № 10 у Києві, де народився Булгаков</vt:lpstr>
      <vt:lpstr>Михайло Булгаков - ГІМНАЗИСТ   </vt:lpstr>
      <vt:lpstr>   </vt:lpstr>
      <vt:lpstr>   </vt:lpstr>
      <vt:lpstr>   </vt:lpstr>
      <vt:lpstr>   </vt:lpstr>
      <vt:lpstr>   </vt:lpstr>
      <vt:lpstr>   </vt:lpstr>
      <vt:lpstr>Тетяна Миколаївна Лаппа - перша дружина та перша муза Булгакова    </vt:lpstr>
      <vt:lpstr>Любов Євгеніївна Білозерська - друга дружина та муза Булгакова     </vt:lpstr>
      <vt:lpstr>Олена Сергіївна Шиловська-  третя дружина та муза Булгакова      </vt:lpstr>
      <vt:lpstr>Повісті і романи Булгакова      </vt:lpstr>
      <vt:lpstr>П'єси, лібрето, кіносценарії Булгакова      </vt:lpstr>
      <vt:lpstr>Історія написання роману «майтер і маргаритп»      </vt:lpstr>
      <vt:lpstr>Історія написання роману «майтер і маргаритп»      </vt:lpstr>
      <vt:lpstr>Пам’ятники      </vt:lpstr>
      <vt:lpstr>Пам’ятники      </vt:lpstr>
      <vt:lpstr>     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2013-11-26T19:16:25Z</dcterms:created>
  <dcterms:modified xsi:type="dcterms:W3CDTF">2013-12-01T15:41:22Z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