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80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C524-FF6A-4FEE-842E-3D06283449A9}" type="datetimeFigureOut">
              <a:rPr lang="ru-RU" smtClean="0"/>
              <a:t>13.02.2011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FE1A-8F71-4C19-A4A0-1EFDC5B9EA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med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C524-FF6A-4FEE-842E-3D06283449A9}" type="datetimeFigureOut">
              <a:rPr lang="ru-RU" smtClean="0"/>
              <a:t>13.02.2011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FE1A-8F71-4C19-A4A0-1EFDC5B9EA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C524-FF6A-4FEE-842E-3D06283449A9}" type="datetimeFigureOut">
              <a:rPr lang="ru-RU" smtClean="0"/>
              <a:t>13.02.2011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FE1A-8F71-4C19-A4A0-1EFDC5B9EA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C524-FF6A-4FEE-842E-3D06283449A9}" type="datetimeFigureOut">
              <a:rPr lang="ru-RU" smtClean="0"/>
              <a:t>13.02.2011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FE1A-8F71-4C19-A4A0-1EFDC5B9EA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C524-FF6A-4FEE-842E-3D06283449A9}" type="datetimeFigureOut">
              <a:rPr lang="ru-RU" smtClean="0"/>
              <a:t>13.02.2011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349FE1A-8F71-4C19-A4A0-1EFDC5B9EA3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C524-FF6A-4FEE-842E-3D06283449A9}" type="datetimeFigureOut">
              <a:rPr lang="ru-RU" smtClean="0"/>
              <a:t>13.02.2011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FE1A-8F71-4C19-A4A0-1EFDC5B9EA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C524-FF6A-4FEE-842E-3D06283449A9}" type="datetimeFigureOut">
              <a:rPr lang="ru-RU" smtClean="0"/>
              <a:t>13.02.2011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FE1A-8F71-4C19-A4A0-1EFDC5B9EA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C524-FF6A-4FEE-842E-3D06283449A9}" type="datetimeFigureOut">
              <a:rPr lang="ru-RU" smtClean="0"/>
              <a:t>13.02.2011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FE1A-8F71-4C19-A4A0-1EFDC5B9EA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C524-FF6A-4FEE-842E-3D06283449A9}" type="datetimeFigureOut">
              <a:rPr lang="ru-RU" smtClean="0"/>
              <a:t>13.02.2011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FE1A-8F71-4C19-A4A0-1EFDC5B9EA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C524-FF6A-4FEE-842E-3D06283449A9}" type="datetimeFigureOut">
              <a:rPr lang="ru-RU" smtClean="0"/>
              <a:t>13.02.2011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FE1A-8F71-4C19-A4A0-1EFDC5B9EA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DC524-FF6A-4FEE-842E-3D06283449A9}" type="datetimeFigureOut">
              <a:rPr lang="ru-RU" smtClean="0"/>
              <a:t>13.02.2011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FE1A-8F71-4C19-A4A0-1EFDC5B9EA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3ADC524-FF6A-4FEE-842E-3D06283449A9}" type="datetimeFigureOut">
              <a:rPr lang="ru-RU" smtClean="0"/>
              <a:t>13.02.2011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349FE1A-8F71-4C19-A4A0-1EFDC5B9EA3C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edg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u.wikipedia.org/wiki/%D0%A4%D0%B0%D0%B9%D0%BB:Dante_Titelseite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u.wikipedia.org/wiki/%D0%A1%D0%B0%D0%BD%D1%82%D0%B0-%D0%9C%D0%B0%D1%80%D0%B8%D1%8F-%D0%B4%D0%B5%D0%BB%D1%8C-%D0%A4%D1%8C%D0%BE%D1%80%D0%B5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ru.wikipedia.org/wiki/%D0%A4%D0%B0%D0%B9%D0%BB:Michelino_DanteAndHisPoem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2%D0%B5%D1%80%D0%B3%D0%B8%D0%BB%D0%B8%D0%B9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7%D1%80%D0%B5%D0%B2%D0%BE%D1%83%D0%B3%D0%BE%D0%B4%D0%B8%D0%B5" TargetMode="External"/><Relationship Id="rId13" Type="http://schemas.openxmlformats.org/officeDocument/2006/relationships/hyperlink" Target="http://ru.wikipedia.org/wiki/%D0%98%D1%83%D0%B4%D0%B0_%D0%98%D1%81%D0%BA%D0%B0%D1%80%D0%B8%D0%BE%D1%82" TargetMode="External"/><Relationship Id="rId18" Type="http://schemas.openxmlformats.org/officeDocument/2006/relationships/hyperlink" Target="http://ru.wikipedia.org/wiki/%D0%90%D0%BD%D0%B3%D0%B5%D0%BB" TargetMode="External"/><Relationship Id="rId3" Type="http://schemas.openxmlformats.org/officeDocument/2006/relationships/hyperlink" Target="http://ru.wikipedia.org/wiki/%D0%94%D0%BE%D0%B1%D1%80%D0%BE%D0%B4%D0%B5%D1%82%D0%B5%D0%BB%D1%8C%D0%BD%D1%8B%D0%B5_%D1%8F%D0%B7%D1%8B%D1%87%D0%BD%D0%B8%D0%BA%D0%B8" TargetMode="External"/><Relationship Id="rId7" Type="http://schemas.openxmlformats.org/officeDocument/2006/relationships/hyperlink" Target="http://ru.wikipedia.org/wiki/%D0%A4%D1%80%D0%B0%D0%BD%D1%87%D0%B5%D1%81%D0%BA%D0%B0_%D0%B4%D0%B0_%D0%A0%D0%B8%D0%BC%D0%B8%D0%BD%D0%B8" TargetMode="External"/><Relationship Id="rId12" Type="http://schemas.openxmlformats.org/officeDocument/2006/relationships/hyperlink" Target="http://ru.wikipedia.org/wiki/%D0%91%D0%BE%D0%B3%D0%BE%D1%85%D1%83%D0%BB%D1%8C%D1%81%D1%82%D0%B2%D0%BE" TargetMode="External"/><Relationship Id="rId17" Type="http://schemas.openxmlformats.org/officeDocument/2006/relationships/hyperlink" Target="http://ru.wikipedia.org/wiki/%D0%91%D0%BE%D0%B3" TargetMode="External"/><Relationship Id="rId2" Type="http://schemas.openxmlformats.org/officeDocument/2006/relationships/hyperlink" Target="http://ru.wikipedia.org/wiki/%D0%90%D0%B4_(%D0%91%D0%BE%D0%B6%D0%B5%D1%81%D1%82%D0%B2%D0%B5%D0%BD%D0%BD%D0%B0%D1%8F_%D0%BA%D0%BE%D0%BC%D0%B5%D0%B4%D0%B8%D1%8F)" TargetMode="External"/><Relationship Id="rId16" Type="http://schemas.openxmlformats.org/officeDocument/2006/relationships/hyperlink" Target="http://ru.wikipedia.org/wiki/%D0%9B%D1%8E%D1%86%D0%B8%D1%84%D0%B5%D1%80" TargetMode="External"/><Relationship Id="rId20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3%D0%BE%D0%BC%D0%B5%D1%80" TargetMode="External"/><Relationship Id="rId11" Type="http://schemas.openxmlformats.org/officeDocument/2006/relationships/hyperlink" Target="http://ru.wikipedia.org/wiki/%D0%A1%D0%B0%D0%BC%D0%BE%D1%83%D0%B1%D0%B8%D0%B9%D1%81%D1%82%D0%B2%D0%BE" TargetMode="External"/><Relationship Id="rId5" Type="http://schemas.openxmlformats.org/officeDocument/2006/relationships/hyperlink" Target="http://ru.wikipedia.org/wiki/%D0%AD%D0%B2%D1%80%D0%B8%D0%BF%D0%B8%D0%B4" TargetMode="External"/><Relationship Id="rId15" Type="http://schemas.openxmlformats.org/officeDocument/2006/relationships/hyperlink" Target="http://ru.wikipedia.org/wiki/%D0%93%D0%B0%D0%B9_%D0%9A%D0%B0%D1%81%D1%81%D0%B8%D0%B9_%D0%9B%D0%BE%D0%BD%D0%B3%D0%B8%D0%BD_(%D0%B7%D0%B0%D0%B3%D0%BE%D0%B2%D0%BE%D1%80%D1%89%D0%B8%D0%BA)" TargetMode="External"/><Relationship Id="rId10" Type="http://schemas.openxmlformats.org/officeDocument/2006/relationships/hyperlink" Target="http://ru.wikipedia.org/wiki/%D0%95%D1%80%D0%B5%D1%81%D1%8C" TargetMode="External"/><Relationship Id="rId19" Type="http://schemas.openxmlformats.org/officeDocument/2006/relationships/hyperlink" Target="http://ru.wikipedia.org/wiki/%D0%A4%D0%B0%D0%B9%D0%BB:Sandro_Botticelli_-_La_Carte_de_l'Enfer.jpg" TargetMode="External"/><Relationship Id="rId4" Type="http://schemas.openxmlformats.org/officeDocument/2006/relationships/hyperlink" Target="http://ru.wikipedia.org/wiki/%D0%90%D1%80%D0%B8%D1%81%D1%82%D0%BE%D1%82%D0%B5%D0%BB%D1%8C" TargetMode="External"/><Relationship Id="rId9" Type="http://schemas.openxmlformats.org/officeDocument/2006/relationships/hyperlink" Target="http://ru.wikipedia.org/w/index.php?title=%D0%A0%D0%B0%D1%81%D1%82%D0%BE%D1%87%D0%B8%D1%82%D0%B5%D0%BB%D1%8C%D1%81%D1%82%D0%B2%D0%BE&amp;action=edit&amp;redlink=1" TargetMode="External"/><Relationship Id="rId14" Type="http://schemas.openxmlformats.org/officeDocument/2006/relationships/hyperlink" Target="http://ru.wikipedia.org/wiki/%D0%9C%D0%B0%D1%80%D0%BA_%D0%AE%D0%BD%D0%B8%D0%B9_%D0%91%D1%80%D1%83%D1%82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ru.wikipedia.org/wiki/%D0%93%D0%BE%D1%80%D0%B4%D1%8B%D0%BD%D1%8F" TargetMode="External"/><Relationship Id="rId7" Type="http://schemas.openxmlformats.org/officeDocument/2006/relationships/hyperlink" Target="http://ru.wikipedia.org/wiki/%D0%A4%D0%B0%D0%B9%D0%BB:The_Avaricious;_Pugatorio.jpg" TargetMode="External"/><Relationship Id="rId2" Type="http://schemas.openxmlformats.org/officeDocument/2006/relationships/hyperlink" Target="http://ru.wikipedia.org/wiki/%D0%A1%D0%B5%D0%BC%D1%8C_%D1%81%D0%BC%D0%B5%D1%80%D1%82%D0%BD%D1%8B%D1%85_%D0%B3%D1%80%D0%B5%D1%85%D0%BE%D0%B2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0%D0%BB%D1%87%D0%BD%D0%BE%D1%81%D1%82%D1%8C" TargetMode="External"/><Relationship Id="rId5" Type="http://schemas.openxmlformats.org/officeDocument/2006/relationships/hyperlink" Target="http://ru.wikipedia.org/wiki/%D0%93%D0%BD%D0%B5%D0%B2" TargetMode="External"/><Relationship Id="rId4" Type="http://schemas.openxmlformats.org/officeDocument/2006/relationships/hyperlink" Target="http://ru.wikipedia.org/wiki/%D0%97%D0%B0%D0%B2%D0%B8%D1%81%D1%82%D1%8C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1%D0%B5%D1%80%D0%BD%D0%B0%D1%80%D0%B4_%D0%9A%D0%BB%D0%B5%D1%80%D0%B2%D0%BE%D1%81%D0%BA%D0%B8%D0%B9" TargetMode="External"/><Relationship Id="rId13" Type="http://schemas.openxmlformats.org/officeDocument/2006/relationships/image" Target="../media/image6.jpeg"/><Relationship Id="rId3" Type="http://schemas.openxmlformats.org/officeDocument/2006/relationships/hyperlink" Target="http://ru.wikipedia.org/wiki/%D0%93%D0%B5%D0%BE%D1%86%D0%B5%D0%BD%D1%82%D1%80%D0%B8%D1%87%D0%B5%D1%81%D0%BA%D0%B0%D1%8F_%D1%81%D0%B8%D1%81%D1%82%D0%B5%D0%BC%D0%B0_%D0%BC%D0%B8%D1%80%D0%B0" TargetMode="External"/><Relationship Id="rId7" Type="http://schemas.openxmlformats.org/officeDocument/2006/relationships/hyperlink" Target="http://ru.wikipedia.org/wiki/%D0%AD%D0%BC%D0%BF%D0%B8%D1%80%D0%B5%D0%B9" TargetMode="External"/><Relationship Id="rId12" Type="http://schemas.openxmlformats.org/officeDocument/2006/relationships/hyperlink" Target="http://ru.wikipedia.org/wiki/%D0%A4%D0%B0%D0%B9%D0%BB:Paradiso_Canto_31.jpg" TargetMode="External"/><Relationship Id="rId2" Type="http://schemas.openxmlformats.org/officeDocument/2006/relationships/hyperlink" Target="http://ru.wikipedia.org/wiki/%D0%93%D1%80%D0%B8%D1%84%D0%BE%D0%BD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2%D0%B5%D0%BD%D0%B5%D1%80%D0%B0_(%D0%BF%D0%BB%D0%B0%D0%BD%D0%B5%D1%82%D0%B0)" TargetMode="External"/><Relationship Id="rId11" Type="http://schemas.openxmlformats.org/officeDocument/2006/relationships/hyperlink" Target="http://ru.wikipedia.org/wiki/%D0%94%D0%B5%D0%B2%D0%B0_%D0%9C%D0%B0%D1%80%D0%B8%D1%8F" TargetMode="External"/><Relationship Id="rId5" Type="http://schemas.openxmlformats.org/officeDocument/2006/relationships/hyperlink" Target="http://ru.wikipedia.org/wiki/%D0%9C%D0%B5%D1%80%D0%BA%D1%83%D1%80%D0%B8%D0%B9_(%D0%BF%D0%BB%D0%B0%D0%BD%D0%B5%D1%82%D0%B0)" TargetMode="External"/><Relationship Id="rId10" Type="http://schemas.openxmlformats.org/officeDocument/2006/relationships/hyperlink" Target="http://ru.wikipedia.org/wiki/%D0%A0%D0%B8%D0%BC%D1%81%D0%BA%D0%B0%D1%8F_%D0%B8%D0%BC%D0%BF%D0%B5%D1%80%D0%B8%D1%8F" TargetMode="External"/><Relationship Id="rId4" Type="http://schemas.openxmlformats.org/officeDocument/2006/relationships/hyperlink" Target="http://ru.wikipedia.org/wiki/%D0%9B%D1%83%D0%BD%D0%B0" TargetMode="External"/><Relationship Id="rId9" Type="http://schemas.openxmlformats.org/officeDocument/2006/relationships/hyperlink" Target="http://ru.wikipedia.org/wiki/%D0%AE%D1%81%D1%82%D0%B8%D0%BD%D0%B8%D0%B0%D0%BD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3%D0%B2%D0%B5%D0%BB%D1%8C%D1%84%D1%8B" TargetMode="External"/><Relationship Id="rId13" Type="http://schemas.openxmlformats.org/officeDocument/2006/relationships/hyperlink" Target="http://ru.wikipedia.org/wiki/%D0%98%D1%82%D0%B0%D0%BB%D0%B8%D1%8F" TargetMode="External"/><Relationship Id="rId18" Type="http://schemas.openxmlformats.org/officeDocument/2006/relationships/hyperlink" Target="http://ru.wikipedia.org/wiki/%D0%A7%D0%B8%D1%81%D1%82%D0%B8%D0%BB%D0%B8%D1%89%D0%B5" TargetMode="External"/><Relationship Id="rId3" Type="http://schemas.openxmlformats.org/officeDocument/2006/relationships/hyperlink" Target="http://ru.wikipedia.org/wiki/%D0%9B%D0%B5%D0%B2" TargetMode="External"/><Relationship Id="rId7" Type="http://schemas.openxmlformats.org/officeDocument/2006/relationships/hyperlink" Target="http://ru.wikipedia.org/wiki/%D0%A4%D0%BB%D0%BE%D1%80%D0%B5%D0%BD%D1%86%D0%B8%D1%8F" TargetMode="External"/><Relationship Id="rId12" Type="http://schemas.openxmlformats.org/officeDocument/2006/relationships/hyperlink" Target="http://ru.wikipedia.org/wiki/%D0%9A%D1%83%D1%80%D0%B8%D1%8F" TargetMode="External"/><Relationship Id="rId17" Type="http://schemas.openxmlformats.org/officeDocument/2006/relationships/hyperlink" Target="http://ru.wikipedia.org/wiki/%D0%90%D0%B4" TargetMode="External"/><Relationship Id="rId2" Type="http://schemas.openxmlformats.org/officeDocument/2006/relationships/hyperlink" Target="http://ru.wikipedia.org/wiki/%D0%A0%D1%8B%D1%81%D1%8C" TargetMode="External"/><Relationship Id="rId16" Type="http://schemas.openxmlformats.org/officeDocument/2006/relationships/hyperlink" Target="http://ru.wikipedia.org/wiki/%D0%91%D0%BE%D0%B3%D0%BE%D1%81%D0%BB%D0%BE%D0%B2%D0%B8%D0%B5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0%D0%BB%D0%BB%D0%B5%D0%B3%D0%BE%D1%80%D0%B8%D1%8F" TargetMode="External"/><Relationship Id="rId11" Type="http://schemas.openxmlformats.org/officeDocument/2006/relationships/hyperlink" Target="http://ru.wikipedia.org/wiki/%D0%9F%D0%B0%D0%BF%D0%B0_%D1%80%D0%B8%D0%BC%D1%81%D0%BA%D0%B8%D0%B9" TargetMode="External"/><Relationship Id="rId5" Type="http://schemas.openxmlformats.org/officeDocument/2006/relationships/hyperlink" Target="http://ru.wikipedia.org/wiki/%D0%96%D0%B0%D0%B4%D0%BD%D0%BE%D1%81%D1%82%D1%8C" TargetMode="External"/><Relationship Id="rId15" Type="http://schemas.openxmlformats.org/officeDocument/2006/relationships/hyperlink" Target="http://ru.wikipedia.org/wiki/%D0%91%D0%B5%D0%B0%D1%82%D1%80%D0%B8%D1%87%D0%B5" TargetMode="External"/><Relationship Id="rId10" Type="http://schemas.openxmlformats.org/officeDocument/2006/relationships/hyperlink" Target="http://ru.wikipedia.org/wiki/%D0%A4%D1%80%D0%B0%D0%BD%D1%86%D0%B8%D1%8F" TargetMode="External"/><Relationship Id="rId19" Type="http://schemas.openxmlformats.org/officeDocument/2006/relationships/hyperlink" Target="http://ru.wikipedia.org/wiki/%D0%A0%D0%B0%D0%B9" TargetMode="External"/><Relationship Id="rId4" Type="http://schemas.openxmlformats.org/officeDocument/2006/relationships/hyperlink" Target="http://ru.wikipedia.org/wiki/%D0%92%D0%BE%D0%BB%D0%BA" TargetMode="External"/><Relationship Id="rId9" Type="http://schemas.openxmlformats.org/officeDocument/2006/relationships/hyperlink" Target="http://ru.wikipedia.org/wiki/%D0%93%D0%B8%D0%B1%D0%B5%D0%BB%D0%BB%D0%B8%D0%BD%D1%8B" TargetMode="External"/><Relationship Id="rId14" Type="http://schemas.openxmlformats.org/officeDocument/2006/relationships/hyperlink" Target="http://ru.wikipedia.org/wiki/%D0%92%D0%B5%D1%80%D0%B3%D0%B8%D0%BB%D0%B8%D0%B9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488" y="3714752"/>
            <a:ext cx="4000592" cy="1752600"/>
          </a:xfrm>
        </p:spPr>
        <p:txBody>
          <a:bodyPr/>
          <a:lstStyle/>
          <a:p>
            <a:r>
              <a:rPr lang="ru-RU" sz="3200" i="1" u="sng" dirty="0" smtClean="0">
                <a:solidFill>
                  <a:srgbClr val="C0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КРУГОВ АДА</a:t>
            </a:r>
            <a:endParaRPr lang="ru-RU" sz="3200" i="1" u="sng" dirty="0" smtClean="0">
              <a:solidFill>
                <a:srgbClr val="C0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200" i="1" u="sng" dirty="0" smtClean="0">
                <a:solidFill>
                  <a:srgbClr val="F788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i="1" u="sng" dirty="0" smtClean="0">
                <a:solidFill>
                  <a:srgbClr val="F7880D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ЧИСТИЛИЩЕ </a:t>
            </a:r>
            <a:endParaRPr lang="ru-RU" sz="3200" u="sng" dirty="0" smtClean="0">
              <a:solidFill>
                <a:srgbClr val="F7880D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200" i="1" u="sng" dirty="0" smtClean="0">
                <a:solidFill>
                  <a:srgbClr val="00B0F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РАЙ</a:t>
            </a:r>
            <a:endParaRPr lang="ru-RU" sz="3200" u="sng" dirty="0">
              <a:solidFill>
                <a:srgbClr val="00B0F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500166" y="571480"/>
            <a:ext cx="67866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cap="all" dirty="0">
                <a:ln w="6350">
                  <a:noFill/>
                </a:ln>
                <a:solidFill>
                  <a:srgbClr val="FFC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  <a:latin typeface="+mj-lt"/>
                <a:ea typeface="+mj-ea"/>
                <a:cs typeface="+mj-cs"/>
              </a:rPr>
              <a:t>Суть названия и построение сочинения Дантэ Алиг</a:t>
            </a:r>
            <a:r>
              <a:rPr lang="en-US" sz="3200" b="1" cap="all" dirty="0">
                <a:ln w="6350">
                  <a:noFill/>
                </a:ln>
                <a:solidFill>
                  <a:srgbClr val="FFC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  <a:latin typeface="+mj-lt"/>
                <a:ea typeface="+mj-ea"/>
                <a:cs typeface="+mj-cs"/>
              </a:rPr>
              <a:t>’</a:t>
            </a:r>
            <a:r>
              <a:rPr lang="ru-RU" sz="3200" b="1" cap="all" dirty="0">
                <a:ln w="6350">
                  <a:noFill/>
                </a:ln>
                <a:solidFill>
                  <a:srgbClr val="FFC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  <a:latin typeface="+mj-lt"/>
                <a:ea typeface="+mj-ea"/>
                <a:cs typeface="+mj-cs"/>
              </a:rPr>
              <a:t>ери</a:t>
            </a:r>
            <a:r>
              <a:rPr lang="ru-RU" sz="3200" b="1" cap="all" dirty="0">
                <a:ln w="6350">
                  <a:noFill/>
                </a:ln>
                <a:solidFill>
                  <a:srgbClr val="FFC000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60000" endA="900" endPos="60000" dist="60007" dir="5400000" sy="-100000" algn="bl" rotWithShape="0"/>
                </a:effectLst>
                <a:latin typeface="+mj-lt"/>
                <a:ea typeface="+mj-ea"/>
                <a:cs typeface="+mj-cs"/>
              </a:rPr>
              <a:t>  </a:t>
            </a:r>
            <a:r>
              <a:rPr lang="ru-RU" sz="3200" b="1" cap="all" dirty="0">
                <a:ln w="6350">
                  <a:noFill/>
                </a:ln>
                <a:solidFill>
                  <a:srgbClr val="92D05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+mj-lt"/>
                <a:ea typeface="+mj-ea"/>
                <a:cs typeface="+mj-cs"/>
              </a:rPr>
              <a:t>«</a:t>
            </a:r>
            <a:r>
              <a:rPr lang="ru-RU" sz="3200" b="1" cap="all" dirty="0" smtClean="0">
                <a:ln w="6350">
                  <a:noFill/>
                </a:ln>
                <a:solidFill>
                  <a:srgbClr val="92D05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127000" dist="200000" dir="2700000" algn="tl" rotWithShape="0">
                    <a:srgbClr val="000000">
                      <a:alpha val="30000"/>
                    </a:srgbClr>
                  </a:outerShdw>
                  <a:reflection blurRad="6350" stA="60000" endA="900" endPos="60000" dist="60007" dir="5400000" sy="-100000" algn="bl" rotWithShape="0"/>
                </a:effectLst>
                <a:latin typeface="+mj-lt"/>
                <a:ea typeface="+mj-ea"/>
                <a:cs typeface="+mj-cs"/>
              </a:rPr>
              <a:t>Божественная комедия» </a:t>
            </a:r>
            <a:endParaRPr lang="uk-UA" sz="3200" b="1" cap="all" dirty="0">
              <a:ln w="6350">
                <a:noFill/>
              </a:ln>
              <a:solidFill>
                <a:srgbClr val="92D05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127000" dist="200000" dir="2700000" algn="tl" rotWithShape="0">
                  <a:srgbClr val="000000">
                    <a:alpha val="30000"/>
                  </a:srgbClr>
                </a:outerShdw>
                <a:reflection blurRad="6350" stA="60000" endA="900" endPos="60000" dist="60007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4" name="Рисунок 3" descr="http://upload.wikimedia.org/wikipedia/commons/thumb/8/83/Dante_Titelseite.jpg/220px-Dante_Titelseite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2500306"/>
            <a:ext cx="4857752" cy="43576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Рисунок 4" descr="http://upload.wikimedia.org/wikipedia/commons/thumb/e/e2/Michelino_DanteAndHisPoem.jpg/220px-Michelino_DanteAndHisPoem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285728"/>
            <a:ext cx="4714908" cy="392909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4929198"/>
            <a:ext cx="38576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Данте с экземпляром «Божественной комедии» у входа в Ад. Фреска в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6" tooltip="Санта-Мария-дель-Фьоре"/>
              </a:rPr>
              <a:t>Санта-Мария-дель-Фьоре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3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256193"/>
            <a:ext cx="9144000" cy="626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3700" b="1" dirty="0">
                <a:ln w="6350">
                  <a:noFill/>
                </a:ln>
                <a:solidFill>
                  <a:srgbClr val="92D05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Сюжет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600" b="1" i="1" dirty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Согласно католической традиции загробный мир состоит из ада, куда попадают навеки осуждённые грешники, чистилища — местопребывания искупающих свои грехи грешников — и рая — обители блаженных.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600" b="1" i="1" dirty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Данте детализирует это представление и описывает устройство загробного мира, с графической определённостью фиксируя все детали его архитектоники. В вводной песне Данте рассказывает, как он, достигши середины жизненного пути, заблудился однажды в дремучем лесу и как поэт </a:t>
            </a:r>
            <a:r>
              <a:rPr lang="ru-RU" sz="2600" b="1" i="1" dirty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hlinkClick r:id="rId2" tooltip="Вергилий"/>
              </a:rPr>
              <a:t>Вергилий</a:t>
            </a:r>
            <a:r>
              <a:rPr lang="ru-RU" sz="2600" b="1" i="1" dirty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избавив его от трёх диких зверей, загораживавших ему путь, предложил Данте совершить странствие по загробному миру. Узнав, что Вергилий послан Беатриче</a:t>
            </a:r>
            <a:r>
              <a:rPr lang="ru-RU" sz="2600" b="1" i="1" dirty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умершей возлюбленной Данте, он без трепета отдается руководству поэта</a:t>
            </a:r>
            <a:r>
              <a:rPr lang="ru-RU" sz="2600" b="1" i="1" dirty="0" smtClean="0">
                <a:solidFill>
                  <a:srgbClr val="FFFF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2600" b="1" i="1" dirty="0"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rgbClr val="FFFF00"/>
                </a:solidFill>
              </a:rPr>
              <a:t>Ад имеет вид колоссальной воронки, состоящей из концентрических кругов, узкий конец которой упирается в центр земли. Пройдя преддверие ада, населённое душами </a:t>
            </a:r>
            <a:r>
              <a:rPr lang="ru-RU" sz="2000" b="1" i="1" dirty="0" smtClean="0">
                <a:solidFill>
                  <a:srgbClr val="FFFF00"/>
                </a:solidFill>
              </a:rPr>
              <a:t>нерешительных </a:t>
            </a:r>
            <a:r>
              <a:rPr lang="ru-RU" sz="2000" b="1" i="1" dirty="0">
                <a:solidFill>
                  <a:srgbClr val="FFFF00"/>
                </a:solidFill>
              </a:rPr>
              <a:t>людей, они вступают в первый круг ада, </a:t>
            </a:r>
            <a:r>
              <a:rPr lang="ru-RU" sz="2000" b="1" i="1" dirty="0" smtClean="0">
                <a:solidFill>
                  <a:srgbClr val="FFFF00"/>
                </a:solidFill>
                <a:hlinkClick r:id="rId2" tooltip="Ад (Божественная комедия)"/>
              </a:rPr>
              <a:t>лимб</a:t>
            </a:r>
            <a:r>
              <a:rPr lang="ru-RU" sz="2000" b="1" i="1" dirty="0">
                <a:solidFill>
                  <a:srgbClr val="FFFF00"/>
                </a:solidFill>
              </a:rPr>
              <a:t>, где пребывают души </a:t>
            </a:r>
            <a:r>
              <a:rPr lang="ru-RU" sz="2000" b="1" i="1" dirty="0">
                <a:solidFill>
                  <a:srgbClr val="FFFF00"/>
                </a:solidFill>
                <a:hlinkClick r:id="rId3" tooltip="Добродетельные язычники"/>
              </a:rPr>
              <a:t>добродетельных язычников</a:t>
            </a:r>
            <a:r>
              <a:rPr lang="ru-RU" sz="2000" b="1" i="1" dirty="0">
                <a:solidFill>
                  <a:srgbClr val="FFFF00"/>
                </a:solidFill>
              </a:rPr>
              <a:t>, не познавших истинного </a:t>
            </a:r>
            <a:r>
              <a:rPr lang="ru-RU" sz="2000" b="1" i="1" dirty="0" smtClean="0">
                <a:solidFill>
                  <a:srgbClr val="FFFF00"/>
                </a:solidFill>
              </a:rPr>
              <a:t>Бога. </a:t>
            </a:r>
            <a:r>
              <a:rPr lang="ru-RU" sz="2000" b="1" i="1" dirty="0">
                <a:solidFill>
                  <a:srgbClr val="FFFF00"/>
                </a:solidFill>
              </a:rPr>
              <a:t>Здесь Данте видит выдающихся представителей античной культуры — </a:t>
            </a:r>
            <a:r>
              <a:rPr lang="ru-RU" sz="2000" b="1" i="1" dirty="0">
                <a:solidFill>
                  <a:srgbClr val="FFFF00"/>
                </a:solidFill>
                <a:hlinkClick r:id="rId4" tooltip="Аристотель"/>
              </a:rPr>
              <a:t>Аристотеля</a:t>
            </a:r>
            <a:r>
              <a:rPr lang="ru-RU" sz="2000" b="1" i="1" dirty="0">
                <a:solidFill>
                  <a:srgbClr val="FFFF00"/>
                </a:solidFill>
              </a:rPr>
              <a:t>, </a:t>
            </a:r>
            <a:r>
              <a:rPr lang="ru-RU" sz="2000" b="1" i="1" dirty="0" err="1">
                <a:solidFill>
                  <a:srgbClr val="FFFF00"/>
                </a:solidFill>
                <a:hlinkClick r:id="rId5" tooltip="Эврипид"/>
              </a:rPr>
              <a:t>Эврипида</a:t>
            </a:r>
            <a:r>
              <a:rPr lang="ru-RU" sz="2000" b="1" i="1" dirty="0">
                <a:solidFill>
                  <a:srgbClr val="FFFF00"/>
                </a:solidFill>
              </a:rPr>
              <a:t>, </a:t>
            </a:r>
            <a:r>
              <a:rPr lang="ru-RU" sz="2000" b="1" i="1" dirty="0">
                <a:solidFill>
                  <a:srgbClr val="FFFF00"/>
                </a:solidFill>
                <a:hlinkClick r:id="rId6" tooltip="Гомер"/>
              </a:rPr>
              <a:t>Гомера</a:t>
            </a:r>
            <a:r>
              <a:rPr lang="ru-RU" sz="2000" b="1" i="1" dirty="0">
                <a:solidFill>
                  <a:srgbClr val="FFFF00"/>
                </a:solidFill>
              </a:rPr>
              <a:t> и др. Следующий круг заполнен душами людей, некогда предававшихся необузданной страсти. Среди носимых диким вихрем Данте видит </a:t>
            </a:r>
            <a:r>
              <a:rPr lang="ru-RU" sz="2000" b="1" i="1" dirty="0" err="1">
                <a:solidFill>
                  <a:srgbClr val="FFFF00"/>
                </a:solidFill>
                <a:hlinkClick r:id="rId7" tooltip="Франческа да Римини"/>
              </a:rPr>
              <a:t>Франческу</a:t>
            </a:r>
            <a:r>
              <a:rPr lang="ru-RU" sz="2000" b="1" i="1" dirty="0">
                <a:solidFill>
                  <a:srgbClr val="FFFF00"/>
                </a:solidFill>
                <a:hlinkClick r:id="rId7" tooltip="Франческа да Римини"/>
              </a:rPr>
              <a:t> да Римини</a:t>
            </a:r>
            <a:r>
              <a:rPr lang="ru-RU" sz="2000" b="1" i="1" dirty="0">
                <a:solidFill>
                  <a:srgbClr val="FFFF00"/>
                </a:solidFill>
              </a:rPr>
              <a:t> и её возлюбленного </a:t>
            </a:r>
            <a:r>
              <a:rPr lang="ru-RU" sz="2000" b="1" i="1" dirty="0" err="1">
                <a:solidFill>
                  <a:srgbClr val="FFFF00"/>
                </a:solidFill>
              </a:rPr>
              <a:t>Паоло</a:t>
            </a:r>
            <a:r>
              <a:rPr lang="ru-RU" sz="2000" b="1" i="1" dirty="0">
                <a:solidFill>
                  <a:srgbClr val="FFFF00"/>
                </a:solidFill>
              </a:rPr>
              <a:t>, павших жертвой запретной любви друг к другу. По мере того как Данте, </a:t>
            </a:r>
            <a:r>
              <a:rPr lang="ru-RU" sz="2000" b="1" i="1" dirty="0" smtClean="0">
                <a:solidFill>
                  <a:srgbClr val="FFFF00"/>
                </a:solidFill>
              </a:rPr>
              <a:t>спускается </a:t>
            </a:r>
            <a:r>
              <a:rPr lang="ru-RU" sz="2000" b="1" i="1" dirty="0">
                <a:solidFill>
                  <a:srgbClr val="FFFF00"/>
                </a:solidFill>
              </a:rPr>
              <a:t>всё ниже и ниже, он становится свидетелем мучений </a:t>
            </a:r>
            <a:r>
              <a:rPr lang="ru-RU" sz="2000" b="1" i="1" dirty="0">
                <a:solidFill>
                  <a:srgbClr val="FFFF00"/>
                </a:solidFill>
                <a:hlinkClick r:id="rId8" tooltip="Чревоугодие"/>
              </a:rPr>
              <a:t>чревоугодников</a:t>
            </a:r>
            <a:r>
              <a:rPr lang="ru-RU" sz="2000" b="1" i="1" dirty="0">
                <a:solidFill>
                  <a:srgbClr val="FFFF00"/>
                </a:solidFill>
              </a:rPr>
              <a:t>, принужденных страдать от дождя и града, скупцов и </a:t>
            </a:r>
            <a:r>
              <a:rPr lang="ru-RU" sz="2000" b="1" i="1" dirty="0">
                <a:solidFill>
                  <a:srgbClr val="FFFF00"/>
                </a:solidFill>
                <a:hlinkClick r:id="rId9" tooltip="Расточительство (страница отсутствует)"/>
              </a:rPr>
              <a:t>расточителей</a:t>
            </a:r>
            <a:r>
              <a:rPr lang="ru-RU" sz="2000" b="1" i="1" dirty="0">
                <a:solidFill>
                  <a:srgbClr val="FFFF00"/>
                </a:solidFill>
              </a:rPr>
              <a:t>, без устали катящих огромные камни, гневливых, увязающих в болоте. За ними следуют объятые вечным пламенем </a:t>
            </a:r>
            <a:r>
              <a:rPr lang="ru-RU" sz="2000" b="1" i="1" dirty="0">
                <a:solidFill>
                  <a:srgbClr val="FFFF00"/>
                </a:solidFill>
                <a:hlinkClick r:id="rId10" tooltip="Ересь"/>
              </a:rPr>
              <a:t>еретики</a:t>
            </a:r>
            <a:r>
              <a:rPr lang="ru-RU" sz="2000" b="1" i="1" dirty="0">
                <a:solidFill>
                  <a:srgbClr val="FFFF00"/>
                </a:solidFill>
              </a:rPr>
              <a:t> и </a:t>
            </a:r>
            <a:r>
              <a:rPr lang="ru-RU" sz="2000" b="1" i="1" dirty="0" smtClean="0">
                <a:solidFill>
                  <a:srgbClr val="FFFF00"/>
                </a:solidFill>
              </a:rPr>
              <a:t>ересиархи, тираны </a:t>
            </a:r>
            <a:r>
              <a:rPr lang="ru-RU" sz="2000" b="1" i="1" dirty="0">
                <a:solidFill>
                  <a:srgbClr val="FFFF00"/>
                </a:solidFill>
              </a:rPr>
              <a:t>и убийцы, плавающие в потоках кипящей крови, </a:t>
            </a:r>
            <a:r>
              <a:rPr lang="ru-RU" sz="2000" b="1" i="1" dirty="0">
                <a:solidFill>
                  <a:srgbClr val="FFFF00"/>
                </a:solidFill>
                <a:hlinkClick r:id="rId11" tooltip="Самоубийство"/>
              </a:rPr>
              <a:t>самоубийцы</a:t>
            </a:r>
            <a:r>
              <a:rPr lang="ru-RU" sz="2000" b="1" i="1" dirty="0">
                <a:solidFill>
                  <a:srgbClr val="FFFF00"/>
                </a:solidFill>
              </a:rPr>
              <a:t>, превращённые в растения, </a:t>
            </a:r>
            <a:r>
              <a:rPr lang="ru-RU" sz="2000" b="1" i="1" dirty="0">
                <a:solidFill>
                  <a:srgbClr val="FFFF00"/>
                </a:solidFill>
                <a:hlinkClick r:id="rId12" tooltip="Богохульство"/>
              </a:rPr>
              <a:t>богохульники</a:t>
            </a:r>
            <a:r>
              <a:rPr lang="ru-RU" sz="2000" b="1" i="1" dirty="0">
                <a:solidFill>
                  <a:srgbClr val="FFFF00"/>
                </a:solidFill>
              </a:rPr>
              <a:t> и насильники, сжигаемые падающим пламенем, обманщики всех родов, муки которых весьма разнообразны. Наконец Данте проникает в последний, 9-й круг ада, предназначенный для самых ужасных преступников. Здесь обитель предателей и изменников, из них величайшие — </a:t>
            </a:r>
            <a:r>
              <a:rPr lang="ru-RU" sz="2000" b="1" i="1" dirty="0">
                <a:solidFill>
                  <a:srgbClr val="FFFF00"/>
                </a:solidFill>
                <a:hlinkClick r:id="rId13" tooltip="Иуда Искариот"/>
              </a:rPr>
              <a:t>Иуда Искариот</a:t>
            </a:r>
            <a:r>
              <a:rPr lang="ru-RU" sz="2000" b="1" i="1" dirty="0">
                <a:solidFill>
                  <a:srgbClr val="FFFF00"/>
                </a:solidFill>
              </a:rPr>
              <a:t>, </a:t>
            </a:r>
            <a:r>
              <a:rPr lang="ru-RU" sz="2000" b="1" i="1" dirty="0">
                <a:solidFill>
                  <a:srgbClr val="FFFF00"/>
                </a:solidFill>
                <a:hlinkClick r:id="rId14" tooltip="Марк Юний Брут"/>
              </a:rPr>
              <a:t>Брут</a:t>
            </a:r>
            <a:r>
              <a:rPr lang="ru-RU" sz="2000" b="1" i="1" dirty="0">
                <a:solidFill>
                  <a:srgbClr val="FFFF00"/>
                </a:solidFill>
              </a:rPr>
              <a:t> и </a:t>
            </a:r>
            <a:r>
              <a:rPr lang="ru-RU" sz="2000" b="1" i="1" dirty="0">
                <a:solidFill>
                  <a:srgbClr val="FFFF00"/>
                </a:solidFill>
                <a:hlinkClick r:id="rId15" tooltip="Гай Кассий Лонгин (заговорщик)"/>
              </a:rPr>
              <a:t>Кассий</a:t>
            </a:r>
            <a:r>
              <a:rPr lang="ru-RU" sz="2000" b="1" i="1" dirty="0">
                <a:solidFill>
                  <a:srgbClr val="FFFF00"/>
                </a:solidFill>
              </a:rPr>
              <a:t>, — их грызёт своими тремя пастями </a:t>
            </a:r>
            <a:r>
              <a:rPr lang="ru-RU" sz="2000" b="1" i="1" dirty="0">
                <a:solidFill>
                  <a:srgbClr val="FFFF00"/>
                </a:solidFill>
                <a:hlinkClick r:id="rId16" tooltip="Люцифер"/>
              </a:rPr>
              <a:t>Люцифер</a:t>
            </a:r>
            <a:r>
              <a:rPr lang="ru-RU" sz="2000" b="1" i="1" dirty="0">
                <a:solidFill>
                  <a:srgbClr val="FFFF00"/>
                </a:solidFill>
              </a:rPr>
              <a:t>, восставший некогда на </a:t>
            </a:r>
            <a:r>
              <a:rPr lang="ru-RU" sz="2000" b="1" i="1" dirty="0">
                <a:solidFill>
                  <a:srgbClr val="FFFF00"/>
                </a:solidFill>
                <a:hlinkClick r:id="rId17" tooltip="Бог"/>
              </a:rPr>
              <a:t>Бога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>
                <a:solidFill>
                  <a:srgbClr val="FFFF00"/>
                </a:solidFill>
                <a:hlinkClick r:id="rId18" tooltip="Ангел"/>
              </a:rPr>
              <a:t>ангел</a:t>
            </a:r>
            <a:r>
              <a:rPr lang="ru-RU" sz="2000" b="1" i="1" dirty="0">
                <a:solidFill>
                  <a:srgbClr val="FFFF00"/>
                </a:solidFill>
              </a:rPr>
              <a:t>, царь зла, обречённый на заключение в центре земли. Описанием страшного вида Люцифера заканчивается последняя песнь первой части поэмы.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2428868"/>
            <a:ext cx="3429024" cy="1143000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extrusionH="57150" prstMaterial="softEdge">
              <a:bevelT w="82550" h="38100" prst="coolSlant"/>
            </a:sp3d>
          </a:bodyPr>
          <a:lstStyle/>
          <a:p>
            <a:r>
              <a:rPr lang="ru-RU" sz="4400" dirty="0" smtClean="0">
                <a:solidFill>
                  <a:srgbClr val="C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Ад</a:t>
            </a:r>
            <a:br>
              <a:rPr lang="ru-RU" sz="4400" dirty="0" smtClean="0">
                <a:solidFill>
                  <a:srgbClr val="C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</a:br>
            <a:endParaRPr lang="uk-UA" sz="4400" dirty="0">
              <a:solidFill>
                <a:srgbClr val="C00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  <p:pic>
        <p:nvPicPr>
          <p:cNvPr id="3" name="Рисунок 2" descr="http://upload.wikimedia.org/wikipedia/commons/thumb/3/3e/Sandro_Botticelli_-_La_Carte_de_l%27Enfer.jpg/220px-Sandro_Botticelli_-_La_Carte_de_l%27Enfer.jpg">
            <a:hlinkClick r:id="rId19"/>
          </p:cNvPr>
          <p:cNvPicPr/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1285852" y="357166"/>
            <a:ext cx="7000924" cy="5572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2" grpId="1"/>
      <p:bldP spid="2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857232"/>
            <a:ext cx="9144000" cy="584775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200" b="1" i="1" dirty="0">
                <a:solidFill>
                  <a:srgbClr val="FFFF00"/>
                </a:solidFill>
              </a:rPr>
              <a:t>Миновав узкий коридор, соединяющий центр земли со вторым полушарием, Данте и Вергилий выходят на поверхность земли. Там, на середине окружённого океаном острова, высится в виде усечённого конуса гора — чистилище, подобно аду состоящее из ряда кругов, которые сужаются по мере приближения к вершине горы. Охраняющий вход в чистилище ангел впускает Данте в первый круг чистилища, начертав предварительно у него на лбу мечом семь P (</a:t>
            </a:r>
            <a:r>
              <a:rPr lang="ru-RU" sz="2200" b="1" i="1" dirty="0" err="1">
                <a:solidFill>
                  <a:srgbClr val="FFFF00"/>
                </a:solidFill>
              </a:rPr>
              <a:t>Peccatum</a:t>
            </a:r>
            <a:r>
              <a:rPr lang="ru-RU" sz="2200" b="1" i="1" dirty="0">
                <a:solidFill>
                  <a:srgbClr val="FFFF00"/>
                </a:solidFill>
              </a:rPr>
              <a:t> — грех), то есть символ </a:t>
            </a:r>
            <a:r>
              <a:rPr lang="ru-RU" sz="2200" b="1" i="1" dirty="0">
                <a:solidFill>
                  <a:srgbClr val="FFFF00"/>
                </a:solidFill>
                <a:hlinkClick r:id="rId2" tooltip="Семь смертных грехов"/>
              </a:rPr>
              <a:t>семи смертных грехов</a:t>
            </a:r>
            <a:r>
              <a:rPr lang="ru-RU" sz="2200" b="1" i="1" dirty="0">
                <a:solidFill>
                  <a:srgbClr val="FFFF00"/>
                </a:solidFill>
              </a:rPr>
              <a:t>. По мере того как Данте поднимается всё выше, минуя один круг за другим, эти буквы исчезают, так что когда Данте, достигнув вершины горы, вступает в расположенный на вершине последней «земной рай», он уже свободен от знаков, начертанных стражем чистилища. Круги последнего населены душами грешников, искупающих свои прегрешения. Здесь очищаются </a:t>
            </a:r>
            <a:r>
              <a:rPr lang="ru-RU" sz="2200" b="1" i="1" dirty="0">
                <a:solidFill>
                  <a:srgbClr val="FFFF00"/>
                </a:solidFill>
                <a:hlinkClick r:id="rId3" tooltip="Гордыня"/>
              </a:rPr>
              <a:t>гордецы</a:t>
            </a:r>
            <a:r>
              <a:rPr lang="ru-RU" sz="2200" b="1" i="1" dirty="0">
                <a:solidFill>
                  <a:srgbClr val="FFFF00"/>
                </a:solidFill>
              </a:rPr>
              <a:t>, принуждённые сгибаться под бременем давящих их спину тяжестей, </a:t>
            </a:r>
            <a:r>
              <a:rPr lang="ru-RU" sz="2200" b="1" i="1" dirty="0">
                <a:solidFill>
                  <a:srgbClr val="FFFF00"/>
                </a:solidFill>
                <a:hlinkClick r:id="rId4" tooltip="Зависть"/>
              </a:rPr>
              <a:t>завистники</a:t>
            </a:r>
            <a:r>
              <a:rPr lang="ru-RU" sz="2200" b="1" i="1" dirty="0">
                <a:solidFill>
                  <a:srgbClr val="FFFF00"/>
                </a:solidFill>
              </a:rPr>
              <a:t>, </a:t>
            </a:r>
            <a:r>
              <a:rPr lang="ru-RU" sz="2200" b="1" i="1" dirty="0">
                <a:solidFill>
                  <a:srgbClr val="FFFF00"/>
                </a:solidFill>
                <a:hlinkClick r:id="rId5" tooltip="Гнев"/>
              </a:rPr>
              <a:t>гневливые</a:t>
            </a:r>
            <a:r>
              <a:rPr lang="ru-RU" sz="2200" b="1" i="1" dirty="0">
                <a:solidFill>
                  <a:srgbClr val="FFFF00"/>
                </a:solidFill>
              </a:rPr>
              <a:t>, нерадивые, </a:t>
            </a:r>
            <a:r>
              <a:rPr lang="ru-RU" sz="2200" b="1" i="1" dirty="0">
                <a:solidFill>
                  <a:srgbClr val="FFFF00"/>
                </a:solidFill>
                <a:hlinkClick r:id="rId6" tooltip="Алчность"/>
              </a:rPr>
              <a:t>алчные</a:t>
            </a:r>
            <a:r>
              <a:rPr lang="ru-RU" sz="2200" b="1" i="1" dirty="0">
                <a:solidFill>
                  <a:srgbClr val="FFFF00"/>
                </a:solidFill>
              </a:rPr>
              <a:t> и пр. Вергилий доводит Данте до врат рая, куда ему, как не знавшему крещения, нет доступа.</a:t>
            </a:r>
          </a:p>
        </p:txBody>
      </p:sp>
      <p:pic>
        <p:nvPicPr>
          <p:cNvPr id="4" name="Рисунок 3" descr="http://upload.wikimedia.org/wikipedia/commons/thumb/b/bd/The_Avaricious%3B_Pugatorio.jpg/220px-The_Avaricious%3B_Pugatorio.jpg">
            <a:hlinkClick r:id="rId7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Чистилище</a:t>
            </a:r>
            <a:br>
              <a:rPr lang="ru-RU" dirty="0" smtClean="0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</a:br>
            <a:endParaRPr lang="uk-UA" dirty="0">
              <a:solidFill>
                <a:srgbClr val="FFC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5EA5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5EA5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Рай</a:t>
            </a:r>
            <a:r>
              <a:rPr lang="ru-RU" dirty="0" smtClean="0">
                <a:solidFill>
                  <a:srgbClr val="00B0F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rgbClr val="00B0F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uk-UA" dirty="0">
              <a:solidFill>
                <a:srgbClr val="00B0F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071546"/>
            <a:ext cx="914400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i="1" dirty="0">
                <a:solidFill>
                  <a:srgbClr val="FFFF00"/>
                </a:solidFill>
              </a:rPr>
              <a:t>В земном раю Вергилия сменяет </a:t>
            </a:r>
            <a:r>
              <a:rPr lang="ru-RU" sz="2100" b="1" i="1" dirty="0" err="1">
                <a:solidFill>
                  <a:srgbClr val="FFFF00"/>
                </a:solidFill>
              </a:rPr>
              <a:t>Беатриче</a:t>
            </a:r>
            <a:r>
              <a:rPr lang="ru-RU" sz="2100" b="1" i="1" dirty="0">
                <a:solidFill>
                  <a:srgbClr val="FFFF00"/>
                </a:solidFill>
              </a:rPr>
              <a:t>, восседающая на </a:t>
            </a:r>
            <a:r>
              <a:rPr lang="ru-RU" sz="2100" b="1" i="1" dirty="0" err="1">
                <a:solidFill>
                  <a:srgbClr val="FFFF00"/>
                </a:solidFill>
              </a:rPr>
              <a:t>влекомой</a:t>
            </a:r>
            <a:r>
              <a:rPr lang="ru-RU" sz="2100" b="1" i="1" dirty="0">
                <a:solidFill>
                  <a:srgbClr val="FFFF00"/>
                </a:solidFill>
              </a:rPr>
              <a:t> </a:t>
            </a:r>
            <a:r>
              <a:rPr lang="ru-RU" sz="2100" b="1" i="1" dirty="0">
                <a:solidFill>
                  <a:srgbClr val="FFFF00"/>
                </a:solidFill>
                <a:hlinkClick r:id="rId2" tooltip="Грифон"/>
              </a:rPr>
              <a:t>грифом</a:t>
            </a:r>
            <a:r>
              <a:rPr lang="ru-RU" sz="2100" b="1" i="1" dirty="0">
                <a:solidFill>
                  <a:srgbClr val="FFFF00"/>
                </a:solidFill>
              </a:rPr>
              <a:t> колеснице (аллегория торжествующей церкви); она побуждает Данте к покаянию, а затем возносит его, просветлённого, на небо. Заключительная часть поэмы посвящена странствованиям Данте по небесному раю. Последний состоит из семи сфер, опоясывающих землю и соответствующих семи планетам (согласно распространённой тогда </a:t>
            </a:r>
            <a:r>
              <a:rPr lang="ru-RU" sz="2100" b="1" i="1" dirty="0">
                <a:solidFill>
                  <a:srgbClr val="FFFF00"/>
                </a:solidFill>
                <a:hlinkClick r:id="rId3" tooltip="Геоцентрическая система мира"/>
              </a:rPr>
              <a:t>Птолемеевой системе</a:t>
            </a:r>
            <a:r>
              <a:rPr lang="ru-RU" sz="2100" b="1" i="1" dirty="0">
                <a:solidFill>
                  <a:srgbClr val="FFFF00"/>
                </a:solidFill>
              </a:rPr>
              <a:t>): сферы </a:t>
            </a:r>
            <a:r>
              <a:rPr lang="ru-RU" sz="2100" b="1" i="1" dirty="0">
                <a:solidFill>
                  <a:srgbClr val="FFFF00"/>
                </a:solidFill>
                <a:hlinkClick r:id="rId4" tooltip="Луна"/>
              </a:rPr>
              <a:t>Луны</a:t>
            </a:r>
            <a:r>
              <a:rPr lang="ru-RU" sz="2100" b="1" i="1" dirty="0">
                <a:solidFill>
                  <a:srgbClr val="FFFF00"/>
                </a:solidFill>
              </a:rPr>
              <a:t>, </a:t>
            </a:r>
            <a:r>
              <a:rPr lang="ru-RU" sz="2100" b="1" i="1" dirty="0">
                <a:solidFill>
                  <a:srgbClr val="FFFF00"/>
                </a:solidFill>
                <a:hlinkClick r:id="rId5" tooltip="Меркурий (планета)"/>
              </a:rPr>
              <a:t>Меркурия</a:t>
            </a:r>
            <a:r>
              <a:rPr lang="ru-RU" sz="2100" b="1" i="1" dirty="0">
                <a:solidFill>
                  <a:srgbClr val="FFFF00"/>
                </a:solidFill>
              </a:rPr>
              <a:t>, </a:t>
            </a:r>
            <a:r>
              <a:rPr lang="ru-RU" sz="2100" b="1" i="1" dirty="0">
                <a:solidFill>
                  <a:srgbClr val="FFFF00"/>
                </a:solidFill>
                <a:hlinkClick r:id="rId6" tooltip="Венера (планета)"/>
              </a:rPr>
              <a:t>Венеры</a:t>
            </a:r>
            <a:r>
              <a:rPr lang="ru-RU" sz="2100" b="1" i="1" dirty="0">
                <a:solidFill>
                  <a:srgbClr val="FFFF00"/>
                </a:solidFill>
              </a:rPr>
              <a:t> и т. д., за ними следуют сферы неподвижных звёзд и хрустальная, — за хрустальной сферой расположен </a:t>
            </a:r>
            <a:r>
              <a:rPr lang="ru-RU" sz="2100" b="1" i="1" dirty="0">
                <a:solidFill>
                  <a:srgbClr val="FFFF00"/>
                </a:solidFill>
                <a:hlinkClick r:id="rId7" tooltip="Эмпирей"/>
              </a:rPr>
              <a:t>Эмпирей</a:t>
            </a:r>
            <a:r>
              <a:rPr lang="ru-RU" sz="2100" b="1" i="1" dirty="0">
                <a:solidFill>
                  <a:srgbClr val="FFFF00"/>
                </a:solidFill>
              </a:rPr>
              <a:t>, — бесконечная область, населённая блаженными, созерцающими Бога, — последняя сфера, дающая жизнь всему сущему. Пролетая по сферам, ведомый </a:t>
            </a:r>
            <a:r>
              <a:rPr lang="ru-RU" sz="2100" b="1" i="1" dirty="0">
                <a:solidFill>
                  <a:srgbClr val="FFFF00"/>
                </a:solidFill>
                <a:hlinkClick r:id="rId8" tooltip="Бернард Клервоский"/>
              </a:rPr>
              <a:t>Бернардом</a:t>
            </a:r>
            <a:r>
              <a:rPr lang="ru-RU" sz="2100" b="1" i="1" dirty="0">
                <a:solidFill>
                  <a:srgbClr val="FFFF00"/>
                </a:solidFill>
              </a:rPr>
              <a:t>, Данте видит императора </a:t>
            </a:r>
            <a:r>
              <a:rPr lang="ru-RU" sz="2100" b="1" i="1" dirty="0">
                <a:solidFill>
                  <a:srgbClr val="FFFF00"/>
                </a:solidFill>
                <a:hlinkClick r:id="rId9" tooltip="Юстиниан"/>
              </a:rPr>
              <a:t>Юстиниана</a:t>
            </a:r>
            <a:r>
              <a:rPr lang="ru-RU" sz="2100" b="1" i="1" dirty="0">
                <a:solidFill>
                  <a:srgbClr val="FFFF00"/>
                </a:solidFill>
              </a:rPr>
              <a:t>, знакомящего его с историей </a:t>
            </a:r>
            <a:r>
              <a:rPr lang="ru-RU" sz="2100" b="1" i="1" dirty="0">
                <a:solidFill>
                  <a:srgbClr val="FFFF00"/>
                </a:solidFill>
                <a:hlinkClick r:id="rId10" tooltip="Римская империя"/>
              </a:rPr>
              <a:t>Римской империи</a:t>
            </a:r>
            <a:r>
              <a:rPr lang="ru-RU" sz="2100" b="1" i="1" dirty="0">
                <a:solidFill>
                  <a:srgbClr val="FFFF00"/>
                </a:solidFill>
              </a:rPr>
              <a:t>, учителей веры, мучеников за веру, чьи сияющие души образуют сверкающий крест; возносясь всё выше и выше, Данте видит Христа и </a:t>
            </a:r>
            <a:r>
              <a:rPr lang="ru-RU" sz="2100" b="1" i="1" dirty="0">
                <a:solidFill>
                  <a:srgbClr val="FFFF00"/>
                </a:solidFill>
                <a:hlinkClick r:id="rId11" tooltip="Дева Мария"/>
              </a:rPr>
              <a:t>деву Марию</a:t>
            </a:r>
            <a:r>
              <a:rPr lang="ru-RU" sz="2100" b="1" i="1" dirty="0">
                <a:solidFill>
                  <a:srgbClr val="FFFF00"/>
                </a:solidFill>
              </a:rPr>
              <a:t>, ангелов и, наконец, перед ним раскрывается «небесная Роза» — местопребывание блаженных. Здесь Данте приобщается высшей благодати, достигая общения с Создателем.</a:t>
            </a:r>
          </a:p>
        </p:txBody>
      </p:sp>
      <p:pic>
        <p:nvPicPr>
          <p:cNvPr id="5" name="Рисунок 4" descr="http://upload.wikimedia.org/wikipedia/commons/thumb/d/d2/Paradiso_Canto_31.jpg/220px-Paradiso_Canto_31.jpg">
            <a:hlinkClick r:id="rId12"/>
          </p:cNvPr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00166" y="1214422"/>
            <a:ext cx="614366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</a:t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94869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i="1" dirty="0">
                <a:solidFill>
                  <a:srgbClr val="FFFF00"/>
                </a:solidFill>
              </a:rPr>
              <a:t>По форме поэма — загробное видение, каких было много в средневековой литературе. Как и у средневековых поэтов, она держится на аллегорическом стержне. Так дремучий лес, в котором поэт заблудился на полпути земного бытия, — символ жизненных осложнений. Три зверя, которые там на него нападают: </a:t>
            </a:r>
            <a:r>
              <a:rPr lang="ru-RU" sz="2100" b="1" i="1" dirty="0">
                <a:solidFill>
                  <a:srgbClr val="FFFF00"/>
                </a:solidFill>
                <a:hlinkClick r:id="rId2" tooltip="Рысь"/>
              </a:rPr>
              <a:t>рысь</a:t>
            </a:r>
            <a:r>
              <a:rPr lang="ru-RU" sz="2100" b="1" i="1" dirty="0">
                <a:solidFill>
                  <a:srgbClr val="FFFF00"/>
                </a:solidFill>
              </a:rPr>
              <a:t>, </a:t>
            </a:r>
            <a:r>
              <a:rPr lang="ru-RU" sz="2100" b="1" i="1" dirty="0">
                <a:solidFill>
                  <a:srgbClr val="FFFF00"/>
                </a:solidFill>
                <a:hlinkClick r:id="rId3" tooltip="Лев"/>
              </a:rPr>
              <a:t>лев</a:t>
            </a:r>
            <a:r>
              <a:rPr lang="ru-RU" sz="2100" b="1" i="1" dirty="0">
                <a:solidFill>
                  <a:srgbClr val="FFFF00"/>
                </a:solidFill>
              </a:rPr>
              <a:t> и </a:t>
            </a:r>
            <a:r>
              <a:rPr lang="ru-RU" sz="2100" b="1" i="1" dirty="0">
                <a:solidFill>
                  <a:srgbClr val="FFFF00"/>
                </a:solidFill>
                <a:hlinkClick r:id="rId4" tooltip="Волк"/>
              </a:rPr>
              <a:t>волчица</a:t>
            </a:r>
            <a:r>
              <a:rPr lang="ru-RU" sz="2100" b="1" i="1" dirty="0">
                <a:solidFill>
                  <a:srgbClr val="FFFF00"/>
                </a:solidFill>
              </a:rPr>
              <a:t> — три самые сильные страсти: чувственность, властолюбие, </a:t>
            </a:r>
            <a:r>
              <a:rPr lang="ru-RU" sz="2100" b="1" i="1" dirty="0">
                <a:solidFill>
                  <a:srgbClr val="FFFF00"/>
                </a:solidFill>
                <a:hlinkClick r:id="rId5" tooltip="Жадность"/>
              </a:rPr>
              <a:t>жадность</a:t>
            </a:r>
            <a:r>
              <a:rPr lang="ru-RU" sz="2100" b="1" i="1" dirty="0">
                <a:solidFill>
                  <a:srgbClr val="FFFF00"/>
                </a:solidFill>
              </a:rPr>
              <a:t>. Этим </a:t>
            </a:r>
            <a:r>
              <a:rPr lang="ru-RU" sz="2100" b="1" i="1" dirty="0">
                <a:solidFill>
                  <a:srgbClr val="FFFF00"/>
                </a:solidFill>
                <a:hlinkClick r:id="rId6" tooltip="Аллегория"/>
              </a:rPr>
              <a:t>аллегориям</a:t>
            </a:r>
            <a:r>
              <a:rPr lang="ru-RU" sz="2100" b="1" i="1" dirty="0">
                <a:solidFill>
                  <a:srgbClr val="FFFF00"/>
                </a:solidFill>
              </a:rPr>
              <a:t> даётся также политическое истолкование: рысь — </a:t>
            </a:r>
            <a:r>
              <a:rPr lang="ru-RU" sz="2100" b="1" i="1" dirty="0">
                <a:solidFill>
                  <a:srgbClr val="FFFF00"/>
                </a:solidFill>
                <a:hlinkClick r:id="rId7" tooltip="Флоренция"/>
              </a:rPr>
              <a:t>Флоренция</a:t>
            </a:r>
            <a:r>
              <a:rPr lang="ru-RU" sz="2100" b="1" i="1" dirty="0">
                <a:solidFill>
                  <a:srgbClr val="FFFF00"/>
                </a:solidFill>
              </a:rPr>
              <a:t>, пятна на шкуре которой должны обозначать вражду партий </a:t>
            </a:r>
            <a:r>
              <a:rPr lang="ru-RU" sz="2100" b="1" i="1" dirty="0">
                <a:solidFill>
                  <a:srgbClr val="FFFF00"/>
                </a:solidFill>
                <a:hlinkClick r:id="rId8" tooltip="Гвельфы"/>
              </a:rPr>
              <a:t>гвельфов</a:t>
            </a:r>
            <a:r>
              <a:rPr lang="ru-RU" sz="2100" b="1" i="1" dirty="0">
                <a:solidFill>
                  <a:srgbClr val="FFFF00"/>
                </a:solidFill>
              </a:rPr>
              <a:t> и </a:t>
            </a:r>
            <a:r>
              <a:rPr lang="ru-RU" sz="2100" b="1" i="1" dirty="0">
                <a:solidFill>
                  <a:srgbClr val="FFFF00"/>
                </a:solidFill>
                <a:hlinkClick r:id="rId9" tooltip="Гибеллины"/>
              </a:rPr>
              <a:t>гибеллинов</a:t>
            </a:r>
            <a:r>
              <a:rPr lang="ru-RU" sz="2100" b="1" i="1" dirty="0">
                <a:solidFill>
                  <a:srgbClr val="FFFF00"/>
                </a:solidFill>
              </a:rPr>
              <a:t>. Лев — символ грубой физической силы — </a:t>
            </a:r>
            <a:r>
              <a:rPr lang="ru-RU" sz="2100" b="1" i="1" dirty="0">
                <a:solidFill>
                  <a:srgbClr val="FFFF00"/>
                </a:solidFill>
                <a:hlinkClick r:id="rId10" tooltip="Франция"/>
              </a:rPr>
              <a:t>Франция</a:t>
            </a:r>
            <a:r>
              <a:rPr lang="ru-RU" sz="2100" b="1" i="1" dirty="0">
                <a:solidFill>
                  <a:srgbClr val="FFFF00"/>
                </a:solidFill>
              </a:rPr>
              <a:t>; волчица, алчная и похотливая — </a:t>
            </a:r>
            <a:r>
              <a:rPr lang="ru-RU" sz="2100" b="1" i="1" dirty="0">
                <a:solidFill>
                  <a:srgbClr val="FFFF00"/>
                </a:solidFill>
                <a:hlinkClick r:id="rId11" tooltip="Папа римский"/>
              </a:rPr>
              <a:t>папская</a:t>
            </a:r>
            <a:r>
              <a:rPr lang="ru-RU" sz="2100" b="1" i="1" dirty="0">
                <a:solidFill>
                  <a:srgbClr val="FFFF00"/>
                </a:solidFill>
              </a:rPr>
              <a:t> </a:t>
            </a:r>
            <a:r>
              <a:rPr lang="ru-RU" sz="2100" b="1" i="1" dirty="0">
                <a:solidFill>
                  <a:srgbClr val="FFFF00"/>
                </a:solidFill>
                <a:hlinkClick r:id="rId12" tooltip="Курия"/>
              </a:rPr>
              <a:t>курия</a:t>
            </a:r>
            <a:r>
              <a:rPr lang="ru-RU" sz="2100" b="1" i="1" dirty="0">
                <a:solidFill>
                  <a:srgbClr val="FFFF00"/>
                </a:solidFill>
              </a:rPr>
              <a:t>. Эти звери угрожают национальному единству </a:t>
            </a:r>
            <a:r>
              <a:rPr lang="ru-RU" sz="2100" b="1" i="1" dirty="0">
                <a:solidFill>
                  <a:srgbClr val="FFFF00"/>
                </a:solidFill>
                <a:hlinkClick r:id="rId13" tooltip="Италия"/>
              </a:rPr>
              <a:t>Италии</a:t>
            </a:r>
            <a:r>
              <a:rPr lang="ru-RU" sz="2100" b="1" i="1" dirty="0">
                <a:solidFill>
                  <a:srgbClr val="FFFF00"/>
                </a:solidFill>
              </a:rPr>
              <a:t>, о котором мечтал Данте, единству, скреплённому господством феодальной монархии (некоторые историки литературы дают всей поэме Данте политическое толкование). От зверей спасает поэта </a:t>
            </a:r>
            <a:r>
              <a:rPr lang="ru-RU" sz="2100" b="1" i="1" dirty="0">
                <a:solidFill>
                  <a:srgbClr val="FFFF00"/>
                </a:solidFill>
                <a:hlinkClick r:id="rId14" tooltip="Вергилий"/>
              </a:rPr>
              <a:t>Вергилий</a:t>
            </a:r>
            <a:r>
              <a:rPr lang="ru-RU" sz="2100" b="1" i="1" dirty="0">
                <a:solidFill>
                  <a:srgbClr val="FFFF00"/>
                </a:solidFill>
              </a:rPr>
              <a:t> — разум, посланный к поэту </a:t>
            </a:r>
            <a:r>
              <a:rPr lang="ru-RU" sz="2100" b="1" i="1" dirty="0" err="1">
                <a:solidFill>
                  <a:srgbClr val="FFFF00"/>
                </a:solidFill>
                <a:hlinkClick r:id="rId15" tooltip="Беатриче"/>
              </a:rPr>
              <a:t>Беатриче</a:t>
            </a:r>
            <a:r>
              <a:rPr lang="ru-RU" sz="2100" b="1" i="1" dirty="0">
                <a:solidFill>
                  <a:srgbClr val="FFFF00"/>
                </a:solidFill>
              </a:rPr>
              <a:t> (</a:t>
            </a:r>
            <a:r>
              <a:rPr lang="ru-RU" sz="2100" b="1" i="1" dirty="0">
                <a:solidFill>
                  <a:srgbClr val="FFFF00"/>
                </a:solidFill>
                <a:hlinkClick r:id="rId16" tooltip="Богословие"/>
              </a:rPr>
              <a:t>богословием</a:t>
            </a:r>
            <a:r>
              <a:rPr lang="ru-RU" sz="2100" b="1" i="1" dirty="0">
                <a:solidFill>
                  <a:srgbClr val="FFFF00"/>
                </a:solidFill>
              </a:rPr>
              <a:t> — верой). Вергилий ведёт Данте через </a:t>
            </a:r>
            <a:r>
              <a:rPr lang="ru-RU" sz="2100" b="1" i="1" dirty="0">
                <a:solidFill>
                  <a:srgbClr val="FFFF00"/>
                </a:solidFill>
                <a:hlinkClick r:id="rId17" tooltip="Ад"/>
              </a:rPr>
              <a:t>ад</a:t>
            </a:r>
            <a:r>
              <a:rPr lang="ru-RU" sz="2100" b="1" i="1" dirty="0">
                <a:solidFill>
                  <a:srgbClr val="FFFF00"/>
                </a:solidFill>
              </a:rPr>
              <a:t> в </a:t>
            </a:r>
            <a:r>
              <a:rPr lang="ru-RU" sz="2100" b="1" i="1" dirty="0">
                <a:solidFill>
                  <a:srgbClr val="FFFF00"/>
                </a:solidFill>
                <a:hlinkClick r:id="rId18" tooltip="Чистилище"/>
              </a:rPr>
              <a:t>чистилище</a:t>
            </a:r>
            <a:r>
              <a:rPr lang="ru-RU" sz="2100" b="1" i="1" dirty="0">
                <a:solidFill>
                  <a:srgbClr val="FFFF00"/>
                </a:solidFill>
              </a:rPr>
              <a:t> и на пороге </a:t>
            </a:r>
            <a:r>
              <a:rPr lang="ru-RU" sz="2100" b="1" i="1" dirty="0">
                <a:solidFill>
                  <a:srgbClr val="FFFF00"/>
                </a:solidFill>
                <a:hlinkClick r:id="rId19" tooltip="Рай"/>
              </a:rPr>
              <a:t>рая</a:t>
            </a:r>
            <a:r>
              <a:rPr lang="ru-RU" sz="2100" b="1" i="1" dirty="0">
                <a:solidFill>
                  <a:srgbClr val="FFFF00"/>
                </a:solidFill>
              </a:rPr>
              <a:t> уступает место </a:t>
            </a:r>
            <a:r>
              <a:rPr lang="ru-RU" sz="2100" b="1" i="1" dirty="0" err="1">
                <a:solidFill>
                  <a:srgbClr val="FFFF00"/>
                </a:solidFill>
              </a:rPr>
              <a:t>Беатриче</a:t>
            </a:r>
            <a:r>
              <a:rPr lang="ru-RU" sz="2100" b="1" i="1" dirty="0">
                <a:solidFill>
                  <a:srgbClr val="FFFF00"/>
                </a:solidFill>
              </a:rPr>
              <a:t>. Смысл этой аллегории тот, что человека от страстей спасает разум, а знание божественной науки доставляет вечное блаженство.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6396335"/>
            <a:ext cx="8858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>
                <a:solidFill>
                  <a:srgbClr val="FF00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«Комедия» — последнее и самое зрелое произведение Данте.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1429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rgbClr val="FFFF00"/>
                </a:solidFill>
              </a:rPr>
              <a:t>“Божественна </a:t>
            </a:r>
            <a:r>
              <a:rPr lang="ru-RU" sz="2000" b="1" i="1" dirty="0" err="1">
                <a:solidFill>
                  <a:srgbClr val="FFFF00"/>
                </a:solidFill>
              </a:rPr>
              <a:t>комедія</a:t>
            </a:r>
            <a:r>
              <a:rPr lang="ru-RU" sz="2000" b="1" i="1" dirty="0">
                <a:solidFill>
                  <a:srgbClr val="FFFF00"/>
                </a:solidFill>
              </a:rPr>
              <a:t>” Данте принесла </a:t>
            </a:r>
            <a:r>
              <a:rPr lang="ru-RU" sz="2000" b="1" i="1" dirty="0" err="1">
                <a:solidFill>
                  <a:srgbClr val="FFFF00"/>
                </a:solidFill>
              </a:rPr>
              <a:t>поету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світову</a:t>
            </a:r>
            <a:r>
              <a:rPr lang="ru-RU" sz="2000" b="1" i="1" dirty="0">
                <a:solidFill>
                  <a:srgbClr val="FFFF00"/>
                </a:solidFill>
              </a:rPr>
              <a:t> славу, </a:t>
            </a:r>
            <a:r>
              <a:rPr lang="ru-RU" sz="2000" b="1" i="1" dirty="0" err="1">
                <a:solidFill>
                  <a:srgbClr val="FFFF00"/>
                </a:solidFill>
              </a:rPr>
              <a:t>представляючи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грандіозний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філолофсько-художній</a:t>
            </a:r>
            <a:r>
              <a:rPr lang="ru-RU" sz="2000" b="1" i="1" dirty="0">
                <a:solidFill>
                  <a:srgbClr val="FFFF00"/>
                </a:solidFill>
              </a:rPr>
              <a:t> синтез </a:t>
            </a:r>
            <a:r>
              <a:rPr lang="ru-RU" sz="2000" b="1" i="1" dirty="0" err="1">
                <a:solidFill>
                  <a:srgbClr val="FFFF00"/>
                </a:solidFill>
              </a:rPr>
              <a:t>усієї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середньовічної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культури</a:t>
            </a:r>
            <a:r>
              <a:rPr lang="ru-RU" sz="2000" b="1" i="1" dirty="0">
                <a:solidFill>
                  <a:srgbClr val="FFFF00"/>
                </a:solidFill>
              </a:rPr>
              <a:t>, </a:t>
            </a:r>
            <a:r>
              <a:rPr lang="ru-RU" sz="2000" b="1" i="1" dirty="0" err="1">
                <a:solidFill>
                  <a:srgbClr val="FFFF00"/>
                </a:solidFill>
              </a:rPr>
              <a:t>перекидаючи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від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неї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міст</a:t>
            </a:r>
            <a:r>
              <a:rPr lang="ru-RU" sz="2000" b="1" i="1" dirty="0">
                <a:solidFill>
                  <a:srgbClr val="FFFF00"/>
                </a:solidFill>
              </a:rPr>
              <a:t> до </a:t>
            </a:r>
            <a:r>
              <a:rPr lang="ru-RU" sz="2000" b="1" i="1" dirty="0" err="1">
                <a:solidFill>
                  <a:srgbClr val="FFFF00"/>
                </a:solidFill>
              </a:rPr>
              <a:t>культури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Відродження</a:t>
            </a:r>
            <a:r>
              <a:rPr lang="ru-RU" sz="2000" b="1" i="1" dirty="0">
                <a:solidFill>
                  <a:srgbClr val="FFFF00"/>
                </a:solidFill>
              </a:rPr>
              <a:t>. Як справедливо </a:t>
            </a:r>
            <a:r>
              <a:rPr lang="ru-RU" sz="2000" b="1" i="1" dirty="0" err="1">
                <a:solidFill>
                  <a:srgbClr val="FFFF00"/>
                </a:solidFill>
              </a:rPr>
              <a:t>відзначає</a:t>
            </a:r>
            <a:r>
              <a:rPr lang="ru-RU" sz="2000" b="1" i="1" dirty="0">
                <a:solidFill>
                  <a:srgbClr val="FFFF00"/>
                </a:solidFill>
              </a:rPr>
              <a:t> С.С. </a:t>
            </a:r>
            <a:r>
              <a:rPr lang="ru-RU" sz="2000" b="1" i="1" dirty="0" err="1">
                <a:solidFill>
                  <a:srgbClr val="FFFF00"/>
                </a:solidFill>
              </a:rPr>
              <a:t>Мокульський</a:t>
            </a:r>
            <a:r>
              <a:rPr lang="ru-RU" sz="2000" b="1" i="1" dirty="0">
                <a:solidFill>
                  <a:srgbClr val="FFFF00"/>
                </a:solidFill>
              </a:rPr>
              <a:t>, “</a:t>
            </a:r>
            <a:r>
              <a:rPr lang="ru-RU" sz="2000" b="1" i="1" dirty="0" err="1">
                <a:solidFill>
                  <a:srgbClr val="FFFF00"/>
                </a:solidFill>
              </a:rPr>
              <a:t>саме</a:t>
            </a:r>
            <a:r>
              <a:rPr lang="ru-RU" sz="2000" b="1" i="1" dirty="0">
                <a:solidFill>
                  <a:srgbClr val="FFFF00"/>
                </a:solidFill>
              </a:rPr>
              <a:t> як автор “</a:t>
            </a:r>
            <a:r>
              <a:rPr lang="ru-RU" sz="2000" b="1" i="1" dirty="0" err="1">
                <a:solidFill>
                  <a:srgbClr val="FFFF00"/>
                </a:solidFill>
              </a:rPr>
              <a:t>Божественної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комедії</a:t>
            </a:r>
            <a:r>
              <a:rPr lang="ru-RU" sz="2000" b="1" i="1" dirty="0">
                <a:solidFill>
                  <a:srgbClr val="FFFF00"/>
                </a:solidFill>
              </a:rPr>
              <a:t>” Данте </a:t>
            </a:r>
            <a:r>
              <a:rPr lang="ru-RU" sz="2000" b="1" i="1" dirty="0" err="1">
                <a:solidFill>
                  <a:srgbClr val="FFFF00"/>
                </a:solidFill>
              </a:rPr>
              <a:t>є</a:t>
            </a:r>
            <a:r>
              <a:rPr lang="ru-RU" sz="2000" b="1" i="1" dirty="0">
                <a:solidFill>
                  <a:srgbClr val="FFFF00"/>
                </a:solidFill>
              </a:rPr>
              <a:t> в один </a:t>
            </a:r>
            <a:r>
              <a:rPr lang="ru-RU" sz="2000" b="1" i="1" dirty="0" err="1">
                <a:solidFill>
                  <a:srgbClr val="FFFF00"/>
                </a:solidFill>
              </a:rPr>
              <a:t>і</a:t>
            </a:r>
            <a:r>
              <a:rPr lang="ru-RU" sz="2000" b="1" i="1" dirty="0">
                <a:solidFill>
                  <a:srgbClr val="FFFF00"/>
                </a:solidFill>
              </a:rPr>
              <a:t> той </a:t>
            </a:r>
            <a:r>
              <a:rPr lang="ru-RU" sz="2000" b="1" i="1" dirty="0" err="1">
                <a:solidFill>
                  <a:srgbClr val="FFFF00"/>
                </a:solidFill>
              </a:rPr>
              <a:t>самий</a:t>
            </a:r>
            <a:r>
              <a:rPr lang="ru-RU" sz="2000" b="1" i="1" dirty="0">
                <a:solidFill>
                  <a:srgbClr val="FFFF00"/>
                </a:solidFill>
              </a:rPr>
              <a:t> час </a:t>
            </a:r>
            <a:r>
              <a:rPr lang="ru-RU" sz="2000" b="1" i="1" dirty="0" err="1">
                <a:solidFill>
                  <a:srgbClr val="FFFF00"/>
                </a:solidFill>
              </a:rPr>
              <a:t>останнім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поетом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середніх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століть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і</a:t>
            </a:r>
            <a:r>
              <a:rPr lang="ru-RU" sz="2000" b="1" i="1" dirty="0">
                <a:solidFill>
                  <a:srgbClr val="FFFF00"/>
                </a:solidFill>
              </a:rPr>
              <a:t> першим </a:t>
            </a:r>
            <a:r>
              <a:rPr lang="ru-RU" sz="2000" b="1" i="1" dirty="0" err="1">
                <a:solidFill>
                  <a:srgbClr val="FFFF00"/>
                </a:solidFill>
              </a:rPr>
              <a:t>поетом</a:t>
            </a:r>
            <a:r>
              <a:rPr lang="ru-RU" sz="2000" b="1" i="1" dirty="0">
                <a:solidFill>
                  <a:srgbClr val="FFFF00"/>
                </a:solidFill>
              </a:rPr>
              <a:t> нового часу. </a:t>
            </a:r>
            <a:r>
              <a:rPr lang="ru-RU" sz="2000" b="1" i="1" dirty="0" err="1">
                <a:solidFill>
                  <a:srgbClr val="FFFF00"/>
                </a:solidFill>
              </a:rPr>
              <a:t>Усі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протиріччя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ідеології</a:t>
            </a:r>
            <a:r>
              <a:rPr lang="ru-RU" sz="2000" b="1" i="1" dirty="0">
                <a:solidFill>
                  <a:srgbClr val="FFFF00"/>
                </a:solidFill>
              </a:rPr>
              <a:t> Данте, </a:t>
            </a:r>
            <a:r>
              <a:rPr lang="ru-RU" sz="2000" b="1" i="1" dirty="0" err="1">
                <a:solidFill>
                  <a:srgbClr val="FFFF00"/>
                </a:solidFill>
              </a:rPr>
              <a:t>відбиті</a:t>
            </a:r>
            <a:r>
              <a:rPr lang="ru-RU" sz="2000" b="1" i="1" dirty="0">
                <a:solidFill>
                  <a:srgbClr val="FFFF00"/>
                </a:solidFill>
              </a:rPr>
              <a:t> в </a:t>
            </a:r>
            <a:r>
              <a:rPr lang="ru-RU" sz="2000" b="1" i="1" dirty="0" err="1">
                <a:solidFill>
                  <a:srgbClr val="FFFF00"/>
                </a:solidFill>
              </a:rPr>
              <a:t>інших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його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добутках</a:t>
            </a:r>
            <a:r>
              <a:rPr lang="ru-RU" sz="2000" b="1" i="1" dirty="0">
                <a:solidFill>
                  <a:srgbClr val="FFFF00"/>
                </a:solidFill>
              </a:rPr>
              <a:t>, </a:t>
            </a:r>
            <a:r>
              <a:rPr lang="ru-RU" sz="2000" b="1" i="1" dirty="0" err="1">
                <a:solidFill>
                  <a:srgbClr val="FFFF00"/>
                </a:solidFill>
              </a:rPr>
              <a:t>усі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різноманітні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аспекти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його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творчості</a:t>
            </a:r>
            <a:r>
              <a:rPr lang="ru-RU" sz="2000" b="1" i="1" dirty="0">
                <a:solidFill>
                  <a:srgbClr val="FFFF00"/>
                </a:solidFill>
              </a:rPr>
              <a:t> як </a:t>
            </a:r>
            <a:r>
              <a:rPr lang="ru-RU" sz="2000" b="1" i="1" dirty="0" err="1">
                <a:solidFill>
                  <a:srgbClr val="FFFF00"/>
                </a:solidFill>
              </a:rPr>
              <a:t>поета</a:t>
            </a:r>
            <a:r>
              <a:rPr lang="ru-RU" sz="2000" b="1" i="1" dirty="0">
                <a:solidFill>
                  <a:srgbClr val="FFFF00"/>
                </a:solidFill>
              </a:rPr>
              <a:t>, </a:t>
            </a:r>
            <a:r>
              <a:rPr lang="ru-RU" sz="2000" b="1" i="1" dirty="0" err="1">
                <a:solidFill>
                  <a:srgbClr val="FFFF00"/>
                </a:solidFill>
              </a:rPr>
              <a:t>філософа</a:t>
            </a:r>
            <a:r>
              <a:rPr lang="ru-RU" sz="2000" b="1" i="1" dirty="0">
                <a:solidFill>
                  <a:srgbClr val="FFFF00"/>
                </a:solidFill>
              </a:rPr>
              <a:t>, ученого, </a:t>
            </a:r>
            <a:r>
              <a:rPr lang="ru-RU" sz="2000" b="1" i="1" dirty="0" err="1">
                <a:solidFill>
                  <a:srgbClr val="FFFF00"/>
                </a:solidFill>
              </a:rPr>
              <a:t>публіциста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злиті</a:t>
            </a:r>
            <a:r>
              <a:rPr lang="ru-RU" sz="2000" b="1" i="1" dirty="0">
                <a:solidFill>
                  <a:srgbClr val="FFFF00"/>
                </a:solidFill>
              </a:rPr>
              <a:t> тут у </a:t>
            </a:r>
            <a:r>
              <a:rPr lang="ru-RU" sz="2000" b="1" i="1" dirty="0" err="1">
                <a:solidFill>
                  <a:srgbClr val="FFFF00"/>
                </a:solidFill>
              </a:rPr>
              <a:t>величне</a:t>
            </a:r>
            <a:r>
              <a:rPr lang="ru-RU" sz="2000" b="1" i="1" dirty="0">
                <a:solidFill>
                  <a:srgbClr val="FFFF00"/>
                </a:solidFill>
              </a:rPr>
              <a:t>, </a:t>
            </a:r>
            <a:r>
              <a:rPr lang="ru-RU" sz="2000" b="1" i="1" dirty="0" err="1">
                <a:solidFill>
                  <a:srgbClr val="FFFF00"/>
                </a:solidFill>
              </a:rPr>
              <a:t>гармонічне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художнє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ціле</a:t>
            </a:r>
            <a:r>
              <a:rPr lang="ru-RU" sz="2000" b="1" i="1" dirty="0">
                <a:solidFill>
                  <a:srgbClr val="FFFF00"/>
                </a:solidFill>
              </a:rPr>
              <a:t>”.</a:t>
            </a:r>
            <a:br>
              <a:rPr lang="ru-RU" sz="2000" b="1" i="1" dirty="0">
                <a:solidFill>
                  <a:srgbClr val="FFFF00"/>
                </a:solidFill>
              </a:rPr>
            </a:br>
            <a:r>
              <a:rPr lang="ru-RU" sz="2000" b="1" i="1" dirty="0" err="1">
                <a:solidFill>
                  <a:srgbClr val="FFFF00"/>
                </a:solidFill>
              </a:rPr>
              <a:t>Суперечки</a:t>
            </a:r>
            <a:r>
              <a:rPr lang="ru-RU" sz="2000" b="1" i="1" dirty="0">
                <a:solidFill>
                  <a:srgbClr val="FFFF00"/>
                </a:solidFill>
              </a:rPr>
              <a:t> про поему Данте </a:t>
            </a:r>
            <a:r>
              <a:rPr lang="ru-RU" sz="2000" b="1" i="1" dirty="0" err="1">
                <a:solidFill>
                  <a:srgbClr val="FFFF00"/>
                </a:solidFill>
              </a:rPr>
              <a:t>продовжувалися</a:t>
            </a:r>
            <a:r>
              <a:rPr lang="ru-RU" sz="2000" b="1" i="1" dirty="0">
                <a:solidFill>
                  <a:srgbClr val="FFFF00"/>
                </a:solidFill>
              </a:rPr>
              <a:t> за </a:t>
            </a:r>
            <a:r>
              <a:rPr lang="ru-RU" sz="2000" b="1" i="1" dirty="0" err="1">
                <a:solidFill>
                  <a:srgbClr val="FFFF00"/>
                </a:solidFill>
              </a:rPr>
              <a:t>всіх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часів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і</a:t>
            </a:r>
            <a:r>
              <a:rPr lang="ru-RU" sz="2000" b="1" i="1" dirty="0">
                <a:solidFill>
                  <a:srgbClr val="FFFF00"/>
                </a:solidFill>
              </a:rPr>
              <a:t> не </a:t>
            </a:r>
            <a:r>
              <a:rPr lang="ru-RU" sz="2000" b="1" i="1" dirty="0" err="1">
                <a:solidFill>
                  <a:srgbClr val="FFFF00"/>
                </a:solidFill>
              </a:rPr>
              <a:t>припинені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і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понині</a:t>
            </a:r>
            <a:r>
              <a:rPr lang="ru-RU" sz="2000" b="1" i="1" dirty="0">
                <a:solidFill>
                  <a:srgbClr val="FFFF00"/>
                </a:solidFill>
              </a:rPr>
              <a:t>: </a:t>
            </a:r>
            <a:r>
              <a:rPr lang="ru-RU" sz="2000" b="1" i="1" dirty="0" err="1">
                <a:solidFill>
                  <a:srgbClr val="FFFF00"/>
                </a:solidFill>
              </a:rPr>
              <a:t>від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повного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неприйняття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її</a:t>
            </a:r>
            <a:r>
              <a:rPr lang="ru-RU" sz="2000" b="1" i="1" dirty="0">
                <a:solidFill>
                  <a:srgbClr val="FFFF00"/>
                </a:solidFill>
              </a:rPr>
              <a:t> (Вольтер, </a:t>
            </a:r>
            <a:r>
              <a:rPr lang="ru-RU" sz="2000" b="1" i="1" dirty="0" err="1">
                <a:solidFill>
                  <a:srgbClr val="FFFF00"/>
                </a:solidFill>
              </a:rPr>
              <a:t>Беттінеллі</a:t>
            </a:r>
            <a:r>
              <a:rPr lang="ru-RU" sz="2000" b="1" i="1" dirty="0">
                <a:solidFill>
                  <a:srgbClr val="FFFF00"/>
                </a:solidFill>
              </a:rPr>
              <a:t>, </a:t>
            </a:r>
            <a:r>
              <a:rPr lang="ru-RU" sz="2000" b="1" i="1" dirty="0" err="1">
                <a:solidFill>
                  <a:srgbClr val="FFFF00"/>
                </a:solidFill>
              </a:rPr>
              <a:t>що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вважав</a:t>
            </a:r>
            <a:r>
              <a:rPr lang="ru-RU" sz="2000" b="1" i="1" dirty="0">
                <a:solidFill>
                  <a:srgbClr val="FFFF00"/>
                </a:solidFill>
              </a:rPr>
              <a:t> поему "</a:t>
            </a:r>
            <a:r>
              <a:rPr lang="ru-RU" sz="2000" b="1" i="1" dirty="0" err="1">
                <a:solidFill>
                  <a:srgbClr val="FFFF00"/>
                </a:solidFill>
              </a:rPr>
              <a:t>неправдоподібним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науковим</a:t>
            </a:r>
            <a:r>
              <a:rPr lang="ru-RU" sz="2000" b="1" i="1" dirty="0">
                <a:solidFill>
                  <a:srgbClr val="FFFF00"/>
                </a:solidFill>
              </a:rPr>
              <a:t> трактатом", </a:t>
            </a:r>
            <a:r>
              <a:rPr lang="ru-RU" sz="2000" b="1" i="1" dirty="0" err="1">
                <a:solidFill>
                  <a:srgbClr val="FFFF00"/>
                </a:solidFill>
              </a:rPr>
              <a:t>написаним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варварською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мовою</a:t>
            </a:r>
            <a:r>
              <a:rPr lang="ru-RU" sz="2000" b="1" i="1" dirty="0">
                <a:solidFill>
                  <a:srgbClr val="FFFF00"/>
                </a:solidFill>
              </a:rPr>
              <a:t>) до критичного </a:t>
            </a:r>
            <a:r>
              <a:rPr lang="ru-RU" sz="2000" b="1" i="1" dirty="0" err="1">
                <a:solidFill>
                  <a:srgbClr val="FFFF00"/>
                </a:solidFill>
              </a:rPr>
              <a:t>переосмислення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чи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навіть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віднесення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її</a:t>
            </a:r>
            <a:r>
              <a:rPr lang="ru-RU" sz="2000" b="1" i="1" dirty="0">
                <a:solidFill>
                  <a:srgbClr val="FFFF00"/>
                </a:solidFill>
              </a:rPr>
              <a:t> до роду </a:t>
            </a:r>
            <a:r>
              <a:rPr lang="ru-RU" sz="2000" b="1" i="1" dirty="0" err="1">
                <a:solidFill>
                  <a:srgbClr val="FFFF00"/>
                </a:solidFill>
              </a:rPr>
              <a:t>священних</a:t>
            </a:r>
            <a:r>
              <a:rPr lang="ru-RU" sz="2000" b="1" i="1" dirty="0">
                <a:solidFill>
                  <a:srgbClr val="FFFF00"/>
                </a:solidFill>
              </a:rPr>
              <a:t> книг, </a:t>
            </a:r>
            <a:r>
              <a:rPr lang="ru-RU" sz="2000" b="1" i="1" dirty="0" err="1">
                <a:solidFill>
                  <a:srgbClr val="FFFF00"/>
                </a:solidFill>
              </a:rPr>
              <a:t>зміст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якої</a:t>
            </a:r>
            <a:r>
              <a:rPr lang="ru-RU" sz="2000" b="1" i="1" dirty="0">
                <a:solidFill>
                  <a:srgbClr val="FFFF00"/>
                </a:solidFill>
              </a:rPr>
              <a:t> не </a:t>
            </a:r>
            <a:r>
              <a:rPr lang="ru-RU" sz="2000" b="1" i="1" dirty="0" err="1">
                <a:solidFill>
                  <a:srgbClr val="FFFF00"/>
                </a:solidFill>
              </a:rPr>
              <a:t>може</a:t>
            </a:r>
            <a:r>
              <a:rPr lang="ru-RU" sz="2000" b="1" i="1" dirty="0">
                <a:solidFill>
                  <a:srgbClr val="FFFF00"/>
                </a:solidFill>
              </a:rPr>
              <a:t> бути до </a:t>
            </a:r>
            <a:r>
              <a:rPr lang="ru-RU" sz="2000" b="1" i="1" dirty="0" err="1">
                <a:solidFill>
                  <a:srgbClr val="FFFF00"/>
                </a:solidFill>
              </a:rPr>
              <a:t>кінця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зрозумілий</a:t>
            </a:r>
            <a:r>
              <a:rPr lang="ru-RU" sz="2000" b="1" i="1" dirty="0">
                <a:solidFill>
                  <a:srgbClr val="FFFF00"/>
                </a:solidFill>
              </a:rPr>
              <a:t> смертною </a:t>
            </a:r>
            <a:r>
              <a:rPr lang="ru-RU" sz="2000" b="1" i="1" dirty="0" err="1">
                <a:solidFill>
                  <a:srgbClr val="FFFF00"/>
                </a:solidFill>
              </a:rPr>
              <a:t>людиною</a:t>
            </a:r>
            <a:r>
              <a:rPr lang="ru-RU" sz="2000" b="1" i="1" dirty="0">
                <a:solidFill>
                  <a:srgbClr val="FFFF00"/>
                </a:solidFill>
              </a:rPr>
              <a:t>. У </a:t>
            </a:r>
            <a:r>
              <a:rPr lang="ru-RU" sz="2000" b="1" i="1" dirty="0" err="1">
                <a:solidFill>
                  <a:srgbClr val="FFFF00"/>
                </a:solidFill>
              </a:rPr>
              <a:t>теософських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навчаннях</a:t>
            </a:r>
            <a:r>
              <a:rPr lang="ru-RU" sz="2000" b="1" i="1" dirty="0">
                <a:solidFill>
                  <a:srgbClr val="FFFF00"/>
                </a:solidFill>
              </a:rPr>
              <a:t> Данте </a:t>
            </a:r>
            <a:r>
              <a:rPr lang="ru-RU" sz="2000" b="1" i="1" dirty="0" err="1">
                <a:solidFill>
                  <a:srgbClr val="FFFF00"/>
                </a:solidFill>
              </a:rPr>
              <a:t>і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його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поемі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приділяється</a:t>
            </a:r>
            <a:r>
              <a:rPr lang="ru-RU" sz="2000" b="1" i="1" dirty="0">
                <a:solidFill>
                  <a:srgbClr val="FFFF00"/>
                </a:solidFill>
              </a:rPr>
              <a:t> роль </a:t>
            </a:r>
            <a:r>
              <a:rPr lang="ru-RU" sz="2000" b="1" i="1" dirty="0" err="1">
                <a:solidFill>
                  <a:srgbClr val="FFFF00"/>
                </a:solidFill>
              </a:rPr>
              <a:t>провісної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літератури</a:t>
            </a:r>
            <a:r>
              <a:rPr lang="ru-RU" sz="2000" b="1" i="1" dirty="0">
                <a:solidFill>
                  <a:srgbClr val="FFFF00"/>
                </a:solidFill>
              </a:rPr>
              <a:t>. </a:t>
            </a:r>
            <a:br>
              <a:rPr lang="ru-RU" sz="2000" b="1" i="1" dirty="0">
                <a:solidFill>
                  <a:srgbClr val="FFFF00"/>
                </a:solidFill>
              </a:rPr>
            </a:br>
            <a:endParaRPr lang="uk-UA" sz="2000" b="1" i="1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714884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2000" b="1" i="1" dirty="0" err="1">
                <a:solidFill>
                  <a:srgbClr val="FFFF00"/>
                </a:solidFill>
              </a:rPr>
              <a:t>Незалежно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від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трактування</a:t>
            </a:r>
            <a:r>
              <a:rPr lang="ru-RU" sz="2000" b="1" i="1" dirty="0">
                <a:solidFill>
                  <a:srgbClr val="FFFF00"/>
                </a:solidFill>
              </a:rPr>
              <a:t>, сам </a:t>
            </a:r>
            <a:r>
              <a:rPr lang="ru-RU" sz="2000" b="1" i="1" dirty="0" err="1">
                <a:solidFill>
                  <a:srgbClr val="FFFF00"/>
                </a:solidFill>
              </a:rPr>
              <a:t>космогонічний</a:t>
            </a:r>
            <a:r>
              <a:rPr lang="ru-RU" sz="2000" b="1" i="1" dirty="0">
                <a:solidFill>
                  <a:srgbClr val="FFFF00"/>
                </a:solidFill>
              </a:rPr>
              <a:t> план </a:t>
            </a:r>
            <a:r>
              <a:rPr lang="ru-RU" sz="2000" b="1" i="1" dirty="0" err="1">
                <a:solidFill>
                  <a:srgbClr val="FFFF00"/>
                </a:solidFill>
              </a:rPr>
              <a:t>комедії</a:t>
            </a:r>
            <a:r>
              <a:rPr lang="ru-RU" sz="2000" b="1" i="1" dirty="0">
                <a:solidFill>
                  <a:srgbClr val="FFFF00"/>
                </a:solidFill>
              </a:rPr>
              <a:t>, </a:t>
            </a:r>
            <a:r>
              <a:rPr lang="ru-RU" sz="2000" b="1" i="1" dirty="0" err="1">
                <a:solidFill>
                  <a:srgbClr val="FFFF00"/>
                </a:solidFill>
              </a:rPr>
              <a:t>що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включає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розповідь</a:t>
            </a:r>
            <a:r>
              <a:rPr lang="ru-RU" sz="2000" b="1" i="1" dirty="0">
                <a:solidFill>
                  <a:srgbClr val="FFFF00"/>
                </a:solidFill>
              </a:rPr>
              <a:t> про </a:t>
            </a:r>
            <a:r>
              <a:rPr lang="ru-RU" sz="2000" b="1" i="1" dirty="0" err="1">
                <a:solidFill>
                  <a:srgbClr val="FFFF00"/>
                </a:solidFill>
              </a:rPr>
              <a:t>принципи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будови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світу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і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його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структурі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вкупі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з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оповіданням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про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долі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і</a:t>
            </a:r>
            <a:r>
              <a:rPr lang="ru-RU" sz="2000" b="1" i="1" dirty="0">
                <a:solidFill>
                  <a:srgbClr val="FFFF00"/>
                </a:solidFill>
              </a:rPr>
              <a:t> шляхи </a:t>
            </a:r>
            <a:r>
              <a:rPr lang="ru-RU" sz="2000" b="1" i="1" dirty="0" err="1">
                <a:solidFill>
                  <a:srgbClr val="FFFF00"/>
                </a:solidFill>
              </a:rPr>
              <a:t>людства</a:t>
            </a:r>
            <a:r>
              <a:rPr lang="ru-RU" sz="2000" b="1" i="1" dirty="0">
                <a:solidFill>
                  <a:srgbClr val="FFFF00"/>
                </a:solidFill>
              </a:rPr>
              <a:t> (духовному </a:t>
            </a:r>
            <a:r>
              <a:rPr lang="ru-RU" sz="2000" b="1" i="1" dirty="0" err="1">
                <a:solidFill>
                  <a:srgbClr val="FFFF00"/>
                </a:solidFill>
              </a:rPr>
              <a:t>і</a:t>
            </a:r>
            <a:r>
              <a:rPr lang="ru-RU" sz="2000" b="1" i="1" dirty="0">
                <a:solidFill>
                  <a:srgbClr val="FFFF00"/>
                </a:solidFill>
              </a:rPr>
              <a:t> </a:t>
            </a:r>
            <a:r>
              <a:rPr lang="ru-RU" sz="2000" b="1" i="1" dirty="0" err="1">
                <a:solidFill>
                  <a:srgbClr val="FFFF00"/>
                </a:solidFill>
              </a:rPr>
              <a:t>матеріальному</a:t>
            </a:r>
            <a:r>
              <a:rPr lang="ru-RU" sz="2000" b="1" i="1" dirty="0">
                <a:solidFill>
                  <a:srgbClr val="FFFF00"/>
                </a:solidFill>
              </a:rPr>
              <a:t>) </a:t>
            </a:r>
            <a:r>
              <a:rPr lang="ru-RU" sz="2000" b="1" i="1" dirty="0" err="1">
                <a:solidFill>
                  <a:srgbClr val="FFFF00"/>
                </a:solidFill>
              </a:rPr>
              <a:t>грандіозний</a:t>
            </a:r>
            <a:r>
              <a:rPr lang="ru-RU" sz="2000" b="1" i="1" dirty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0" accel="50000" fill="hold">
                                          <p:stCondLst>
                                            <p:cond delay="7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0" accel="50000" fill="hold">
                                          <p:stCondLst>
                                            <p:cond delay="7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4678" y="2500306"/>
            <a:ext cx="3214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i="1" dirty="0" smtClean="0"/>
              <a:t>Конец</a:t>
            </a:r>
            <a:endParaRPr lang="uk-UA" sz="8000" b="1" i="1" dirty="0"/>
          </a:p>
        </p:txBody>
      </p:sp>
    </p:spTree>
  </p:cSld>
  <p:clrMapOvr>
    <a:masterClrMapping/>
  </p:clrMapOvr>
  <p:transition spd="med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108</TotalTime>
  <Words>501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Слайд 1</vt:lpstr>
      <vt:lpstr>Слайд 2</vt:lpstr>
      <vt:lpstr>Ад </vt:lpstr>
      <vt:lpstr>Чистилище </vt:lpstr>
      <vt:lpstr>Рай </vt:lpstr>
      <vt:lpstr>Анализ </vt:lpstr>
      <vt:lpstr>Слайд 7</vt:lpstr>
      <vt:lpstr>Слайд 8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Сутність назви та побудова твору Дайте Аліґ'єрі "Божественна комедія" </dc:title>
  <dc:creator>Y</dc:creator>
  <cp:lastModifiedBy>Y</cp:lastModifiedBy>
  <cp:revision>11</cp:revision>
  <dcterms:created xsi:type="dcterms:W3CDTF">2011-02-13T15:52:55Z</dcterms:created>
  <dcterms:modified xsi:type="dcterms:W3CDTF">2011-02-13T17:41:23Z</dcterms:modified>
</cp:coreProperties>
</file>