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1828800" y="3159760"/>
            <a:ext cx="457200" cy="1034129"/>
          </a:xfrm>
          <a:prstGeom prst="rect">
            <a:avLst/>
          </a:prstGeom>
          <a:noFill/>
        </p:spPr>
        <p:txBody>
          <a:bodyPr wrap="square" lIns="0" tIns="9144" rIns="0" bIns="9144" rtlCol="0" anchor="ctr" anchorCtr="0">
            <a:spAutoFit/>
          </a:bodyPr>
          <a:lstStyle/>
          <a:p>
            <a:r>
              <a:rPr lang="en-US" sz="6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77240" y="1219200"/>
            <a:ext cx="7543800" cy="2152650"/>
          </a:xfrm>
        </p:spPr>
        <p:txBody>
          <a:bodyPr>
            <a:noAutofit/>
          </a:bodyPr>
          <a:lstStyle>
            <a:lvl1pPr>
              <a:defRPr sz="6000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33600" y="3375491"/>
            <a:ext cx="6172200" cy="685800"/>
          </a:xfrm>
        </p:spPr>
        <p:txBody>
          <a:bodyPr anchor="ctr"/>
          <a:lstStyle>
            <a:lvl1pPr marL="0" indent="0" algn="l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01.03.2013</a:t>
            </a:fld>
            <a:endParaRPr lang="ru-RU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133600" y="685801"/>
            <a:ext cx="5791200" cy="3505199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01.03.2013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09600" y="609601"/>
            <a:ext cx="2133600" cy="51816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895600" y="685801"/>
            <a:ext cx="5029200" cy="4572000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01.03.2013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01.03.2013</a:t>
            </a:fld>
            <a:endParaRPr lang="ru-RU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4267200" y="4074497"/>
            <a:ext cx="457200" cy="1015663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0" y="4267368"/>
            <a:ext cx="3733800" cy="731520"/>
          </a:xfrm>
        </p:spPr>
        <p:txBody>
          <a:bodyPr anchor="ctr">
            <a:normAutofit/>
          </a:bodyPr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01.03.2013</a:t>
            </a:fld>
            <a:endParaRPr lang="ru-RU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286000" y="1905000"/>
            <a:ext cx="6035040" cy="2350008"/>
          </a:xfrm>
        </p:spPr>
        <p:txBody>
          <a:bodyPr/>
          <a:lstStyle>
            <a:lvl1pPr marL="0" algn="l" defTabSz="914400" rtl="0" eaLnBrk="1" latinLnBrk="0" hangingPunct="1">
              <a:spcBef>
                <a:spcPct val="0"/>
              </a:spcBef>
              <a:buNone/>
              <a:defRPr lang="en-US" sz="5400" b="0" kern="1200" cap="none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01.03.2013</a:t>
            </a:fld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>
          <a:xfrm>
            <a:off x="1344168" y="658368"/>
            <a:ext cx="3273552" cy="3429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4"/>
          </p:nvPr>
        </p:nvSpPr>
        <p:spPr>
          <a:xfrm>
            <a:off x="5029200" y="658368"/>
            <a:ext cx="3273552" cy="34321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41120" y="661976"/>
            <a:ext cx="3273552" cy="639762"/>
          </a:xfrm>
        </p:spPr>
        <p:txBody>
          <a:bodyPr anchor="ctr">
            <a:noAutofit/>
          </a:bodyPr>
          <a:lstStyle>
            <a:lvl1pPr marL="0" indent="0">
              <a:buNone/>
              <a:defRPr sz="22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44168" y="1371600"/>
            <a:ext cx="3276600" cy="2743200"/>
          </a:xfrm>
        </p:spPr>
        <p:txBody>
          <a:bodyPr anchor="t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29200" y="661976"/>
            <a:ext cx="3273552" cy="639762"/>
          </a:xfrm>
        </p:spPr>
        <p:txBody>
          <a:bodyPr anchor="ctr">
            <a:noAutofit/>
          </a:bodyPr>
          <a:lstStyle>
            <a:lvl1pPr marL="0" indent="0">
              <a:buNone/>
              <a:defRPr sz="22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29200" y="1371600"/>
            <a:ext cx="3273552" cy="2743200"/>
          </a:xfrm>
        </p:spPr>
        <p:txBody>
          <a:bodyPr anchor="t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056640" y="520192"/>
            <a:ext cx="457200" cy="923330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4780280" y="520192"/>
            <a:ext cx="457200" cy="923330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01.03.2013</a:t>
            </a:fld>
            <a:endParaRPr lang="ru-RU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01.03.2013</a:t>
            </a:fld>
            <a:endParaRPr lang="ru-RU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01.03.2013</a:t>
            </a:fld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5328920" y="1774588"/>
            <a:ext cx="457200" cy="1231106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8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8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1"/>
            <a:ext cx="4343400" cy="3429000"/>
          </a:xfrm>
        </p:spPr>
        <p:txBody>
          <a:bodyPr anchor="ctr"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15000" y="685801"/>
            <a:ext cx="2590800" cy="3429000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01.03.2013</a:t>
            </a:fld>
            <a:endParaRPr lang="ru-RU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8" name="Title 1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219200" y="612775"/>
            <a:ext cx="6705600" cy="2546985"/>
          </a:xfrm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743200" y="3453047"/>
            <a:ext cx="5029200" cy="720804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435352" y="3331464"/>
            <a:ext cx="457200" cy="923330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01.03.2013</a:t>
            </a:fld>
            <a:endParaRPr lang="ru-RU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chemeClr val="accent6">
                  <a:lumMod val="50000"/>
                  <a:alpha val="36000"/>
                </a:schemeClr>
              </a:gs>
              <a:gs pos="100000">
                <a:schemeClr val="bg2">
                  <a:alpha val="1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 rot="19724275">
            <a:off x="1373221" y="1038440"/>
            <a:ext cx="7240620" cy="5706987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alpha val="7000"/>
                </a:schemeClr>
              </a:gs>
              <a:gs pos="58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 rot="17656910">
            <a:off x="-274211" y="1165875"/>
            <a:ext cx="5538472" cy="4480459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alpha val="8000"/>
                </a:schemeClr>
              </a:gs>
              <a:gs pos="58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 rot="19724275">
            <a:off x="3277955" y="116854"/>
            <a:ext cx="6479362" cy="4754757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alpha val="8000"/>
                </a:schemeClr>
              </a:gs>
              <a:gs pos="58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77240" y="4876800"/>
            <a:ext cx="7543800" cy="9144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33600" y="685801"/>
            <a:ext cx="6096000" cy="36575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5473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100">
                <a:solidFill>
                  <a:schemeClr val="tx1">
                    <a:alpha val="60000"/>
                  </a:schemeClr>
                </a:solidFill>
                <a:effectLst/>
              </a:defRPr>
            </a:lvl1pPr>
          </a:lstStyle>
          <a:p>
            <a:fld id="{B4C71EC6-210F-42DE-9C53-41977AD35B3D}" type="datetimeFigureOut">
              <a:rPr lang="ru-RU" smtClean="0"/>
              <a:t>01.03.2013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22960" y="6154738"/>
            <a:ext cx="45720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>
                <a:solidFill>
                  <a:schemeClr val="tx1">
                    <a:alpha val="60000"/>
                  </a:schemeClr>
                </a:solidFill>
                <a:effectLst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2960" y="5842000"/>
            <a:ext cx="2133600" cy="304800"/>
          </a:xfrm>
          <a:prstGeom prst="rect">
            <a:avLst/>
          </a:prstGeom>
        </p:spPr>
        <p:txBody>
          <a:bodyPr vert="horz" lIns="91440" tIns="45720" rIns="91440" bIns="9144" rtlCol="0" anchor="b"/>
          <a:lstStyle>
            <a:lvl1pPr algn="l">
              <a:defRPr sz="1600">
                <a:solidFill>
                  <a:schemeClr val="tx1">
                    <a:alpha val="60000"/>
                  </a:schemeClr>
                </a:solidFill>
                <a:effectLst/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56032" algn="l" defTabSz="914400" rtl="0" eaLnBrk="1" latinLnBrk="0" hangingPunct="1">
        <a:spcBef>
          <a:spcPct val="20000"/>
        </a:spcBef>
        <a:spcAft>
          <a:spcPts val="0"/>
        </a:spcAft>
        <a:buSzPct val="60000"/>
        <a:buFont typeface="Wingdings" pitchFamily="2" charset="2"/>
        <a:buChar char=""/>
        <a:defRPr sz="21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1pPr>
      <a:lvl2pPr marL="64008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"/>
        <a:defRPr sz="19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2pPr>
      <a:lvl3pPr marL="100584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"/>
        <a:defRPr sz="17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3pPr>
      <a:lvl4pPr marL="137160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"/>
        <a:defRPr sz="16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4pPr>
      <a:lvl5pPr marL="164592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"/>
        <a:defRPr sz="15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5pPr>
      <a:lvl6pPr marL="196596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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6pPr>
      <a:lvl7pPr marL="224028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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7pPr>
      <a:lvl8pPr marL="251460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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8pPr>
      <a:lvl9pPr marL="283464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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7584" y="332656"/>
            <a:ext cx="7543800" cy="914400"/>
          </a:xfrm>
        </p:spPr>
        <p:txBody>
          <a:bodyPr/>
          <a:lstStyle/>
          <a:p>
            <a:r>
              <a:rPr lang="uk-UA" dirty="0" smtClean="0"/>
              <a:t>              </a:t>
            </a:r>
            <a:r>
              <a:rPr lang="uk-UA" dirty="0" err="1" smtClean="0"/>
              <a:t>Введение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467544" y="1268760"/>
            <a:ext cx="8280920" cy="5400600"/>
          </a:xfrm>
        </p:spPr>
        <p:txBody>
          <a:bodyPr>
            <a:normAutofit/>
          </a:bodyPr>
          <a:lstStyle/>
          <a:p>
            <a:r>
              <a:rPr lang="ru-RU" dirty="0"/>
              <a:t>Деньги (богатство) — одна из «вечных» литературных тем. Вопрос о значении денег и богатства имеет долгую историю. Уже Аристотель (384-322 до н.э.) в своей «Риторике» рассматривал богатство как благо: «В самом человеке есть блага духовные и телесные, - вне его — благородное происхождение, друзья, богатство, почет...». Идея богатства как блага, к которому стремится люди, развивалась в западноевропейской литературе. Для Отечественной литературы характерно другое решение, связанное с той частью Библейских текстов, где говорится о греховности богатства, с мыслью о том, что «легче верблюду пройти в игольное ушко, чем богатому попасть в Царствие небесное». Эти Идеи развиваются в житиях святых, путь к святости которых часто начинается с отказа от богатства и раздачи своего имущества бедным.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8077090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59632" y="476672"/>
            <a:ext cx="7543800" cy="914400"/>
          </a:xfrm>
        </p:spPr>
        <p:txBody>
          <a:bodyPr/>
          <a:lstStyle/>
          <a:p>
            <a:r>
              <a:rPr lang="ru-RU" sz="3600" dirty="0"/>
              <a:t>Власть золота в пьесе А. С. Пушкина " Скупой рыцарь"</a:t>
            </a:r>
            <a:endParaRPr lang="uk-UA" sz="36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0" y="1340768"/>
            <a:ext cx="5148064" cy="5328592"/>
          </a:xfrm>
        </p:spPr>
        <p:txBody>
          <a:bodyPr>
            <a:normAutofit fontScale="92500" lnSpcReduction="10000"/>
          </a:bodyPr>
          <a:lstStyle/>
          <a:p>
            <a:r>
              <a:rPr lang="ru-RU" dirty="0"/>
              <a:t>В пьесе Пушкина два ростовщика: Жид, заимодавец Альбера, и сам Барон. Здесь дано традиционное представление о «росте» денег, т.е. о процентах, как об обмане бедняка. Деньги для Барона не господа и не слуги, а державные символы, "венец и бармы", они </a:t>
            </a:r>
            <a:r>
              <a:rPr lang="ru-RU" dirty="0" smtClean="0"/>
              <a:t>                           - </a:t>
            </a:r>
            <a:r>
              <a:rPr lang="ru-RU" dirty="0"/>
              <a:t>свидетельство его царского достоинства. "Послушна мне, сильна моя держава" - говорит он себе. "Держава" Барона, однако, не есть понятие географическое, ибо распространяется на весь мир. Он завоевал мир, не выходя из дома, не силой оружия или тонкой дипломатией, а совсем иными средствами, иной "техникой" - монетой. Она - гарант его независимости, его свободы, не только материальной, но и духовной, в частности, моральной.</a:t>
            </a:r>
            <a:endParaRPr lang="uk-UA" dirty="0"/>
          </a:p>
        </p:txBody>
      </p:sp>
      <p:pic>
        <p:nvPicPr>
          <p:cNvPr id="7" name="Объект 6"/>
          <p:cNvPicPr>
            <a:picLocks noGrp="1" noChangeAspect="1"/>
          </p:cNvPicPr>
          <p:nvPr>
            <p:ph sz="quarter" idx="14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64088" y="2420888"/>
            <a:ext cx="3641204" cy="2952328"/>
          </a:xfrm>
        </p:spPr>
      </p:pic>
    </p:spTree>
    <p:extLst>
      <p:ext uri="{BB962C8B-B14F-4D97-AF65-F5344CB8AC3E}">
        <p14:creationId xmlns:p14="http://schemas.microsoft.com/office/powerpoint/2010/main" val="25838740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7584" y="188640"/>
            <a:ext cx="7543800" cy="914400"/>
          </a:xfrm>
        </p:spPr>
        <p:txBody>
          <a:bodyPr/>
          <a:lstStyle/>
          <a:p>
            <a:r>
              <a:rPr lang="ru-RU" sz="3200" dirty="0"/>
              <a:t>Магия денег – золота в произведениях Н.В. Гоголя</a:t>
            </a:r>
            <a:endParaRPr lang="uk-UA" sz="5400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1700808"/>
            <a:ext cx="3073342" cy="4610014"/>
          </a:xfrm>
        </p:spPr>
      </p:pic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3635896" y="836712"/>
            <a:ext cx="5184576" cy="5760640"/>
          </a:xfrm>
        </p:spPr>
        <p:txBody>
          <a:bodyPr>
            <a:normAutofit fontScale="92500" lnSpcReduction="20000"/>
          </a:bodyPr>
          <a:lstStyle/>
          <a:p>
            <a:r>
              <a:rPr lang="ru-RU" dirty="0"/>
              <a:t>К народным представлениям о золоте (богатстве) относится повесть Н. В. Гоголя "Вечер накануне Ивана Купала". На материале малороссийского фольклора в повести Гоголя разработана одна из тем, характерных для творчества европейских романтиков , — тема продажи души дьяволу. По наущению </a:t>
            </a:r>
            <a:r>
              <a:rPr lang="ru-RU" dirty="0" err="1"/>
              <a:t>Басаврюка</a:t>
            </a:r>
            <a:r>
              <a:rPr lang="ru-RU" dirty="0"/>
              <a:t>, «дьявольского человека», и ведьмы Петрусь должен добыть клад, а чтобы добыть клад — убить невинное дитя. Так в повести Гоголя золото – знак самого дорогого, красивого, желанного – знак могущества, богатства. «Обмороченный проклятой бесовщиной» Петрусь получил золото, за которое заплатил своей бессмертной и бесценной душой. Мотив золота непосредственно связан с темой, которая волновала Гоголя и других писателей в первой трети XIX в.: о греховности богатства, «нечистом» его происхождении, пагубном влиянии на душу человека.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8835748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99592" y="260648"/>
            <a:ext cx="7543800" cy="914400"/>
          </a:xfrm>
        </p:spPr>
        <p:txBody>
          <a:bodyPr/>
          <a:lstStyle/>
          <a:p>
            <a:r>
              <a:rPr lang="ru-RU" sz="3200" dirty="0"/>
              <a:t>Стихия денег в произведениях Ф. М. Достоевского</a:t>
            </a:r>
            <a:endParaRPr lang="uk-UA" sz="32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-108520" y="908720"/>
            <a:ext cx="5328592" cy="6120680"/>
          </a:xfrm>
        </p:spPr>
        <p:txBody>
          <a:bodyPr>
            <a:normAutofit fontScale="92500" lnSpcReduction="20000"/>
          </a:bodyPr>
          <a:lstStyle/>
          <a:p>
            <a:r>
              <a:rPr lang="ru-RU" dirty="0"/>
              <a:t>В произведении Ф. М. Достоевского " Преступление и наказание" все герои романа, так или иначе, охвачены стихией денег, и эта стихия может выражаться в бедности или богатстве: Раскольников и его родные, его друг Разумихин, Мармеладовы очень бедны – страдают от голода и холода, подвержены мелочным страстям, азартным играм, спиртному. А вот </a:t>
            </a:r>
            <a:r>
              <a:rPr lang="ru-RU" dirty="0" smtClean="0"/>
              <a:t>помещик Свидригайлов </a:t>
            </a:r>
            <a:r>
              <a:rPr lang="ru-RU" dirty="0"/>
              <a:t>богат, но его пороки не меньше, а даже больше, чем пороки бедняков. </a:t>
            </a:r>
            <a:r>
              <a:rPr lang="ru-RU" dirty="0" smtClean="0"/>
              <a:t>Развращенность </a:t>
            </a:r>
            <a:r>
              <a:rPr lang="ru-RU" dirty="0"/>
              <a:t>и вседозволенность приводят его к самоубийству. А чем же лучше жизнь Лужина, желающего женится на сестре Раскольникова Дуне, который «…более всего на свете любил и ценил…, добытые трудом и всякими средствами, свои деньги: они равняли его со всем, что было выше его…»? Таким образом, Достоевский пытается подчеркнуть разрушительную силу денег, одинаково убивающих духовность человека и толкающих его на путь преступления.</a:t>
            </a:r>
            <a:endParaRPr lang="uk-UA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quarter" idx="14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76056" y="2492896"/>
            <a:ext cx="3744416" cy="2598440"/>
          </a:xfrm>
        </p:spPr>
      </p:pic>
    </p:spTree>
    <p:extLst>
      <p:ext uri="{BB962C8B-B14F-4D97-AF65-F5344CB8AC3E}">
        <p14:creationId xmlns:p14="http://schemas.microsoft.com/office/powerpoint/2010/main" val="38836305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8" y="260648"/>
            <a:ext cx="7543800" cy="914400"/>
          </a:xfrm>
        </p:spPr>
        <p:txBody>
          <a:bodyPr/>
          <a:lstStyle/>
          <a:p>
            <a:r>
              <a:rPr lang="uk-UA" dirty="0" smtClean="0"/>
              <a:t>            </a:t>
            </a:r>
            <a:r>
              <a:rPr lang="uk-UA" dirty="0" err="1" smtClean="0"/>
              <a:t>Заключение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467544" y="1196752"/>
            <a:ext cx="8280920" cy="5472608"/>
          </a:xfrm>
        </p:spPr>
        <p:txBody>
          <a:bodyPr>
            <a:normAutofit lnSpcReduction="10000"/>
          </a:bodyPr>
          <a:lstStyle/>
          <a:p>
            <a:r>
              <a:rPr lang="ru-RU" dirty="0"/>
              <a:t>Деньги – эта тема актуальна сейчас и не утратила своей новизны. Куда ни кинь взгляд – всюду деньги. И современная литература, безусловно, не является исключением. Но как рассматривается и подаётся эта животрепещущая тема? Деньги показаны в основном как средство удовлетворения потребностей, почти в каждой книге можно прочесть гимн богатству. И ни слова, ни полслова о нравственной стороне вопроса. А не это ли является идейным “двигателем” литературы? Каждый писатель и поэт по-своему видит, понимает и изображает эту проблему. Но практически все сходятся на мысли, что деньги, несомненно, вносят </a:t>
            </a:r>
            <a:r>
              <a:rPr lang="ru-RU" dirty="0" err="1"/>
              <a:t>бездуховность</a:t>
            </a:r>
            <a:r>
              <a:rPr lang="ru-RU" dirty="0"/>
              <a:t> в жизнь людей, обезображивают, убивают всё человеческое, позволяют людям забывать о нравственности, способствуют появлению “мёртвых душ”. Деньги постепенно заменяют человеку всё: совесть, честность, порядочность. Зачем нужны эти возвышенные чувства, когда всё можно купить? Заплатил – и ты известный уважаемый человек. Деньги — одно из важнейших явлений реальной жизни. 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03126372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Базовая">
  <a:themeElements>
    <a:clrScheme name="Базовая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629DD1"/>
      </a:accent1>
      <a:accent2>
        <a:srgbClr val="297FD5"/>
      </a:accent2>
      <a:accent3>
        <a:srgbClr val="7F8FA9"/>
      </a:accent3>
      <a:accent4>
        <a:srgbClr val="4A66AC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Базовая">
      <a:maj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Базовая">
      <a: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48000">
              <a:schemeClr val="phClr">
                <a:tint val="54000"/>
                <a:satMod val="140000"/>
              </a:schemeClr>
            </a:gs>
            <a:gs pos="100000">
              <a:schemeClr val="phClr">
                <a:tint val="24000"/>
                <a:satMod val="260000"/>
              </a:schemeClr>
            </a:gs>
          </a:gsLst>
          <a:lin ang="1620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48000"/>
                <a:satMod val="180000"/>
                <a:lumMod val="94000"/>
              </a:schemeClr>
            </a:gs>
            <a:gs pos="100000">
              <a:schemeClr val="phClr">
                <a:shade val="48000"/>
                <a:satMod val="180000"/>
                <a:lumMod val="94000"/>
              </a:schemeClr>
            </a:gs>
          </a:gsLst>
          <a:lin ang="4140000" scaled="1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12700" dir="5400000" sx="102000" sy="102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762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19800000"/>
            </a:lightRig>
          </a:scene3d>
          <a:sp3d prstMaterial="metal">
            <a:bevelT w="38100" h="38100"/>
          </a:sp3d>
        </a:effectStyle>
        <a:effectStyle>
          <a:effectLst>
            <a:outerShdw blurRad="114300" dist="114300" dir="5400000" rotWithShape="0">
              <a:srgbClr val="000000">
                <a:alpha val="7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plastic"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5000"/>
              </a:schemeClr>
            </a:gs>
            <a:gs pos="100000">
              <a:schemeClr val="phClr">
                <a:shade val="40000"/>
                <a:satMod val="18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4000"/>
                <a:satMod val="280000"/>
              </a:schemeClr>
              <a:schemeClr val="phClr">
                <a:tint val="60000"/>
                <a:satMod val="12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Elemental</Template>
  <TotalTime>26</TotalTime>
  <Words>782</Words>
  <Application>Microsoft Office PowerPoint</Application>
  <PresentationFormat>Экран (4:3)</PresentationFormat>
  <Paragraphs>10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Базовая</vt:lpstr>
      <vt:lpstr>              Введение</vt:lpstr>
      <vt:lpstr>Власть золота в пьесе А. С. Пушкина " Скупой рыцарь"</vt:lpstr>
      <vt:lpstr>Магия денег – золота в произведениях Н.В. Гоголя</vt:lpstr>
      <vt:lpstr>Стихия денег в произведениях Ф. М. Достоевского</vt:lpstr>
      <vt:lpstr>            Заключение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           Введение</dc:title>
  <dc:creator>Никита</dc:creator>
  <cp:lastModifiedBy>Никита</cp:lastModifiedBy>
  <cp:revision>4</cp:revision>
  <dcterms:created xsi:type="dcterms:W3CDTF">2013-03-01T16:50:36Z</dcterms:created>
  <dcterms:modified xsi:type="dcterms:W3CDTF">2013-03-01T18:06:53Z</dcterms:modified>
</cp:coreProperties>
</file>