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E%D0%B7%D0%B0%D1%97%D0%BA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uk.wikipedia.org/wiki/15_%D1%82%D1%80%D0%B0%D0%B2%D0%BD%D1%8F" TargetMode="External"/><Relationship Id="rId7" Type="http://schemas.openxmlformats.org/officeDocument/2006/relationships/hyperlink" Target="http://uk.wikipedia.org/wiki/%D0%94%D1%80%D0%B0%D0%BC%D0%B0%D1%82%D1%83%D1%80%D0%B3" TargetMode="External"/><Relationship Id="rId12" Type="http://schemas.openxmlformats.org/officeDocument/2006/relationships/hyperlink" Target="http://uk.wikipedia.org/wiki/%D0%A1%D0%A0%D0%A1%D0%A0" TargetMode="External"/><Relationship Id="rId2" Type="http://schemas.openxmlformats.org/officeDocument/2006/relationships/hyperlink" Target="http://uk.wikipedia.org/wiki/%D0%90%D0%B3%D0%B0%D1%80%D1%96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E%D1%81%D1%96%D0%B9%D1%81%D1%8C%D0%BA%D0%B0_%D1%96%D0%BC%D0%BF%D0%B5%D1%80%D1%96%D1%8F" TargetMode="External"/><Relationship Id="rId11" Type="http://schemas.openxmlformats.org/officeDocument/2006/relationships/hyperlink" Target="http://uk.wikipedia.org/wiki/%D0%9C%D0%BE%D1%81%D0%BA%D0%B2%D0%B0" TargetMode="External"/><Relationship Id="rId5" Type="http://schemas.openxmlformats.org/officeDocument/2006/relationships/hyperlink" Target="http://uk.wikipedia.org/wiki/%D0%9A%D0%B8%D1%97%D0%B2" TargetMode="External"/><Relationship Id="rId10" Type="http://schemas.openxmlformats.org/officeDocument/2006/relationships/hyperlink" Target="http://uk.wikipedia.org/wiki/1940" TargetMode="External"/><Relationship Id="rId4" Type="http://schemas.openxmlformats.org/officeDocument/2006/relationships/hyperlink" Target="http://uk.wikipedia.org/wiki/1891" TargetMode="External"/><Relationship Id="rId9" Type="http://schemas.openxmlformats.org/officeDocument/2006/relationships/hyperlink" Target="http://uk.wikipedia.org/wiki/10_%D0%B1%D0%B5%D1%80%D0%B5%D0%B7%D0%BD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5972188" cy="1643074"/>
          </a:xfrm>
        </p:spPr>
        <p:txBody>
          <a:bodyPr/>
          <a:lstStyle/>
          <a:p>
            <a:r>
              <a:rPr lang="uk-UA" dirty="0" smtClean="0"/>
              <a:t>Михайло Булгаков</a:t>
            </a:r>
            <a:endParaRPr lang="ru-RU" dirty="0"/>
          </a:p>
        </p:txBody>
      </p:sp>
      <p:pic>
        <p:nvPicPr>
          <p:cNvPr id="4" name="Содержимое 6" descr="200px-Bulgak_ov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29256" y="642918"/>
            <a:ext cx="3500462" cy="47781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428604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Segoe Script" pitchFamily="34" charset="0"/>
              </a:rPr>
              <a:t>Помер 10 </a:t>
            </a:r>
            <a:r>
              <a:rPr lang="ru-RU" sz="2400" dirty="0" err="1" smtClean="0">
                <a:latin typeface="Segoe Script" pitchFamily="34" charset="0"/>
              </a:rPr>
              <a:t>березня</a:t>
            </a:r>
            <a:r>
              <a:rPr lang="ru-RU" sz="2400" dirty="0" smtClean="0">
                <a:latin typeface="Segoe Script" pitchFamily="34" charset="0"/>
              </a:rPr>
              <a:t> 1940 року в </a:t>
            </a:r>
            <a:r>
              <a:rPr lang="ru-RU" sz="2400" dirty="0" err="1" smtClean="0">
                <a:latin typeface="Segoe Script" pitchFamily="34" charset="0"/>
              </a:rPr>
              <a:t>Москві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від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важкої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спадкової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хвороби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нирок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6" name="Содержимое 5" descr="bulgakov_memorial_brass_thumbna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714488"/>
            <a:ext cx="2428892" cy="350046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scene3d>
            <a:camera prst="orthographicFront"/>
            <a:lightRig rig="threePt" dir="t"/>
          </a:scene3d>
          <a:sp3d prstMaterial="dkEdge"/>
        </p:spPr>
      </p:pic>
      <p:pic>
        <p:nvPicPr>
          <p:cNvPr id="7" name="Содержимое 5" descr="0_56a2_bd17f4d0_X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91931" y="1500174"/>
            <a:ext cx="2652069" cy="3429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8" name="Содержимое 3" descr="mogila_bulgakov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488" y="3714752"/>
            <a:ext cx="3608348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472" y="3143248"/>
            <a:ext cx="8286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err="1" smtClean="0">
                <a:latin typeface="Segoe Script" pitchFamily="34" charset="0"/>
              </a:rPr>
              <a:t>Дякую</a:t>
            </a:r>
            <a:r>
              <a:rPr lang="ru-RU" sz="4400" dirty="0" smtClean="0">
                <a:latin typeface="Segoe Script" pitchFamily="34" charset="0"/>
              </a:rPr>
              <a:t> за </a:t>
            </a:r>
            <a:r>
              <a:rPr lang="ru-RU" sz="4400" dirty="0" err="1" smtClean="0">
                <a:latin typeface="Segoe Script" pitchFamily="34" charset="0"/>
              </a:rPr>
              <a:t>Увагу</a:t>
            </a:r>
            <a:r>
              <a:rPr lang="ru-RU" sz="4400" dirty="0" smtClean="0">
                <a:latin typeface="Segoe Script" pitchFamily="34" charset="0"/>
              </a:rPr>
              <a:t> !!!</a:t>
            </a:r>
            <a:endParaRPr lang="ru-RU" sz="4400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5072066" cy="6072230"/>
          </a:xfrm>
        </p:spPr>
        <p:txBody>
          <a:bodyPr>
            <a:normAutofit/>
          </a:bodyPr>
          <a:lstStyle/>
          <a:p>
            <a:pPr marL="180975" algn="l"/>
            <a:r>
              <a:rPr lang="uk-UA" sz="2400" dirty="0" smtClean="0"/>
              <a:t>Псевдоніми : </a:t>
            </a:r>
            <a:r>
              <a:rPr lang="ru-RU" sz="2400" dirty="0" err="1" smtClean="0">
                <a:hlinkClick r:id="rId2" action="ppaction://hlinkfile" tooltip="Агарін"/>
              </a:rPr>
              <a:t>Агарин</a:t>
            </a:r>
            <a:r>
              <a:rPr lang="ru-RU" sz="2400" dirty="0" smtClean="0"/>
              <a:t>, М.Б., Булл., М.Булл., Михаил Булл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Дата </a:t>
            </a:r>
            <a:r>
              <a:rPr lang="ru-RU" sz="2400" dirty="0" err="1" smtClean="0"/>
              <a:t>народження</a:t>
            </a:r>
            <a:r>
              <a:rPr lang="ru-RU" sz="2400" dirty="0" smtClean="0"/>
              <a:t> : 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action="ppaction://hlinkfile" tooltip="15 травня"/>
              </a:rPr>
              <a:t>(15) </a:t>
            </a:r>
            <a:r>
              <a:rPr lang="ru-RU" sz="2400" dirty="0" err="1" smtClean="0">
                <a:hlinkClick r:id="rId3" action="ppaction://hlinkfile" tooltip="15 травня"/>
              </a:rPr>
              <a:t>травня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4" action="ppaction://hlinkfile" tooltip="1891"/>
              </a:rPr>
              <a:t>1891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 </a:t>
            </a:r>
            <a:r>
              <a:rPr lang="ru-RU" sz="2400" dirty="0" err="1" smtClean="0"/>
              <a:t>народження</a:t>
            </a:r>
            <a:r>
              <a:rPr lang="ru-RU" sz="2400" dirty="0" smtClean="0"/>
              <a:t>: </a:t>
            </a:r>
            <a:r>
              <a:rPr lang="ru-RU" sz="2400" dirty="0" err="1" smtClean="0">
                <a:hlinkClick r:id="rId5" action="ppaction://hlinkfile" tooltip="Київ"/>
              </a:rPr>
              <a:t>Київ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6" action="ppaction://hlinkfile" tooltip="Російська імперія"/>
              </a:rPr>
              <a:t>Російська</a:t>
            </a:r>
            <a:r>
              <a:rPr lang="ru-RU" sz="2400" dirty="0" smtClean="0">
                <a:hlinkClick r:id="rId6" action="ppaction://hlinkfile" tooltip="Російська імперія"/>
              </a:rPr>
              <a:t> </a:t>
            </a:r>
            <a:r>
              <a:rPr lang="ru-RU" sz="2400" dirty="0" err="1" smtClean="0">
                <a:hlinkClick r:id="rId6" action="ppaction://hlinkfile" tooltip="Російська імперія"/>
              </a:rPr>
              <a:t>імперія</a:t>
            </a:r>
            <a:r>
              <a:rPr lang="ru-RU" sz="2400" dirty="0" smtClean="0">
                <a:hlinkClick r:id="rId6" action="ppaction://hlinkfile" tooltip="Російська імперія"/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Рід</a:t>
            </a:r>
            <a:r>
              <a:rPr lang="ru-RU" sz="2400" dirty="0" smtClean="0"/>
              <a:t> 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: </a:t>
            </a:r>
            <a:r>
              <a:rPr lang="ru-RU" sz="2400" dirty="0" smtClean="0">
                <a:hlinkClick r:id="rId7" action="ppaction://hlinkfile" tooltip="Драматург"/>
              </a:rPr>
              <a:t>драматург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8" action="ppaction://hlinkfile" tooltip="Прозаїк"/>
              </a:rPr>
              <a:t>прозаїк</a:t>
            </a:r>
            <a:r>
              <a:rPr lang="ru-RU" sz="2400" dirty="0" smtClean="0">
                <a:hlinkClick r:id="rId8" action="ppaction://hlinkfile" tooltip="Прозаїк"/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Дата </a:t>
            </a:r>
            <a:r>
              <a:rPr lang="ru-RU" sz="2400" dirty="0" err="1" smtClean="0"/>
              <a:t>смерті</a:t>
            </a:r>
            <a:r>
              <a:rPr lang="ru-RU" sz="2400" dirty="0" smtClean="0"/>
              <a:t> :</a:t>
            </a:r>
            <a:r>
              <a:rPr lang="ru-RU" sz="2400" dirty="0" smtClean="0">
                <a:hlinkClick r:id="rId9" action="ppaction://hlinkfile" tooltip="10 березня"/>
              </a:rPr>
              <a:t>10 </a:t>
            </a:r>
            <a:r>
              <a:rPr lang="ru-RU" sz="2400" dirty="0" err="1" smtClean="0">
                <a:hlinkClick r:id="rId9" action="ppaction://hlinkfile" tooltip="10 березня"/>
              </a:rPr>
              <a:t>березня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10" action="ppaction://hlinkfile" tooltip="1940"/>
              </a:rPr>
              <a:t>1940</a:t>
            </a:r>
            <a:r>
              <a:rPr lang="ru-RU" sz="2400" dirty="0" smtClean="0"/>
              <a:t> (48 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)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 </a:t>
            </a:r>
            <a:r>
              <a:rPr lang="ru-RU" sz="2400" dirty="0" err="1" smtClean="0"/>
              <a:t>смерті</a:t>
            </a:r>
            <a:r>
              <a:rPr lang="ru-RU" sz="2400" dirty="0" smtClean="0"/>
              <a:t> :</a:t>
            </a:r>
            <a:r>
              <a:rPr lang="ru-RU" sz="2400" dirty="0" smtClean="0">
                <a:hlinkClick r:id="rId11" action="ppaction://hlinkfile" tooltip="Москва"/>
              </a:rPr>
              <a:t>Москва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12" action="ppaction://hlinkfile" tooltip="СРСР"/>
              </a:rPr>
              <a:t>СРСР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bulgakov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643570" y="214290"/>
            <a:ext cx="3286148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Автограф</a:t>
            </a:r>
            <a:endParaRPr lang="ru-RU" dirty="0"/>
          </a:p>
        </p:txBody>
      </p:sp>
      <p:pic>
        <p:nvPicPr>
          <p:cNvPr id="1026" name="Picture 2" descr="Автограф — Булгаков Михайло Опанасови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7500990" cy="3590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500042"/>
            <a:ext cx="5857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Segoe Script" pitchFamily="34" charset="0"/>
                <a:cs typeface="Times New Roman" pitchFamily="18" charset="0"/>
              </a:rPr>
              <a:t>БАТЬКИ ПИСЬМЕННИКА</a:t>
            </a:r>
            <a:endParaRPr lang="ru-RU" sz="2400" i="1" dirty="0">
              <a:latin typeface="Segoe Script" pitchFamily="34" charset="0"/>
            </a:endParaRPr>
          </a:p>
        </p:txBody>
      </p:sp>
      <p:pic>
        <p:nvPicPr>
          <p:cNvPr id="6" name="Содержимое 12" descr="батько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42910" y="1714488"/>
            <a:ext cx="2357454" cy="286704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Содержимое 13" descr="DrowCalendarRowImageHandler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8" y="1643050"/>
            <a:ext cx="2785087" cy="30003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785786" y="4786322"/>
            <a:ext cx="2347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smtClean="0">
                <a:latin typeface="Segoe Script" pitchFamily="34" charset="0"/>
                <a:cs typeface="Times New Roman" pitchFamily="18" charset="0"/>
              </a:rPr>
              <a:t>Опанас Іванович</a:t>
            </a:r>
            <a:endParaRPr lang="ru-RU" b="1" dirty="0">
              <a:latin typeface="Segoe Script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4857760"/>
            <a:ext cx="2935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smtClean="0">
                <a:latin typeface="Segoe Script" pitchFamily="34" charset="0"/>
                <a:cs typeface="Times New Roman" pitchFamily="18" charset="0"/>
              </a:rPr>
              <a:t>Варвара Михайлівна</a:t>
            </a:r>
            <a:endParaRPr lang="ru-RU" b="1" dirty="0">
              <a:latin typeface="Segoe Scrip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357166"/>
            <a:ext cx="4000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ДИТИНСТВО ТА СТУДЕНТСЬКІ РОКИ </a:t>
            </a:r>
            <a:endParaRPr lang="ru-RU" sz="2400" dirty="0">
              <a:latin typeface="Segoe Script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500174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err="1" smtClean="0">
                <a:latin typeface="Segoe Script" pitchFamily="34" charset="0"/>
              </a:rPr>
              <a:t>Народився</a:t>
            </a:r>
            <a:r>
              <a:rPr lang="ru-RU" sz="2400" dirty="0" smtClean="0">
                <a:latin typeface="Segoe Script" pitchFamily="34" charset="0"/>
              </a:rPr>
              <a:t> 15 </a:t>
            </a:r>
            <a:r>
              <a:rPr lang="ru-RU" sz="2400" dirty="0" err="1" smtClean="0">
                <a:latin typeface="Segoe Script" pitchFamily="34" charset="0"/>
              </a:rPr>
              <a:t>травня</a:t>
            </a:r>
            <a:r>
              <a:rPr lang="ru-RU" sz="2400" dirty="0" smtClean="0">
                <a:latin typeface="Segoe Script" pitchFamily="34" charset="0"/>
              </a:rPr>
              <a:t> 1891 в </a:t>
            </a:r>
            <a:r>
              <a:rPr lang="ru-RU" sz="2400" dirty="0" err="1" smtClean="0">
                <a:latin typeface="Segoe Script" pitchFamily="34" charset="0"/>
              </a:rPr>
              <a:t>Києві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в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багатодітній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і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дружній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родині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професора</a:t>
            </a:r>
            <a:r>
              <a:rPr lang="ru-RU" sz="2400" dirty="0" smtClean="0">
                <a:latin typeface="Segoe Script" pitchFamily="34" charset="0"/>
              </a:rPr>
              <a:t>, </a:t>
            </a:r>
            <a:r>
              <a:rPr lang="ru-RU" sz="2400" dirty="0" err="1" smtClean="0">
                <a:latin typeface="Segoe Script" pitchFamily="34" charset="0"/>
              </a:rPr>
              <a:t>викладача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Київської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духовної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академії</a:t>
            </a:r>
            <a:r>
              <a:rPr lang="ru-RU" sz="2400" dirty="0" smtClean="0">
                <a:latin typeface="Segoe Script" pitchFamily="34" charset="0"/>
              </a:rPr>
              <a:t>. </a:t>
            </a:r>
            <a:r>
              <a:rPr lang="ru-RU" sz="2400" dirty="0" err="1" smtClean="0">
                <a:latin typeface="Segoe Script" pitchFamily="34" charset="0"/>
              </a:rPr>
              <a:t>Закінчивши</a:t>
            </a:r>
            <a:r>
              <a:rPr lang="ru-RU" sz="2400" dirty="0" smtClean="0">
                <a:latin typeface="Segoe Script" pitchFamily="34" charset="0"/>
              </a:rPr>
              <a:t> Першу </a:t>
            </a:r>
            <a:r>
              <a:rPr lang="ru-RU" sz="2400" dirty="0" err="1" smtClean="0">
                <a:latin typeface="Segoe Script" pitchFamily="34" charset="0"/>
              </a:rPr>
              <a:t>Київську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гімназію</a:t>
            </a:r>
            <a:r>
              <a:rPr lang="ru-RU" sz="2400" dirty="0" smtClean="0">
                <a:latin typeface="Segoe Script" pitchFamily="34" charset="0"/>
              </a:rPr>
              <a:t>, Михайло, </a:t>
            </a:r>
            <a:r>
              <a:rPr lang="ru-RU" sz="2400" dirty="0" err="1" smtClean="0">
                <a:latin typeface="Segoe Script" pitchFamily="34" charset="0"/>
              </a:rPr>
              <a:t>продовживши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сімейні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традиції</a:t>
            </a:r>
            <a:r>
              <a:rPr lang="ru-RU" sz="2400" dirty="0" smtClean="0">
                <a:latin typeface="Segoe Script" pitchFamily="34" charset="0"/>
              </a:rPr>
              <a:t>, вступив до </a:t>
            </a:r>
            <a:r>
              <a:rPr lang="ru-RU" sz="2400" dirty="0" err="1" smtClean="0">
                <a:latin typeface="Segoe Script" pitchFamily="34" charset="0"/>
              </a:rPr>
              <a:t>Київського</a:t>
            </a:r>
            <a:r>
              <a:rPr lang="ru-RU" sz="2400" dirty="0" smtClean="0">
                <a:latin typeface="Segoe Script" pitchFamily="34" charset="0"/>
              </a:rPr>
              <a:t> </a:t>
            </a:r>
            <a:r>
              <a:rPr lang="ru-RU" sz="2400" dirty="0" err="1" smtClean="0">
                <a:latin typeface="Segoe Script" pitchFamily="34" charset="0"/>
              </a:rPr>
              <a:t>університету</a:t>
            </a:r>
            <a:r>
              <a:rPr lang="ru-RU" sz="2400" dirty="0" smtClean="0">
                <a:latin typeface="Segoe Script" pitchFamily="34" charset="0"/>
              </a:rPr>
              <a:t> на </a:t>
            </a:r>
            <a:r>
              <a:rPr lang="ru-RU" sz="2400" dirty="0" err="1" smtClean="0">
                <a:latin typeface="Segoe Script" pitchFamily="34" charset="0"/>
              </a:rPr>
              <a:t>медичний</a:t>
            </a:r>
            <a:r>
              <a:rPr lang="ru-RU" sz="2400" dirty="0" smtClean="0">
                <a:latin typeface="Segoe Script" pitchFamily="34" charset="0"/>
              </a:rPr>
              <a:t> факультет</a:t>
            </a:r>
            <a:r>
              <a:rPr lang="ru-RU" sz="2400" dirty="0" smtClean="0">
                <a:latin typeface="Segoe Script" pitchFamily="34" charset="0"/>
              </a:rPr>
              <a:t>.</a:t>
            </a:r>
            <a:endParaRPr lang="en-US" sz="2400" dirty="0">
              <a:latin typeface="Segoe Script" pitchFamily="34" charset="0"/>
            </a:endParaRPr>
          </a:p>
        </p:txBody>
      </p:sp>
      <p:pic>
        <p:nvPicPr>
          <p:cNvPr id="9" name="Picture 6" descr="Булгаков 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286612" y="3714752"/>
            <a:ext cx="1857388" cy="29289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4286256"/>
            <a:ext cx="2381250" cy="2409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28662" y="214290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latin typeface="Segoe Script" pitchFamily="34" charset="0"/>
              </a:rPr>
              <a:t>У 1913 </a:t>
            </a:r>
            <a:r>
              <a:rPr lang="ru-RU" dirty="0" err="1" smtClean="0">
                <a:latin typeface="Segoe Script" pitchFamily="34" charset="0"/>
              </a:rPr>
              <a:t>році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майбутній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письменник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одружився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з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Тетяною</a:t>
            </a:r>
            <a:r>
              <a:rPr lang="ru-RU" dirty="0" smtClean="0">
                <a:latin typeface="Segoe Script" pitchFamily="34" charset="0"/>
              </a:rPr>
              <a:t> Лаппа</a:t>
            </a:r>
            <a:r>
              <a:rPr lang="ru-RU" dirty="0" smtClean="0">
                <a:latin typeface="Segoe Script" pitchFamily="34" charset="0"/>
              </a:rPr>
              <a:t>.</a:t>
            </a:r>
            <a:endParaRPr lang="en-US" dirty="0">
              <a:latin typeface="Segoe Script" pitchFamily="34" charset="0"/>
            </a:endParaRPr>
          </a:p>
        </p:txBody>
      </p:sp>
      <p:pic>
        <p:nvPicPr>
          <p:cNvPr id="8" name="Picture 2" descr="D:\лаппа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642918"/>
            <a:ext cx="2157984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428596" y="2887682"/>
            <a:ext cx="8286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 smtClean="0">
                <a:latin typeface="Segoe Script" pitchFamily="34" charset="0"/>
              </a:rPr>
              <a:t>Навесні</a:t>
            </a:r>
            <a:r>
              <a:rPr lang="ru-RU" dirty="0" smtClean="0">
                <a:latin typeface="Segoe Script" pitchFamily="34" charset="0"/>
              </a:rPr>
              <a:t> 1916 «ратником </a:t>
            </a:r>
            <a:r>
              <a:rPr lang="ru-RU" dirty="0" err="1" smtClean="0">
                <a:latin typeface="Segoe Script" pitchFamily="34" charset="0"/>
              </a:rPr>
              <a:t>ополчення</a:t>
            </a:r>
            <a:r>
              <a:rPr lang="ru-RU" dirty="0" smtClean="0">
                <a:latin typeface="Segoe Script" pitchFamily="34" charset="0"/>
              </a:rPr>
              <a:t> другого </a:t>
            </a:r>
            <a:r>
              <a:rPr lang="ru-RU" dirty="0" err="1" smtClean="0">
                <a:latin typeface="Segoe Script" pitchFamily="34" charset="0"/>
              </a:rPr>
              <a:t>розряду</a:t>
            </a:r>
            <a:r>
              <a:rPr lang="ru-RU" dirty="0" smtClean="0">
                <a:latin typeface="Segoe Script" pitchFamily="34" charset="0"/>
              </a:rPr>
              <a:t>» </a:t>
            </a:r>
            <a:r>
              <a:rPr lang="ru-RU" dirty="0" err="1" smtClean="0">
                <a:latin typeface="Segoe Script" pitchFamily="34" charset="0"/>
              </a:rPr>
              <a:t>закінчив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університет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пішов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працювати</a:t>
            </a:r>
            <a:r>
              <a:rPr lang="ru-RU" dirty="0" smtClean="0">
                <a:latin typeface="Segoe Script" pitchFamily="34" charset="0"/>
              </a:rPr>
              <a:t> в один </a:t>
            </a:r>
            <a:r>
              <a:rPr lang="ru-RU" dirty="0" err="1" smtClean="0">
                <a:latin typeface="Segoe Script" pitchFamily="34" charset="0"/>
              </a:rPr>
              <a:t>з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київських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госпіталів</a:t>
            </a:r>
            <a:r>
              <a:rPr lang="ru-RU" dirty="0" smtClean="0">
                <a:latin typeface="Segoe Script" pitchFamily="34" charset="0"/>
              </a:rPr>
              <a:t>. </a:t>
            </a:r>
            <a:r>
              <a:rPr lang="ru-RU" dirty="0" err="1" smtClean="0">
                <a:latin typeface="Segoe Script" pitchFamily="34" charset="0"/>
              </a:rPr>
              <a:t>Влітку</a:t>
            </a:r>
            <a:r>
              <a:rPr lang="ru-RU" dirty="0" smtClean="0">
                <a:latin typeface="Segoe Script" pitchFamily="34" charset="0"/>
              </a:rPr>
              <a:t> того ж року </a:t>
            </a:r>
            <a:r>
              <a:rPr lang="ru-RU" dirty="0" err="1" smtClean="0">
                <a:latin typeface="Segoe Script" pitchFamily="34" charset="0"/>
              </a:rPr>
              <a:t>майбутній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письменник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отримав</a:t>
            </a:r>
            <a:r>
              <a:rPr lang="ru-RU" dirty="0" smtClean="0">
                <a:latin typeface="Segoe Script" pitchFamily="34" charset="0"/>
              </a:rPr>
              <a:t> перше </a:t>
            </a:r>
            <a:r>
              <a:rPr lang="ru-RU" dirty="0" err="1" smtClean="0">
                <a:latin typeface="Segoe Script" pitchFamily="34" charset="0"/>
              </a:rPr>
              <a:t>призначення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восени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приїхав</a:t>
            </a:r>
            <a:r>
              <a:rPr lang="ru-RU" dirty="0" smtClean="0">
                <a:latin typeface="Segoe Script" pitchFamily="34" charset="0"/>
              </a:rPr>
              <a:t> в </a:t>
            </a:r>
            <a:r>
              <a:rPr lang="ru-RU" dirty="0" err="1" smtClean="0">
                <a:latin typeface="Segoe Script" pitchFamily="34" charset="0"/>
              </a:rPr>
              <a:t>маленьку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земську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лікарню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Смоленської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губернії</a:t>
            </a:r>
            <a:r>
              <a:rPr lang="ru-RU" dirty="0" smtClean="0">
                <a:latin typeface="Segoe Script" pitchFamily="34" charset="0"/>
              </a:rPr>
              <a:t>, </a:t>
            </a:r>
            <a:r>
              <a:rPr lang="ru-RU" dirty="0" err="1" smtClean="0">
                <a:latin typeface="Segoe Script" pitchFamily="34" charset="0"/>
              </a:rPr>
              <a:t>в</a:t>
            </a:r>
            <a:r>
              <a:rPr lang="ru-RU" dirty="0" smtClean="0">
                <a:latin typeface="Segoe Script" pitchFamily="34" charset="0"/>
              </a:rPr>
              <a:t> село </a:t>
            </a:r>
            <a:r>
              <a:rPr lang="ru-RU" dirty="0" err="1" smtClean="0">
                <a:latin typeface="Segoe Script" pitchFamily="34" charset="0"/>
              </a:rPr>
              <a:t>Нікольське</a:t>
            </a:r>
            <a:r>
              <a:rPr lang="ru-RU" dirty="0" smtClean="0">
                <a:latin typeface="Segoe Script" pitchFamily="34" charset="0"/>
              </a:rPr>
              <a:t>. Тут </a:t>
            </a:r>
            <a:r>
              <a:rPr lang="ru-RU" dirty="0" err="1" smtClean="0">
                <a:latin typeface="Segoe Script" pitchFamily="34" charset="0"/>
              </a:rPr>
              <a:t>він</a:t>
            </a:r>
            <a:r>
              <a:rPr lang="ru-RU" dirty="0" smtClean="0">
                <a:latin typeface="Segoe Script" pitchFamily="34" charset="0"/>
              </a:rPr>
              <a:t> почав </a:t>
            </a:r>
            <a:r>
              <a:rPr lang="ru-RU" dirty="0" err="1" smtClean="0">
                <a:latin typeface="Segoe Script" pitchFamily="34" charset="0"/>
              </a:rPr>
              <a:t>писати</a:t>
            </a:r>
            <a:r>
              <a:rPr lang="ru-RU" dirty="0" smtClean="0">
                <a:latin typeface="Segoe Script" pitchFamily="34" charset="0"/>
              </a:rPr>
              <a:t> книгу «Записки юного </a:t>
            </a:r>
            <a:r>
              <a:rPr lang="ru-RU" dirty="0" err="1" smtClean="0">
                <a:latin typeface="Segoe Script" pitchFamily="34" charset="0"/>
              </a:rPr>
              <a:t>лікаря</a:t>
            </a:r>
            <a:r>
              <a:rPr lang="ru-RU" dirty="0" smtClean="0">
                <a:latin typeface="Segoe Script" pitchFamily="34" charset="0"/>
              </a:rPr>
              <a:t>». У 1918 </a:t>
            </a:r>
            <a:r>
              <a:rPr lang="ru-RU" dirty="0" err="1" smtClean="0">
                <a:latin typeface="Segoe Script" pitchFamily="34" charset="0"/>
              </a:rPr>
              <a:t>р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він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повернувся</a:t>
            </a:r>
            <a:r>
              <a:rPr lang="ru-RU" dirty="0" smtClean="0">
                <a:latin typeface="Segoe Script" pitchFamily="34" charset="0"/>
              </a:rPr>
              <a:t> до </a:t>
            </a:r>
            <a:r>
              <a:rPr lang="ru-RU" dirty="0" err="1" smtClean="0">
                <a:latin typeface="Segoe Script" pitchFamily="34" charset="0"/>
              </a:rPr>
              <a:t>Києва</a:t>
            </a:r>
            <a:r>
              <a:rPr lang="ru-RU" dirty="0" smtClean="0">
                <a:latin typeface="Segoe Script" pitchFamily="34" charset="0"/>
              </a:rPr>
              <a:t>. </a:t>
            </a:r>
            <a:r>
              <a:rPr lang="ru-RU" dirty="0" err="1" smtClean="0">
                <a:latin typeface="Segoe Script" pitchFamily="34" charset="0"/>
              </a:rPr>
              <a:t>Наприкінці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серпня</a:t>
            </a:r>
            <a:r>
              <a:rPr lang="ru-RU" dirty="0" smtClean="0">
                <a:latin typeface="Segoe Script" pitchFamily="34" charset="0"/>
              </a:rPr>
              <a:t> 1919 </a:t>
            </a:r>
            <a:r>
              <a:rPr lang="ru-RU" dirty="0" err="1" smtClean="0">
                <a:latin typeface="Segoe Script" pitchFamily="34" charset="0"/>
              </a:rPr>
              <a:t>більшовики</a:t>
            </a:r>
            <a:r>
              <a:rPr lang="ru-RU" dirty="0" smtClean="0">
                <a:latin typeface="Segoe Script" pitchFamily="34" charset="0"/>
              </a:rPr>
              <a:t>, </a:t>
            </a:r>
            <a:r>
              <a:rPr lang="ru-RU" dirty="0" err="1" smtClean="0">
                <a:latin typeface="Segoe Script" pitchFamily="34" charset="0"/>
              </a:rPr>
              <a:t>залишаючи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Київ</a:t>
            </a:r>
            <a:r>
              <a:rPr lang="ru-RU" dirty="0" smtClean="0">
                <a:latin typeface="Segoe Script" pitchFamily="34" charset="0"/>
              </a:rPr>
              <a:t>, </a:t>
            </a:r>
            <a:r>
              <a:rPr lang="ru-RU" dirty="0" err="1" smtClean="0">
                <a:latin typeface="Segoe Script" pitchFamily="34" charset="0"/>
              </a:rPr>
              <a:t>розстріляли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сотні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заручників</a:t>
            </a:r>
            <a:r>
              <a:rPr lang="ru-RU" dirty="0" smtClean="0">
                <a:latin typeface="Segoe Script" pitchFamily="34" charset="0"/>
              </a:rPr>
              <a:t>. Булгаков, до </a:t>
            </a:r>
            <a:r>
              <a:rPr lang="ru-RU" dirty="0" err="1" smtClean="0">
                <a:latin typeface="Segoe Script" pitchFamily="34" charset="0"/>
              </a:rPr>
              <a:t>цього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всіма</a:t>
            </a:r>
            <a:r>
              <a:rPr lang="ru-RU" dirty="0" smtClean="0">
                <a:latin typeface="Segoe Script" pitchFamily="34" charset="0"/>
              </a:rPr>
              <a:t> правдами </a:t>
            </a:r>
            <a:r>
              <a:rPr lang="ru-RU" dirty="0" err="1" smtClean="0">
                <a:latin typeface="Segoe Script" pitchFamily="34" charset="0"/>
              </a:rPr>
              <a:t>і</a:t>
            </a:r>
            <a:r>
              <a:rPr lang="ru-RU" dirty="0" smtClean="0">
                <a:latin typeface="Segoe Script" pitchFamily="34" charset="0"/>
              </a:rPr>
              <a:t> неправдами </a:t>
            </a:r>
            <a:r>
              <a:rPr lang="ru-RU" dirty="0" err="1" smtClean="0">
                <a:latin typeface="Segoe Script" pitchFamily="34" charset="0"/>
              </a:rPr>
              <a:t>уникав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мобілізації</a:t>
            </a:r>
            <a:r>
              <a:rPr lang="ru-RU" dirty="0" smtClean="0">
                <a:latin typeface="Segoe Script" pitchFamily="34" charset="0"/>
              </a:rPr>
              <a:t>, </a:t>
            </a:r>
            <a:r>
              <a:rPr lang="ru-RU" dirty="0" err="1" smtClean="0">
                <a:latin typeface="Segoe Script" pitchFamily="34" charset="0"/>
              </a:rPr>
              <a:t>відступав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з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білими</a:t>
            </a:r>
            <a:r>
              <a:rPr lang="ru-RU" dirty="0" smtClean="0">
                <a:latin typeface="Segoe Script" pitchFamily="34" charset="0"/>
              </a:rPr>
              <a:t>. У лютому 1920 року, коли </a:t>
            </a:r>
            <a:r>
              <a:rPr lang="ru-RU" dirty="0" err="1" smtClean="0">
                <a:latin typeface="Segoe Script" pitchFamily="34" charset="0"/>
              </a:rPr>
              <a:t>почалася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евакуація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Добровольчої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армії</a:t>
            </a:r>
            <a:r>
              <a:rPr lang="ru-RU" dirty="0" smtClean="0">
                <a:latin typeface="Segoe Script" pitchFamily="34" charset="0"/>
              </a:rPr>
              <a:t>, </a:t>
            </a:r>
            <a:r>
              <a:rPr lang="ru-RU" dirty="0" err="1" smtClean="0">
                <a:latin typeface="Segoe Script" pitchFamily="34" charset="0"/>
              </a:rPr>
              <a:t>її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звалив</a:t>
            </a:r>
            <a:r>
              <a:rPr lang="ru-RU" dirty="0" smtClean="0">
                <a:latin typeface="Segoe Script" pitchFamily="34" charset="0"/>
              </a:rPr>
              <a:t> тиф. </a:t>
            </a:r>
            <a:r>
              <a:rPr lang="ru-RU" dirty="0" err="1" smtClean="0">
                <a:latin typeface="Segoe Script" pitchFamily="34" charset="0"/>
              </a:rPr>
              <a:t>Отямився</a:t>
            </a:r>
            <a:r>
              <a:rPr lang="ru-RU" dirty="0" smtClean="0">
                <a:latin typeface="Segoe Script" pitchFamily="34" charset="0"/>
              </a:rPr>
              <a:t> Булгаков в </a:t>
            </a:r>
            <a:r>
              <a:rPr lang="ru-RU" dirty="0" err="1" smtClean="0">
                <a:latin typeface="Segoe Script" pitchFamily="34" charset="0"/>
              </a:rPr>
              <a:t>зайнятому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більшовиками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Владикавказі</a:t>
            </a:r>
            <a:r>
              <a:rPr lang="ru-RU" dirty="0" smtClean="0">
                <a:latin typeface="Segoe Script" pitchFamily="34" charset="0"/>
              </a:rPr>
              <a:t>. У 1921 </a:t>
            </a:r>
            <a:r>
              <a:rPr lang="ru-RU" dirty="0" err="1" smtClean="0">
                <a:latin typeface="Segoe Script" pitchFamily="34" charset="0"/>
              </a:rPr>
              <a:t>році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він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переїхав</a:t>
            </a:r>
            <a:r>
              <a:rPr lang="ru-RU" dirty="0" smtClean="0">
                <a:latin typeface="Segoe Script" pitchFamily="34" charset="0"/>
              </a:rPr>
              <a:t> до </a:t>
            </a:r>
            <a:r>
              <a:rPr lang="ru-RU" dirty="0" err="1" smtClean="0">
                <a:latin typeface="Segoe Script" pitchFamily="34" charset="0"/>
              </a:rPr>
              <a:t>Москви</a:t>
            </a:r>
            <a:r>
              <a:rPr lang="ru-RU" dirty="0" smtClean="0">
                <a:latin typeface="Segoe Script" pitchFamily="34" charset="0"/>
              </a:rPr>
              <a:t>, </a:t>
            </a:r>
            <a:r>
              <a:rPr lang="ru-RU" dirty="0" err="1" smtClean="0">
                <a:latin typeface="Segoe Script" pitchFamily="34" charset="0"/>
              </a:rPr>
              <a:t>влаштувавшись</a:t>
            </a:r>
            <a:r>
              <a:rPr lang="ru-RU" dirty="0" smtClean="0">
                <a:latin typeface="Segoe Script" pitchFamily="34" charset="0"/>
              </a:rPr>
              <a:t> в газету «Гудок». В </a:t>
            </a:r>
            <a:r>
              <a:rPr lang="ru-RU" dirty="0" err="1" smtClean="0">
                <a:latin typeface="Segoe Script" pitchFamily="34" charset="0"/>
              </a:rPr>
              <a:t>цей</a:t>
            </a:r>
            <a:r>
              <a:rPr lang="ru-RU" dirty="0" smtClean="0">
                <a:latin typeface="Segoe Script" pitchFamily="34" charset="0"/>
              </a:rPr>
              <a:t> час Булгаков </a:t>
            </a:r>
            <a:r>
              <a:rPr lang="ru-RU" dirty="0" err="1" smtClean="0">
                <a:latin typeface="Segoe Script" pitchFamily="34" charset="0"/>
              </a:rPr>
              <a:t>пише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дуже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багато</a:t>
            </a:r>
            <a:r>
              <a:rPr lang="ru-RU" dirty="0" smtClean="0">
                <a:latin typeface="Segoe Script" pitchFamily="34" charset="0"/>
              </a:rPr>
              <a:t>.</a:t>
            </a:r>
            <a:endParaRPr lang="en-US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357166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latin typeface="Segoe Script" pitchFamily="34" charset="0"/>
              </a:rPr>
              <a:t>З 1923 року </a:t>
            </a:r>
            <a:r>
              <a:rPr lang="ru-RU" dirty="0" err="1" smtClean="0">
                <a:latin typeface="Segoe Script" pitchFamily="34" charset="0"/>
              </a:rPr>
              <a:t>він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був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зарахований</a:t>
            </a:r>
            <a:r>
              <a:rPr lang="ru-RU" dirty="0" smtClean="0">
                <a:latin typeface="Segoe Script" pitchFamily="34" charset="0"/>
              </a:rPr>
              <a:t> до </a:t>
            </a:r>
            <a:r>
              <a:rPr lang="ru-RU" dirty="0" err="1" smtClean="0">
                <a:latin typeface="Segoe Script" pitchFamily="34" charset="0"/>
              </a:rPr>
              <a:t>Спілки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письменників</a:t>
            </a:r>
            <a:r>
              <a:rPr lang="ru-RU" dirty="0" smtClean="0">
                <a:latin typeface="Segoe Script" pitchFamily="34" charset="0"/>
              </a:rPr>
              <a:t>. </a:t>
            </a:r>
            <a:r>
              <a:rPr lang="ru-RU" dirty="0" err="1" smtClean="0">
                <a:latin typeface="Segoe Script" pitchFamily="34" charset="0"/>
              </a:rPr>
              <a:t>Незабаром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одружився</a:t>
            </a:r>
            <a:r>
              <a:rPr lang="ru-RU" dirty="0" smtClean="0">
                <a:latin typeface="Segoe Script" pitchFamily="34" charset="0"/>
              </a:rPr>
              <a:t> на Л. Є. </a:t>
            </a:r>
            <a:r>
              <a:rPr lang="ru-RU" dirty="0" err="1" smtClean="0">
                <a:latin typeface="Segoe Script" pitchFamily="34" charset="0"/>
              </a:rPr>
              <a:t>Білозерській</a:t>
            </a:r>
            <a:r>
              <a:rPr lang="ru-RU" dirty="0" smtClean="0">
                <a:latin typeface="Segoe Script" pitchFamily="34" charset="0"/>
              </a:rPr>
              <a:t>.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6" name="Picture 3" descr="D:\белозерская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142984"/>
            <a:ext cx="1857388" cy="258426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500034" y="4143380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latin typeface="Segoe Script" pitchFamily="34" charset="0"/>
              </a:rPr>
              <a:t>1924 — 1928 — Булгаков Михайло </a:t>
            </a:r>
            <a:r>
              <a:rPr lang="ru-RU" dirty="0" err="1" smtClean="0">
                <a:latin typeface="Segoe Script" pitchFamily="34" charset="0"/>
              </a:rPr>
              <a:t>Опанасович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пише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такі</a:t>
            </a:r>
            <a:r>
              <a:rPr lang="ru-RU" dirty="0" smtClean="0">
                <a:latin typeface="Segoe Script" pitchFamily="34" charset="0"/>
              </a:rPr>
              <a:t> книги, як «</a:t>
            </a:r>
            <a:r>
              <a:rPr lang="ru-RU" dirty="0" err="1" smtClean="0">
                <a:latin typeface="Segoe Script" pitchFamily="34" charset="0"/>
              </a:rPr>
              <a:t>Дьяволиада</a:t>
            </a:r>
            <a:r>
              <a:rPr lang="ru-RU" dirty="0" smtClean="0">
                <a:latin typeface="Segoe Script" pitchFamily="34" charset="0"/>
              </a:rPr>
              <a:t>», «</a:t>
            </a:r>
            <a:r>
              <a:rPr lang="ru-RU" dirty="0" err="1" smtClean="0">
                <a:latin typeface="Segoe Script" pitchFamily="34" charset="0"/>
              </a:rPr>
              <a:t>Фатальні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яйця</a:t>
            </a:r>
            <a:r>
              <a:rPr lang="ru-RU" dirty="0" smtClean="0">
                <a:latin typeface="Segoe Script" pitchFamily="34" charset="0"/>
              </a:rPr>
              <a:t>», «</a:t>
            </a:r>
            <a:r>
              <a:rPr lang="ru-RU" dirty="0" err="1" smtClean="0">
                <a:latin typeface="Segoe Script" pitchFamily="34" charset="0"/>
              </a:rPr>
              <a:t>Собаче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серце</a:t>
            </a:r>
            <a:r>
              <a:rPr lang="ru-RU" dirty="0" smtClean="0">
                <a:latin typeface="Segoe Script" pitchFamily="34" charset="0"/>
              </a:rPr>
              <a:t>» (1925р), «</a:t>
            </a:r>
            <a:r>
              <a:rPr lang="ru-RU" dirty="0" err="1" smtClean="0">
                <a:latin typeface="Segoe Script" pitchFamily="34" charset="0"/>
              </a:rPr>
              <a:t>Біла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гвардія</a:t>
            </a:r>
            <a:r>
              <a:rPr lang="ru-RU" dirty="0" smtClean="0">
                <a:latin typeface="Segoe Script" pitchFamily="34" charset="0"/>
              </a:rPr>
              <a:t>», «Зойкина квартира» (1926р), «</a:t>
            </a:r>
            <a:r>
              <a:rPr lang="ru-RU" dirty="0" err="1" smtClean="0">
                <a:latin typeface="Segoe Script" pitchFamily="34" charset="0"/>
              </a:rPr>
              <a:t>Багряний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острів</a:t>
            </a:r>
            <a:r>
              <a:rPr lang="ru-RU" dirty="0" smtClean="0">
                <a:latin typeface="Segoe Script" pitchFamily="34" charset="0"/>
              </a:rPr>
              <a:t>» (1927р), «</a:t>
            </a:r>
            <a:r>
              <a:rPr lang="ru-RU" dirty="0" err="1" smtClean="0">
                <a:latin typeface="Segoe Script" pitchFamily="34" charset="0"/>
              </a:rPr>
              <a:t>Біг</a:t>
            </a:r>
            <a:r>
              <a:rPr lang="ru-RU" dirty="0" smtClean="0">
                <a:latin typeface="Segoe Script" pitchFamily="34" charset="0"/>
              </a:rPr>
              <a:t>» (1928р). І, </a:t>
            </a:r>
            <a:r>
              <a:rPr lang="ru-RU" dirty="0" err="1" smtClean="0">
                <a:latin typeface="Segoe Script" pitchFamily="34" charset="0"/>
              </a:rPr>
              <a:t>звичайно</a:t>
            </a:r>
            <a:r>
              <a:rPr lang="ru-RU" dirty="0" smtClean="0">
                <a:latin typeface="Segoe Script" pitchFamily="34" charset="0"/>
              </a:rPr>
              <a:t> ж, «</a:t>
            </a:r>
            <a:r>
              <a:rPr lang="ru-RU" dirty="0" err="1" smtClean="0">
                <a:latin typeface="Segoe Script" pitchFamily="34" charset="0"/>
              </a:rPr>
              <a:t>Майстер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і</a:t>
            </a:r>
            <a:r>
              <a:rPr lang="ru-RU" dirty="0" smtClean="0">
                <a:latin typeface="Segoe Script" pitchFamily="34" charset="0"/>
              </a:rPr>
              <a:t> Маргарита», над </a:t>
            </a:r>
            <a:r>
              <a:rPr lang="ru-RU" dirty="0" err="1" smtClean="0">
                <a:latin typeface="Segoe Script" pitchFamily="34" charset="0"/>
              </a:rPr>
              <a:t>якою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він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починає</a:t>
            </a:r>
            <a:r>
              <a:rPr lang="ru-RU" dirty="0" smtClean="0">
                <a:latin typeface="Segoe Script" pitchFamily="34" charset="0"/>
              </a:rPr>
              <a:t> </a:t>
            </a:r>
            <a:r>
              <a:rPr lang="ru-RU" dirty="0" err="1" smtClean="0">
                <a:latin typeface="Segoe Script" pitchFamily="34" charset="0"/>
              </a:rPr>
              <a:t>працювати</a:t>
            </a:r>
            <a:r>
              <a:rPr lang="ru-RU" dirty="0" smtClean="0">
                <a:latin typeface="Segoe Script" pitchFamily="34" charset="0"/>
              </a:rPr>
              <a:t> в 1928-му </a:t>
            </a:r>
            <a:r>
              <a:rPr lang="ru-RU" dirty="0" err="1" smtClean="0">
                <a:latin typeface="Segoe Script" pitchFamily="34" charset="0"/>
              </a:rPr>
              <a:t>році</a:t>
            </a:r>
            <a:r>
              <a:rPr lang="ru-RU" dirty="0" smtClean="0">
                <a:latin typeface="Segoe Script" pitchFamily="34" charset="0"/>
              </a:rPr>
              <a:t>.</a:t>
            </a:r>
            <a:endParaRPr lang="en-US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214290"/>
            <a:ext cx="792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 smtClean="0">
                <a:latin typeface="Segoe Script" pitchFamily="34" charset="0"/>
              </a:rPr>
              <a:t>У 1929 </a:t>
            </a:r>
            <a:r>
              <a:rPr lang="ru-RU" sz="2000" dirty="0" err="1" smtClean="0">
                <a:latin typeface="Segoe Script" pitchFamily="34" charset="0"/>
              </a:rPr>
              <a:t>році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відбулася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зустріч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з</a:t>
            </a:r>
            <a:r>
              <a:rPr lang="ru-RU" sz="2000" dirty="0" smtClean="0">
                <a:latin typeface="Segoe Script" pitchFamily="34" charset="0"/>
              </a:rPr>
              <a:t> Є. С. Шиловской, яка </a:t>
            </a:r>
            <a:r>
              <a:rPr lang="ru-RU" sz="2000" dirty="0" err="1" smtClean="0">
                <a:latin typeface="Segoe Script" pitchFamily="34" charset="0"/>
              </a:rPr>
              <a:t>з</a:t>
            </a:r>
            <a:r>
              <a:rPr lang="ru-RU" sz="2000" dirty="0" smtClean="0">
                <a:latin typeface="Segoe Script" pitchFamily="34" charset="0"/>
              </a:rPr>
              <a:t> 1932 року стала </a:t>
            </a:r>
            <a:r>
              <a:rPr lang="ru-RU" sz="2000" dirty="0" err="1" smtClean="0">
                <a:latin typeface="Segoe Script" pitchFamily="34" charset="0"/>
              </a:rPr>
              <a:t>третє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і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останньою</a:t>
            </a:r>
            <a:r>
              <a:rPr lang="ru-RU" sz="2000" dirty="0" smtClean="0">
                <a:latin typeface="Segoe Script" pitchFamily="34" charset="0"/>
              </a:rPr>
              <a:t> дружиною </a:t>
            </a:r>
            <a:r>
              <a:rPr lang="ru-RU" sz="2000" dirty="0" err="1" smtClean="0">
                <a:latin typeface="Segoe Script" pitchFamily="34" charset="0"/>
              </a:rPr>
              <a:t>письменника</a:t>
            </a:r>
            <a:r>
              <a:rPr lang="ru-RU" sz="2000" dirty="0" smtClean="0">
                <a:latin typeface="Segoe Script" pitchFamily="34" charset="0"/>
              </a:rPr>
              <a:t>.</a:t>
            </a:r>
            <a:endParaRPr lang="en-US" sz="2000" dirty="0">
              <a:latin typeface="Segoe Script" pitchFamily="34" charset="0"/>
            </a:endParaRPr>
          </a:p>
        </p:txBody>
      </p:sp>
      <p:pic>
        <p:nvPicPr>
          <p:cNvPr id="7" name="Picture 4" descr="D:\шиловская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142984"/>
            <a:ext cx="2643206" cy="26432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500034" y="4143380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 smtClean="0">
                <a:latin typeface="Segoe Script" pitchFamily="34" charset="0"/>
              </a:rPr>
              <a:t>До 1930 року </a:t>
            </a:r>
            <a:r>
              <a:rPr lang="ru-RU" sz="2000" dirty="0" err="1" smtClean="0">
                <a:latin typeface="Segoe Script" pitchFamily="34" charset="0"/>
              </a:rPr>
              <a:t>багато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п’єси</a:t>
            </a:r>
            <a:r>
              <a:rPr lang="ru-RU" sz="2000" dirty="0" smtClean="0">
                <a:latin typeface="Segoe Script" pitchFamily="34" charset="0"/>
              </a:rPr>
              <a:t> перестали </a:t>
            </a:r>
            <a:r>
              <a:rPr lang="ru-RU" sz="2000" dirty="0" err="1" smtClean="0">
                <a:latin typeface="Segoe Script" pitchFamily="34" charset="0"/>
              </a:rPr>
              <a:t>друкувати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і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з’являтися</a:t>
            </a:r>
            <a:r>
              <a:rPr lang="ru-RU" sz="2000" dirty="0" smtClean="0">
                <a:latin typeface="Segoe Script" pitchFamily="34" charset="0"/>
              </a:rPr>
              <a:t> на </a:t>
            </a:r>
            <a:r>
              <a:rPr lang="ru-RU" sz="2000" dirty="0" err="1" smtClean="0">
                <a:latin typeface="Segoe Script" pitchFamily="34" charset="0"/>
              </a:rPr>
              <a:t>сцені</a:t>
            </a:r>
            <a:r>
              <a:rPr lang="ru-RU" sz="2000" dirty="0" smtClean="0">
                <a:latin typeface="Segoe Script" pitchFamily="34" charset="0"/>
              </a:rPr>
              <a:t>. </a:t>
            </a:r>
            <a:r>
              <a:rPr lang="ru-RU" sz="2000" dirty="0" err="1" smtClean="0">
                <a:latin typeface="Segoe Script" pitchFamily="34" charset="0"/>
              </a:rPr>
              <a:t>Відносини</a:t>
            </a:r>
            <a:r>
              <a:rPr lang="ru-RU" sz="2000" dirty="0" smtClean="0">
                <a:latin typeface="Segoe Script" pitchFamily="34" charset="0"/>
              </a:rPr>
              <a:t> Булгакова </a:t>
            </a:r>
            <a:r>
              <a:rPr lang="ru-RU" sz="2000" dirty="0" err="1" smtClean="0">
                <a:latin typeface="Segoe Script" pitchFamily="34" charset="0"/>
              </a:rPr>
              <a:t>з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Радянською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владою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складалися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досить</a:t>
            </a:r>
            <a:r>
              <a:rPr lang="ru-RU" sz="2000" dirty="0" smtClean="0">
                <a:latin typeface="Segoe Script" pitchFamily="34" charset="0"/>
              </a:rPr>
              <a:t> складно </a:t>
            </a:r>
            <a:r>
              <a:rPr lang="ru-RU" sz="2000" dirty="0" err="1" smtClean="0">
                <a:latin typeface="Segoe Script" pitchFamily="34" charset="0"/>
              </a:rPr>
              <a:t>і</a:t>
            </a:r>
            <a:r>
              <a:rPr lang="ru-RU" sz="2000" dirty="0" smtClean="0">
                <a:latin typeface="Segoe Script" pitchFamily="34" charset="0"/>
              </a:rPr>
              <a:t> неоднозначно. </a:t>
            </a:r>
            <a:r>
              <a:rPr lang="ru-RU" sz="2000" dirty="0" err="1" smtClean="0">
                <a:latin typeface="Segoe Script" pitchFamily="34" charset="0"/>
              </a:rPr>
              <a:t>Чимало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його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творів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побачили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світ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лише</a:t>
            </a:r>
            <a:r>
              <a:rPr lang="ru-RU" sz="2000" dirty="0" smtClean="0">
                <a:latin typeface="Segoe Script" pitchFamily="34" charset="0"/>
              </a:rPr>
              <a:t> при </a:t>
            </a:r>
            <a:r>
              <a:rPr lang="ru-RU" sz="2000" dirty="0" err="1" smtClean="0">
                <a:latin typeface="Segoe Script" pitchFamily="34" charset="0"/>
              </a:rPr>
              <a:t>Сталіні</a:t>
            </a:r>
            <a:r>
              <a:rPr lang="ru-RU" sz="2000" dirty="0" smtClean="0">
                <a:latin typeface="Segoe Script" pitchFamily="34" charset="0"/>
              </a:rPr>
              <a:t>, </a:t>
            </a:r>
            <a:r>
              <a:rPr lang="ru-RU" sz="2000" dirty="0" err="1" smtClean="0">
                <a:latin typeface="Segoe Script" pitchFamily="34" charset="0"/>
              </a:rPr>
              <a:t>який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високо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оцінював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творчість</a:t>
            </a:r>
            <a:r>
              <a:rPr lang="ru-RU" sz="2000" dirty="0" smtClean="0">
                <a:latin typeface="Segoe Script" pitchFamily="34" charset="0"/>
              </a:rPr>
              <a:t> Булгакова </a:t>
            </a:r>
            <a:r>
              <a:rPr lang="ru-RU" sz="2000" dirty="0" err="1" smtClean="0">
                <a:latin typeface="Segoe Script" pitchFamily="34" charset="0"/>
              </a:rPr>
              <a:t>Михайла</a:t>
            </a:r>
            <a:r>
              <a:rPr lang="ru-RU" sz="2000" dirty="0" smtClean="0">
                <a:latin typeface="Segoe Script" pitchFamily="34" charset="0"/>
              </a:rPr>
              <a:t> </a:t>
            </a:r>
            <a:r>
              <a:rPr lang="ru-RU" sz="2000" dirty="0" err="1" smtClean="0">
                <a:latin typeface="Segoe Script" pitchFamily="34" charset="0"/>
              </a:rPr>
              <a:t>Опанасовича</a:t>
            </a:r>
            <a:r>
              <a:rPr lang="ru-RU" sz="2000" dirty="0" smtClean="0">
                <a:latin typeface="Segoe Script" pitchFamily="34" charset="0"/>
              </a:rPr>
              <a:t>.</a:t>
            </a:r>
            <a:endParaRPr lang="en-US" sz="2000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s10379.vk.me/g16905669/a_cd19f9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500042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Segoe Script" pitchFamily="34" charset="0"/>
              </a:rPr>
              <a:t>Т</a:t>
            </a:r>
            <a:r>
              <a:rPr lang="ru-RU" b="1" dirty="0" smtClean="0">
                <a:latin typeface="Segoe Script" pitchFamily="34" charset="0"/>
              </a:rPr>
              <a:t>вори </a:t>
            </a:r>
            <a:r>
              <a:rPr lang="ru-RU" b="1" dirty="0" smtClean="0">
                <a:latin typeface="Segoe Script" pitchFamily="34" charset="0"/>
              </a:rPr>
              <a:t>Б</a:t>
            </a:r>
            <a:r>
              <a:rPr lang="ru-RU" b="1" dirty="0" smtClean="0">
                <a:latin typeface="Segoe Script" pitchFamily="34" charset="0"/>
              </a:rPr>
              <a:t>улгакова</a:t>
            </a:r>
          </a:p>
          <a:p>
            <a:pPr algn="ctr"/>
            <a:endParaRPr lang="ru-RU" b="1" dirty="0">
              <a:latin typeface="Segoe Script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142984"/>
            <a:ext cx="5929354" cy="342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“Оповідання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молодого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лікаря”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“Записки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на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манжетах”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“Ханський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вогонь”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“Червона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корона”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“Дияволіада”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“Біла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гвардія”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“Дні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Турбіних”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“Майстер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і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Маргарита”</a:t>
            </a:r>
            <a:endParaRPr lang="uk-UA" sz="2400" b="1" dirty="0" smtClean="0">
              <a:latin typeface="Segoe Script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“Зойчина</a:t>
            </a:r>
            <a:r>
              <a:rPr lang="uk-UA" sz="2400" b="1" dirty="0" smtClean="0">
                <a:latin typeface="Segoe Script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latin typeface="Segoe Script" pitchFamily="34" charset="0"/>
                <a:cs typeface="Times New Roman" pitchFamily="18" charset="0"/>
              </a:rPr>
              <a:t>квартира”</a:t>
            </a:r>
            <a:endParaRPr lang="ru-RU" sz="2400" b="1" dirty="0" smtClean="0">
              <a:latin typeface="Segoe Scrip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412</Words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Михайло Булгаков</vt:lpstr>
      <vt:lpstr>Псевдоніми : Агарин, М.Б., Булл., М.Булл., Михаил Булл.  Дата народження :  (15) травня 1891   Місце народження: Київ, Російська імперія   Рід діяльності : драматург, прозаїк   Дата смерті :10 березня 1940 (48 років)   Місце смерті :Москва, СРСР  </vt:lpstr>
      <vt:lpstr>Автограф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Михайло Булгаков</dc:title>
  <cp:lastModifiedBy>User</cp:lastModifiedBy>
  <cp:revision>5</cp:revision>
  <dcterms:modified xsi:type="dcterms:W3CDTF">2015-02-23T21:51:21Z</dcterms:modified>
</cp:coreProperties>
</file>