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2" r:id="rId12"/>
    <p:sldId id="273" r:id="rId13"/>
    <p:sldId id="274" r:id="rId14"/>
    <p:sldId id="275" r:id="rId15"/>
    <p:sldId id="265" r:id="rId16"/>
    <p:sldId id="266" r:id="rId17"/>
    <p:sldId id="267" r:id="rId18"/>
    <p:sldId id="268" r:id="rId19"/>
    <p:sldId id="269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87" autoAdjust="0"/>
    <p:restoredTop sz="94660"/>
  </p:normalViewPr>
  <p:slideViewPr>
    <p:cSldViewPr>
      <p:cViewPr>
        <p:scale>
          <a:sx n="64" d="100"/>
          <a:sy n="64" d="100"/>
        </p:scale>
        <p:origin x="-155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019199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effectLst/>
                <a:latin typeface="Comic Sans MS" pitchFamily="66" charset="0"/>
              </a:rPr>
              <a:t>Борис Леон</a:t>
            </a:r>
            <a:r>
              <a:rPr lang="uk-UA" sz="4800" dirty="0" err="1" smtClean="0">
                <a:effectLst/>
                <a:latin typeface="Comic Sans MS" pitchFamily="66" charset="0"/>
              </a:rPr>
              <a:t>ідович</a:t>
            </a:r>
            <a:r>
              <a:rPr lang="uk-UA" sz="4800" dirty="0" smtClean="0">
                <a:effectLst/>
                <a:latin typeface="Comic Sans MS" pitchFamily="66" charset="0"/>
              </a:rPr>
              <a:t> Пастернак</a:t>
            </a:r>
            <a:endParaRPr lang="ru-RU" sz="4800" dirty="0">
              <a:effectLst/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809821"/>
            <a:ext cx="2520280" cy="39414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7944" y="244171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/>
              <a:t> </a:t>
            </a:r>
            <a:r>
              <a:rPr lang="ru-RU" sz="2800" dirty="0" err="1"/>
              <a:t>Р</a:t>
            </a:r>
            <a:r>
              <a:rPr lang="ru-RU" sz="2800" dirty="0" err="1" smtClean="0"/>
              <a:t>осійський</a:t>
            </a:r>
            <a:r>
              <a:rPr lang="ru-RU" sz="2800" dirty="0"/>
              <a:t> поет, </a:t>
            </a:r>
            <a:r>
              <a:rPr lang="ru-RU" sz="2800" dirty="0" err="1"/>
              <a:t>прозаїк,перекладач</a:t>
            </a:r>
            <a:r>
              <a:rPr lang="ru-RU" sz="2800" dirty="0"/>
              <a:t>, лауреат </a:t>
            </a:r>
            <a:r>
              <a:rPr lang="ru-RU" sz="2800" dirty="0" err="1" smtClean="0"/>
              <a:t>Нобелівської</a:t>
            </a:r>
            <a:r>
              <a:rPr lang="ru-RU" sz="2800" dirty="0" smtClean="0"/>
              <a:t> </a:t>
            </a:r>
            <a:r>
              <a:rPr lang="ru-RU" sz="2800" dirty="0" err="1" smtClean="0"/>
              <a:t>премії</a:t>
            </a:r>
            <a:r>
              <a:rPr lang="ru-RU" sz="2800" dirty="0"/>
              <a:t> </a:t>
            </a:r>
            <a:r>
              <a:rPr lang="ru-RU" sz="2800" dirty="0" smtClean="0"/>
              <a:t>1958</a:t>
            </a:r>
            <a:r>
              <a:rPr lang="ru-RU" sz="2800" dirty="0"/>
              <a:t> </a:t>
            </a:r>
            <a:r>
              <a:rPr lang="ru-RU" sz="2800" dirty="0" smtClean="0"/>
              <a:t>року, </a:t>
            </a:r>
            <a:r>
              <a:rPr lang="ru-RU" sz="2800" dirty="0" err="1"/>
              <a:t>м</a:t>
            </a:r>
            <a:r>
              <a:rPr lang="ru-RU" sz="2800" dirty="0" err="1" smtClean="0"/>
              <a:t>айстер</a:t>
            </a:r>
            <a:r>
              <a:rPr lang="ru-RU" sz="2800" dirty="0" smtClean="0"/>
              <a:t> </a:t>
            </a:r>
            <a:r>
              <a:rPr lang="ru-RU" sz="2800" dirty="0" err="1"/>
              <a:t>філософської</a:t>
            </a:r>
            <a:r>
              <a:rPr lang="ru-RU" sz="2800" dirty="0"/>
              <a:t> та </a:t>
            </a:r>
            <a:r>
              <a:rPr lang="ru-RU" sz="2800" dirty="0" err="1"/>
              <a:t>пейзажної</a:t>
            </a:r>
            <a:r>
              <a:rPr lang="ru-RU" sz="2800" dirty="0"/>
              <a:t> </a:t>
            </a:r>
            <a:r>
              <a:rPr lang="ru-RU" sz="2800" dirty="0" err="1" smtClean="0"/>
              <a:t>лірики</a:t>
            </a:r>
            <a:r>
              <a:rPr lang="ru-RU" sz="2800" dirty="0"/>
              <a:t>.</a:t>
            </a:r>
            <a:endParaRPr lang="ru-RU" sz="2800" dirty="0" smtClean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589225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(1890-1960)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2149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76672"/>
            <a:ext cx="8352928" cy="3024336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	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260648"/>
            <a:ext cx="42484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 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1922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році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Пастернак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одружується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художницею </a:t>
            </a:r>
            <a:r>
              <a:rPr lang="ru-RU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Євгенією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Лур'є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У тому ж 1922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році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виходить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програмна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книга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поета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«Сестра моя - жизнь»,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більшість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віршів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якої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були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написані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ще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влітку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1917 року. У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наступному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1923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році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   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вересня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сім'ї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Пастернаків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народжується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син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Євген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(помер у 2012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році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97929"/>
            <a:ext cx="3904892" cy="5256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123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424936" cy="5760640"/>
          </a:xfrm>
        </p:spPr>
        <p:txBody>
          <a:bodyPr/>
          <a:lstStyle/>
          <a:p>
            <a:pPr marL="45720" indent="0" algn="just">
              <a:buNone/>
            </a:pPr>
            <a:r>
              <a:rPr lang="uk-UA" dirty="0" smtClean="0"/>
              <a:t>	</a:t>
            </a:r>
            <a:r>
              <a:rPr lang="ru-RU" sz="2400" dirty="0"/>
              <a:t>У 1920-ті роки створена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збірка</a:t>
            </a:r>
            <a:r>
              <a:rPr lang="ru-RU" sz="2400" dirty="0"/>
              <a:t> «Темы и вариации» (1923), роман у </a:t>
            </a:r>
            <a:r>
              <a:rPr lang="ru-RU" sz="2400" dirty="0" err="1"/>
              <a:t>віршах</a:t>
            </a:r>
            <a:r>
              <a:rPr lang="ru-RU" sz="2400" dirty="0"/>
              <a:t> «</a:t>
            </a:r>
            <a:r>
              <a:rPr lang="ru-RU" sz="2400" dirty="0" err="1"/>
              <a:t>Спекторский</a:t>
            </a:r>
            <a:r>
              <a:rPr lang="ru-RU" sz="2400" dirty="0"/>
              <a:t>» (1925), цикл «Высокая болезнь», </a:t>
            </a:r>
            <a:r>
              <a:rPr lang="ru-RU" sz="2400" dirty="0" err="1"/>
              <a:t>поеми</a:t>
            </a:r>
            <a:r>
              <a:rPr lang="ru-RU" sz="2400" dirty="0"/>
              <a:t> «Девятьсот пятый год» та «Лейтенант Шмидт». У 1928 </a:t>
            </a:r>
            <a:r>
              <a:rPr lang="ru-RU" sz="2400" dirty="0" err="1"/>
              <a:t>році</a:t>
            </a:r>
            <a:r>
              <a:rPr lang="ru-RU" sz="2400" dirty="0"/>
              <a:t> Пастернак </a:t>
            </a:r>
            <a:r>
              <a:rPr lang="ru-RU" sz="2400" dirty="0" err="1"/>
              <a:t>звертається</a:t>
            </a:r>
            <a:r>
              <a:rPr lang="ru-RU" sz="2400" dirty="0"/>
              <a:t> до </a:t>
            </a:r>
            <a:r>
              <a:rPr lang="ru-RU" sz="2400" dirty="0" err="1"/>
              <a:t>прози</a:t>
            </a:r>
            <a:r>
              <a:rPr lang="ru-RU" sz="2400" dirty="0"/>
              <a:t>. До 1930-му року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закінчує</a:t>
            </a:r>
            <a:r>
              <a:rPr lang="ru-RU" sz="2400" dirty="0"/>
              <a:t> </a:t>
            </a:r>
            <a:r>
              <a:rPr lang="ru-RU" sz="2400" dirty="0" err="1"/>
              <a:t>автобіографічні</a:t>
            </a:r>
            <a:r>
              <a:rPr lang="ru-RU" sz="2400" dirty="0"/>
              <a:t> </a:t>
            </a:r>
            <a:r>
              <a:rPr lang="ru-RU" sz="2400" dirty="0" err="1"/>
              <a:t>нотатки</a:t>
            </a:r>
            <a:r>
              <a:rPr lang="ru-RU" sz="2400" dirty="0"/>
              <a:t> «Охранная грамота», де </a:t>
            </a:r>
            <a:r>
              <a:rPr lang="ru-RU" sz="2400" dirty="0" err="1"/>
              <a:t>викладаються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принципові</a:t>
            </a:r>
            <a:r>
              <a:rPr lang="ru-RU" sz="2400" dirty="0"/>
              <a:t> погляди на </a:t>
            </a:r>
            <a:r>
              <a:rPr lang="ru-RU" sz="2400" dirty="0" err="1"/>
              <a:t>мистецтво</a:t>
            </a:r>
            <a:r>
              <a:rPr lang="ru-RU" sz="2400" dirty="0"/>
              <a:t> і </a:t>
            </a:r>
            <a:r>
              <a:rPr lang="ru-RU" sz="2400" dirty="0" err="1"/>
              <a:t>творчість</a:t>
            </a:r>
            <a:r>
              <a:rPr lang="ru-RU" sz="24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3449595"/>
            <a:ext cx="1905000" cy="3105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430141"/>
            <a:ext cx="1905000" cy="3105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80" r="13016"/>
          <a:stretch/>
        </p:blipFill>
        <p:spPr>
          <a:xfrm>
            <a:off x="1475656" y="3430142"/>
            <a:ext cx="1942836" cy="31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2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548680"/>
            <a:ext cx="4680520" cy="590465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dirty="0" smtClean="0"/>
              <a:t>	</a:t>
            </a:r>
            <a:r>
              <a:rPr lang="ru-RU" dirty="0" err="1"/>
              <a:t>Познайомившись</a:t>
            </a:r>
            <a:r>
              <a:rPr lang="ru-RU" dirty="0"/>
              <a:t> з </a:t>
            </a:r>
            <a:r>
              <a:rPr lang="ru-RU" dirty="0" err="1"/>
              <a:t>Зінаїдою</a:t>
            </a:r>
            <a:r>
              <a:rPr lang="ru-RU" dirty="0"/>
              <a:t> </a:t>
            </a:r>
            <a:r>
              <a:rPr lang="ru-RU" dirty="0" err="1"/>
              <a:t>Миколаївною</a:t>
            </a:r>
            <a:r>
              <a:rPr lang="ru-RU" dirty="0"/>
              <a:t> Нейгауз, в той час дружиною </a:t>
            </a:r>
            <a:r>
              <a:rPr lang="ru-RU" dirty="0" err="1"/>
              <a:t>піаніста</a:t>
            </a:r>
            <a:r>
              <a:rPr lang="ru-RU" dirty="0"/>
              <a:t> </a:t>
            </a:r>
            <a:r>
              <a:rPr lang="ru-RU" dirty="0" smtClean="0"/>
              <a:t>        Г</a:t>
            </a:r>
            <a:r>
              <a:rPr lang="ru-RU" dirty="0"/>
              <a:t>. Г. Нейгауза, разом з нею в 1931 </a:t>
            </a:r>
            <a:r>
              <a:rPr lang="ru-RU" dirty="0" err="1"/>
              <a:t>році</a:t>
            </a:r>
            <a:r>
              <a:rPr lang="ru-RU" dirty="0"/>
              <a:t> Пастернак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поїздку</a:t>
            </a:r>
            <a:r>
              <a:rPr lang="ru-RU" dirty="0"/>
              <a:t> до </a:t>
            </a:r>
            <a:r>
              <a:rPr lang="ru-RU" dirty="0" err="1"/>
              <a:t>Грузії</a:t>
            </a:r>
            <a:r>
              <a:rPr lang="ru-RU" dirty="0"/>
              <a:t>. Перервавши перший </a:t>
            </a:r>
            <a:r>
              <a:rPr lang="ru-RU" dirty="0" err="1"/>
              <a:t>шлюб</a:t>
            </a:r>
            <a:r>
              <a:rPr lang="ru-RU" dirty="0"/>
              <a:t>, у 1932 </a:t>
            </a:r>
            <a:r>
              <a:rPr lang="ru-RU" dirty="0" err="1"/>
              <a:t>році</a:t>
            </a:r>
            <a:r>
              <a:rPr lang="ru-RU" dirty="0"/>
              <a:t> Пастернак </a:t>
            </a:r>
            <a:r>
              <a:rPr lang="ru-RU" dirty="0" err="1"/>
              <a:t>одружується</a:t>
            </a:r>
            <a:r>
              <a:rPr lang="ru-RU" dirty="0"/>
              <a:t> на </a:t>
            </a:r>
            <a:r>
              <a:rPr lang="ru-RU" dirty="0" smtClean="0"/>
              <a:t>         З</a:t>
            </a:r>
            <a:r>
              <a:rPr lang="ru-RU" dirty="0"/>
              <a:t>. Н. Нейгауз. У тому ж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виходить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книга «Друге </a:t>
            </a:r>
            <a:r>
              <a:rPr lang="ru-RU" dirty="0" err="1"/>
              <a:t>народження</a:t>
            </a:r>
            <a:r>
              <a:rPr lang="ru-RU" dirty="0"/>
              <a:t>» - </a:t>
            </a:r>
            <a:r>
              <a:rPr lang="ru-RU" dirty="0" err="1"/>
              <a:t>спроба</a:t>
            </a:r>
            <a:r>
              <a:rPr lang="ru-RU" dirty="0"/>
              <a:t> Пастернака </a:t>
            </a:r>
            <a:r>
              <a:rPr lang="ru-RU" dirty="0" err="1"/>
              <a:t>влитися</a:t>
            </a:r>
            <a:r>
              <a:rPr lang="ru-RU" dirty="0"/>
              <a:t> в дух того часу. У </a:t>
            </a:r>
            <a:r>
              <a:rPr lang="ru-RU" dirty="0" err="1"/>
              <a:t>ніч</a:t>
            </a:r>
            <a:r>
              <a:rPr lang="ru-RU" dirty="0"/>
              <a:t> на 1 </a:t>
            </a:r>
            <a:r>
              <a:rPr lang="ru-RU" dirty="0" err="1"/>
              <a:t>січня</a:t>
            </a:r>
            <a:r>
              <a:rPr lang="ru-RU" dirty="0"/>
              <a:t> 1938 року в Пастернака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дружини</a:t>
            </a:r>
            <a:r>
              <a:rPr lang="ru-RU" dirty="0"/>
              <a:t> </a:t>
            </a:r>
            <a:r>
              <a:rPr lang="ru-RU" dirty="0" err="1"/>
              <a:t>народжується</a:t>
            </a:r>
            <a:r>
              <a:rPr lang="ru-RU" dirty="0"/>
              <a:t> </a:t>
            </a:r>
            <a:r>
              <a:rPr lang="ru-RU" dirty="0" err="1"/>
              <a:t>син</a:t>
            </a:r>
            <a:r>
              <a:rPr lang="ru-RU" dirty="0"/>
              <a:t> </a:t>
            </a:r>
            <a:r>
              <a:rPr lang="ru-RU" dirty="0" err="1"/>
              <a:t>Леонід</a:t>
            </a:r>
            <a:r>
              <a:rPr lang="ru-RU" dirty="0"/>
              <a:t> (</a:t>
            </a:r>
            <a:r>
              <a:rPr lang="ru-RU" dirty="0" err="1"/>
              <a:t>майбутній</a:t>
            </a:r>
            <a:r>
              <a:rPr lang="ru-RU" dirty="0"/>
              <a:t> </a:t>
            </a:r>
            <a:r>
              <a:rPr lang="ru-RU" dirty="0" err="1" smtClean="0"/>
              <a:t>фізик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571500"/>
            <a:ext cx="355600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030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9288" y="332656"/>
            <a:ext cx="8280920" cy="273630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sz="2400" dirty="0" smtClean="0"/>
              <a:t>	</a:t>
            </a:r>
            <a:r>
              <a:rPr lang="ru-RU" sz="2400" dirty="0"/>
              <a:t>У 1935 </a:t>
            </a:r>
            <a:r>
              <a:rPr lang="ru-RU" sz="2400" dirty="0" err="1"/>
              <a:t>році</a:t>
            </a:r>
            <a:r>
              <a:rPr lang="ru-RU" sz="2400" dirty="0"/>
              <a:t> Пастернак </a:t>
            </a:r>
            <a:r>
              <a:rPr lang="ru-RU" sz="2400" dirty="0" err="1"/>
              <a:t>бере</a:t>
            </a:r>
            <a:r>
              <a:rPr lang="ru-RU" sz="2400" dirty="0"/>
              <a:t> участь у </a:t>
            </a:r>
            <a:r>
              <a:rPr lang="ru-RU" sz="2400" dirty="0" err="1" smtClean="0"/>
              <a:t>роботі</a:t>
            </a:r>
            <a:r>
              <a:rPr lang="ru-RU" sz="2400" dirty="0" smtClean="0"/>
              <a:t> </a:t>
            </a:r>
            <a:r>
              <a:rPr lang="ru-RU" sz="2400" dirty="0" err="1"/>
              <a:t>Міжнародного</a:t>
            </a:r>
            <a:r>
              <a:rPr lang="ru-RU" sz="2400" dirty="0"/>
              <a:t> </a:t>
            </a:r>
            <a:r>
              <a:rPr lang="ru-RU" sz="2400" dirty="0" err="1" smtClean="0"/>
              <a:t>конгресу</a:t>
            </a:r>
            <a:r>
              <a:rPr lang="ru-RU" sz="2400" dirty="0" smtClean="0"/>
              <a:t>  </a:t>
            </a:r>
            <a:r>
              <a:rPr lang="ru-RU" sz="2400" dirty="0" err="1"/>
              <a:t>письменників</a:t>
            </a:r>
            <a:r>
              <a:rPr lang="ru-RU" sz="2400" dirty="0"/>
              <a:t> на </a:t>
            </a:r>
            <a:r>
              <a:rPr lang="ru-RU" sz="2400" dirty="0" err="1"/>
              <a:t>захист</a:t>
            </a:r>
            <a:r>
              <a:rPr lang="ru-RU" sz="2400" dirty="0"/>
              <a:t> миру, де з ним </a:t>
            </a:r>
            <a:r>
              <a:rPr lang="ru-RU" sz="2400" dirty="0" err="1"/>
              <a:t>трапляється</a:t>
            </a:r>
            <a:r>
              <a:rPr lang="ru-RU" sz="2400" dirty="0"/>
              <a:t> </a:t>
            </a:r>
            <a:r>
              <a:rPr lang="ru-RU" sz="2400" dirty="0" err="1"/>
              <a:t>нервовий</a:t>
            </a:r>
            <a:r>
              <a:rPr lang="ru-RU" sz="2400" dirty="0"/>
              <a:t> </a:t>
            </a:r>
            <a:r>
              <a:rPr lang="ru-RU" sz="2400" dirty="0" err="1"/>
              <a:t>зрив</a:t>
            </a:r>
            <a:r>
              <a:rPr lang="ru-RU" sz="2400" dirty="0"/>
              <a:t> (</a:t>
            </a:r>
            <a:r>
              <a:rPr lang="ru-RU" sz="2400" dirty="0" err="1"/>
              <a:t>остання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поїздка</a:t>
            </a:r>
            <a:r>
              <a:rPr lang="ru-RU" sz="2400" dirty="0"/>
              <a:t> за кордон). </a:t>
            </a:r>
            <a:r>
              <a:rPr lang="ru-RU" sz="2400" dirty="0" err="1"/>
              <a:t>Білоруський</a:t>
            </a:r>
            <a:r>
              <a:rPr lang="ru-RU" sz="2400" dirty="0"/>
              <a:t> </a:t>
            </a:r>
            <a:r>
              <a:rPr lang="ru-RU" sz="2400" dirty="0" err="1"/>
              <a:t>письменник</a:t>
            </a:r>
            <a:r>
              <a:rPr lang="ru-RU" sz="2400" dirty="0"/>
              <a:t> </a:t>
            </a:r>
            <a:r>
              <a:rPr lang="ru-RU" sz="2400" dirty="0" err="1"/>
              <a:t>Якуб</a:t>
            </a:r>
            <a:r>
              <a:rPr lang="ru-RU" sz="2400" dirty="0"/>
              <a:t> Колас у </a:t>
            </a:r>
            <a:r>
              <a:rPr lang="ru-RU" sz="2400" dirty="0" err="1"/>
              <a:t>своїх</a:t>
            </a:r>
            <a:r>
              <a:rPr lang="ru-RU" sz="2400" dirty="0"/>
              <a:t> мемуарах </a:t>
            </a:r>
            <a:r>
              <a:rPr lang="ru-RU" sz="2400" dirty="0" err="1"/>
              <a:t>згадував</a:t>
            </a:r>
            <a:r>
              <a:rPr lang="ru-RU" sz="2400" dirty="0"/>
              <a:t> </a:t>
            </a:r>
            <a:r>
              <a:rPr lang="ru-RU" sz="2400" dirty="0" err="1"/>
              <a:t>скарги</a:t>
            </a:r>
            <a:r>
              <a:rPr lang="ru-RU" sz="2400" dirty="0"/>
              <a:t> Пастернака на </a:t>
            </a:r>
            <a:r>
              <a:rPr lang="ru-RU" sz="2400" dirty="0" err="1"/>
              <a:t>нерви</a:t>
            </a:r>
            <a:r>
              <a:rPr lang="ru-RU" sz="2400" dirty="0"/>
              <a:t> й </a:t>
            </a:r>
            <a:r>
              <a:rPr lang="ru-RU" sz="2400" dirty="0" err="1"/>
              <a:t>безсоння</a:t>
            </a:r>
            <a:r>
              <a:rPr lang="ru-RU" sz="2400" dirty="0" smtClean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703" y="3284984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uk-UA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Тут же увидишь и Бориса Пастернака, его как бы испуганное выражение лица, услышишь его громкую речь и жалобу на нервы и </a:t>
            </a:r>
            <a:r>
              <a:rPr lang="ru-RU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бессоницу</a:t>
            </a:r>
            <a:r>
              <a:rPr lang="ru-RU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2492896"/>
            <a:ext cx="2880618" cy="417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3364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16016" y="332656"/>
            <a:ext cx="4032448" cy="6192688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uk-UA" sz="2600" dirty="0"/>
              <a:t>	У 1935 році Пастернак заступився за чоловіка і сина Анни Ахматової, звільнених з в'язниць після листів Сталіну </a:t>
            </a:r>
            <a:r>
              <a:rPr lang="uk-UA" sz="2600" dirty="0" err="1"/>
              <a:t>Пастернака</a:t>
            </a:r>
            <a:r>
              <a:rPr lang="uk-UA" sz="2600" dirty="0"/>
              <a:t> і Ахматової. У грудні </a:t>
            </a:r>
            <a:r>
              <a:rPr lang="uk-UA" sz="2600" dirty="0" smtClean="0"/>
              <a:t> 1935 </a:t>
            </a:r>
            <a:r>
              <a:rPr lang="uk-UA" sz="2600" dirty="0"/>
              <a:t>року Пастернак шле в подарунок Сталіну книгу перекладів </a:t>
            </a:r>
            <a:r>
              <a:rPr lang="uk-UA" sz="2600" dirty="0" smtClean="0"/>
              <a:t>«</a:t>
            </a:r>
            <a:r>
              <a:rPr lang="uk-UA" sz="2600" dirty="0" err="1" smtClean="0"/>
              <a:t>Грузинские</a:t>
            </a:r>
            <a:r>
              <a:rPr lang="uk-UA" sz="2600" dirty="0" smtClean="0"/>
              <a:t> </a:t>
            </a:r>
            <a:r>
              <a:rPr lang="uk-UA" sz="2600" dirty="0" err="1" smtClean="0"/>
              <a:t>лирики</a:t>
            </a:r>
            <a:r>
              <a:rPr lang="uk-UA" sz="2600" dirty="0" smtClean="0"/>
              <a:t>» </a:t>
            </a:r>
            <a:r>
              <a:rPr lang="uk-UA" sz="2600" dirty="0"/>
              <a:t>і в супровідному листі дякує </a:t>
            </a:r>
            <a:r>
              <a:rPr lang="uk-UA" sz="2600" dirty="0" smtClean="0"/>
              <a:t>за </a:t>
            </a:r>
            <a:r>
              <a:rPr lang="ru-RU" sz="2600" dirty="0"/>
              <a:t>«чудное молниеносное освобождение родных Ахматовой</a:t>
            </a:r>
            <a:r>
              <a:rPr lang="ru-RU" sz="2600" dirty="0" smtClean="0"/>
              <a:t>».</a:t>
            </a:r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120" y="687465"/>
            <a:ext cx="424593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05632"/>
            <a:ext cx="8424936" cy="381642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sz="2600" dirty="0" smtClean="0"/>
              <a:t>	</a:t>
            </a:r>
            <a:r>
              <a:rPr lang="ru-RU" sz="2600" dirty="0"/>
              <a:t>У</a:t>
            </a:r>
            <a:r>
              <a:rPr lang="ru-RU" sz="2600" dirty="0" smtClean="0"/>
              <a:t> </a:t>
            </a:r>
            <a:r>
              <a:rPr lang="ru-RU" sz="2600" dirty="0"/>
              <a:t>1936 </a:t>
            </a:r>
            <a:r>
              <a:rPr lang="ru-RU" sz="2600" dirty="0" err="1" smtClean="0"/>
              <a:t>році</a:t>
            </a:r>
            <a:r>
              <a:rPr lang="ru-RU" sz="2600" dirty="0" smtClean="0"/>
              <a:t> </a:t>
            </a:r>
            <a:r>
              <a:rPr lang="ru-RU" sz="2600" dirty="0" err="1" smtClean="0"/>
              <a:t>поселяється</a:t>
            </a:r>
            <a:r>
              <a:rPr lang="ru-RU" sz="2600" dirty="0" smtClean="0"/>
              <a:t> </a:t>
            </a:r>
            <a:r>
              <a:rPr lang="ru-RU" sz="2600" dirty="0"/>
              <a:t>на </a:t>
            </a:r>
            <a:r>
              <a:rPr lang="ru-RU" sz="2600" dirty="0" err="1" smtClean="0"/>
              <a:t>дачі</a:t>
            </a:r>
            <a:r>
              <a:rPr lang="ru-RU" sz="2600" dirty="0" smtClean="0"/>
              <a:t> в</a:t>
            </a:r>
            <a:r>
              <a:rPr lang="ru-RU" sz="2600" dirty="0"/>
              <a:t> </a:t>
            </a:r>
            <a:r>
              <a:rPr lang="ru-RU" sz="2600" dirty="0" err="1" smtClean="0"/>
              <a:t>Переделкіно</a:t>
            </a:r>
            <a:r>
              <a:rPr lang="ru-RU" sz="2600" dirty="0"/>
              <a:t>, </a:t>
            </a:r>
            <a:r>
              <a:rPr lang="ru-RU" sz="2600" dirty="0" smtClean="0"/>
              <a:t>де </a:t>
            </a:r>
            <a:r>
              <a:rPr lang="ru-RU" sz="2600" dirty="0"/>
              <a:t>з</a:t>
            </a:r>
            <a:r>
              <a:rPr lang="ru-RU" sz="2600" dirty="0" smtClean="0"/>
              <a:t> </a:t>
            </a:r>
            <a:r>
              <a:rPr lang="ru-RU" sz="2600" dirty="0" err="1" smtClean="0"/>
              <a:t>перервами</a:t>
            </a:r>
            <a:r>
              <a:rPr lang="ru-RU" sz="2600" dirty="0" smtClean="0"/>
              <a:t> </a:t>
            </a:r>
            <a:r>
              <a:rPr lang="ru-RU" sz="2600" dirty="0" err="1" smtClean="0"/>
              <a:t>проживе</a:t>
            </a:r>
            <a:r>
              <a:rPr lang="ru-RU" sz="2600" dirty="0" smtClean="0"/>
              <a:t> </a:t>
            </a:r>
            <a:r>
              <a:rPr lang="ru-RU" sz="2600" dirty="0"/>
              <a:t>до </a:t>
            </a:r>
            <a:r>
              <a:rPr lang="ru-RU" sz="2600" dirty="0" err="1" smtClean="0"/>
              <a:t>кінця</a:t>
            </a:r>
            <a:r>
              <a:rPr lang="ru-RU" sz="2600" dirty="0" smtClean="0"/>
              <a:t> </a:t>
            </a:r>
            <a:r>
              <a:rPr lang="ru-RU" sz="2600" dirty="0" err="1" smtClean="0"/>
              <a:t>життя</a:t>
            </a:r>
            <a:r>
              <a:rPr lang="ru-RU" sz="2600" dirty="0" smtClean="0"/>
              <a:t>.</a:t>
            </a:r>
            <a:endParaRPr lang="ru-RU" sz="2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959" y="2657584"/>
            <a:ext cx="2565780" cy="304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2348880"/>
            <a:ext cx="4885135" cy="366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402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548680"/>
            <a:ext cx="8640960" cy="2193424"/>
          </a:xfrm>
        </p:spPr>
        <p:txBody>
          <a:bodyPr/>
          <a:lstStyle/>
          <a:p>
            <a:pPr marL="45720" indent="0" algn="just">
              <a:buNone/>
            </a:pPr>
            <a:r>
              <a:rPr lang="uk-UA" dirty="0"/>
              <a:t>	</a:t>
            </a:r>
            <a:r>
              <a:rPr lang="uk-UA" sz="2400" dirty="0"/>
              <a:t>У 1946 році Пастернак познайомився з Ольгою </a:t>
            </a:r>
            <a:r>
              <a:rPr lang="uk-UA" sz="2400" dirty="0" err="1"/>
              <a:t>Івінською</a:t>
            </a:r>
            <a:r>
              <a:rPr lang="uk-UA" sz="2400" dirty="0"/>
              <a:t> і вона стала «музою» поета. Він присвятив їй багато вірші. До самої смерті </a:t>
            </a:r>
            <a:r>
              <a:rPr lang="uk-UA" sz="2400" dirty="0" err="1"/>
              <a:t>Пастернака</a:t>
            </a:r>
            <a:r>
              <a:rPr lang="uk-UA" sz="2400" dirty="0"/>
              <a:t> їх пов'язували близькі стосунки.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780928"/>
            <a:ext cx="4416491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839892"/>
            <a:ext cx="3312368" cy="47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061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548680"/>
            <a:ext cx="8568952" cy="4896544"/>
          </a:xfrm>
        </p:spPr>
        <p:txBody>
          <a:bodyPr>
            <a:normAutofit fontScale="77500" lnSpcReduction="20000"/>
          </a:bodyPr>
          <a:lstStyle/>
          <a:p>
            <a:pPr marL="45720" indent="0" algn="just">
              <a:buNone/>
            </a:pPr>
            <a:r>
              <a:rPr lang="uk-UA" sz="2400" dirty="0" smtClean="0"/>
              <a:t>	</a:t>
            </a:r>
            <a:r>
              <a:rPr lang="ru-RU" sz="3400" dirty="0"/>
              <a:t>У 1952 </a:t>
            </a:r>
            <a:r>
              <a:rPr lang="ru-RU" sz="3400" dirty="0" err="1"/>
              <a:t>році</a:t>
            </a:r>
            <a:r>
              <a:rPr lang="ru-RU" sz="3400" dirty="0"/>
              <a:t> в Пастернака </a:t>
            </a:r>
            <a:r>
              <a:rPr lang="ru-RU" sz="3400" dirty="0" err="1"/>
              <a:t>стався</a:t>
            </a:r>
            <a:r>
              <a:rPr lang="ru-RU" sz="3400" dirty="0"/>
              <a:t> перший </a:t>
            </a:r>
            <a:r>
              <a:rPr lang="ru-RU" sz="3400" dirty="0" err="1"/>
              <a:t>інфаркт</a:t>
            </a:r>
            <a:r>
              <a:rPr lang="ru-RU" sz="3400" dirty="0"/>
              <a:t>, описаний у </a:t>
            </a:r>
            <a:r>
              <a:rPr lang="ru-RU" sz="3400" dirty="0" err="1"/>
              <a:t>вірші</a:t>
            </a:r>
            <a:r>
              <a:rPr lang="ru-RU" sz="3400" dirty="0"/>
              <a:t> «В больнице», </a:t>
            </a:r>
            <a:r>
              <a:rPr lang="ru-RU" sz="3400" dirty="0" err="1"/>
              <a:t>повному</a:t>
            </a:r>
            <a:r>
              <a:rPr lang="ru-RU" sz="3400" dirty="0"/>
              <a:t> </a:t>
            </a:r>
            <a:r>
              <a:rPr lang="ru-RU" sz="3400" dirty="0" err="1"/>
              <a:t>глибокого</a:t>
            </a:r>
            <a:r>
              <a:rPr lang="ru-RU" sz="3400" dirty="0"/>
              <a:t> </a:t>
            </a:r>
            <a:r>
              <a:rPr lang="ru-RU" sz="3400" dirty="0" err="1"/>
              <a:t>релігійного</a:t>
            </a:r>
            <a:r>
              <a:rPr lang="ru-RU" sz="3400" dirty="0"/>
              <a:t> </a:t>
            </a:r>
            <a:r>
              <a:rPr lang="ru-RU" sz="3400" dirty="0" err="1"/>
              <a:t>почуття</a:t>
            </a:r>
            <a:r>
              <a:rPr lang="ru-RU" sz="3400" dirty="0" smtClean="0"/>
              <a:t>:</a:t>
            </a:r>
          </a:p>
          <a:p>
            <a:pPr marL="45720" indent="0" algn="just">
              <a:buNone/>
            </a:pPr>
            <a:endParaRPr lang="ru-RU" sz="3400" dirty="0" smtClean="0"/>
          </a:p>
          <a:p>
            <a:pPr marL="45720" indent="0">
              <a:buNone/>
            </a:pPr>
            <a:r>
              <a:rPr lang="ru-RU" sz="3400" i="1" dirty="0"/>
              <a:t>«О Господи, как совершенны</a:t>
            </a:r>
            <a:br>
              <a:rPr lang="ru-RU" sz="3400" i="1" dirty="0"/>
            </a:br>
            <a:r>
              <a:rPr lang="ru-RU" sz="3400" i="1" dirty="0"/>
              <a:t>дела Твои, — думал больной, —</a:t>
            </a:r>
            <a:br>
              <a:rPr lang="ru-RU" sz="3400" i="1" dirty="0"/>
            </a:br>
            <a:r>
              <a:rPr lang="ru-RU" sz="3400" i="1" dirty="0"/>
              <a:t>Постели, и люди, и стены,</a:t>
            </a:r>
            <a:br>
              <a:rPr lang="ru-RU" sz="3400" i="1" dirty="0"/>
            </a:br>
            <a:r>
              <a:rPr lang="ru-RU" sz="3400" i="1" dirty="0"/>
              <a:t>Ночь смерти и город ночной.</a:t>
            </a:r>
            <a:br>
              <a:rPr lang="ru-RU" sz="3400" i="1" dirty="0"/>
            </a:br>
            <a:r>
              <a:rPr lang="ru-RU" sz="3400" i="1" dirty="0"/>
              <a:t>&lt;…&gt;</a:t>
            </a:r>
            <a:br>
              <a:rPr lang="ru-RU" sz="3400" i="1" dirty="0"/>
            </a:br>
            <a:r>
              <a:rPr lang="ru-RU" sz="3400" i="1" dirty="0"/>
              <a:t>Кончаясь в больничной постели,</a:t>
            </a:r>
            <a:br>
              <a:rPr lang="ru-RU" sz="3400" i="1" dirty="0"/>
            </a:br>
            <a:r>
              <a:rPr lang="ru-RU" sz="3400" i="1" dirty="0"/>
              <a:t>Я чувствую рук твоих жар.</a:t>
            </a:r>
            <a:br>
              <a:rPr lang="ru-RU" sz="3400" i="1" dirty="0"/>
            </a:br>
            <a:r>
              <a:rPr lang="ru-RU" sz="3400" i="1" dirty="0"/>
              <a:t>Ты держишь меня, как изделье,</a:t>
            </a:r>
            <a:br>
              <a:rPr lang="ru-RU" sz="3400" i="1" dirty="0"/>
            </a:br>
            <a:r>
              <a:rPr lang="ru-RU" sz="3400" i="1" dirty="0"/>
              <a:t>И прячешь, как перстень, в футляр».</a:t>
            </a:r>
          </a:p>
        </p:txBody>
      </p:sp>
      <p:pic>
        <p:nvPicPr>
          <p:cNvPr id="6" name="Boris-Pasternak-V-bol_nice-chitaet-avtor(muzofon.com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1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effectLst/>
              </a:rPr>
              <a:t>«Доктор </a:t>
            </a:r>
            <a:r>
              <a:rPr lang="uk-UA" dirty="0" err="1" smtClean="0">
                <a:effectLst/>
              </a:rPr>
              <a:t>Живаго</a:t>
            </a:r>
            <a:r>
              <a:rPr lang="uk-UA" dirty="0" smtClean="0">
                <a:effectLst/>
              </a:rPr>
              <a:t>»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412776"/>
            <a:ext cx="8496944" cy="51125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/>
              <a:t>десяти </a:t>
            </a:r>
            <a:r>
              <a:rPr lang="ru-RU" dirty="0" err="1"/>
              <a:t>років</a:t>
            </a:r>
            <a:r>
              <a:rPr lang="ru-RU" dirty="0"/>
              <a:t> (з 1946 до </a:t>
            </a:r>
            <a:r>
              <a:rPr lang="ru-RU" dirty="0" smtClean="0"/>
              <a:t>1955 року</a:t>
            </a:r>
            <a:r>
              <a:rPr lang="ru-RU" dirty="0"/>
              <a:t>) Борис Пастернак </a:t>
            </a:r>
            <a:r>
              <a:rPr lang="ru-RU" dirty="0" err="1"/>
              <a:t>працював</a:t>
            </a:r>
            <a:r>
              <a:rPr lang="ru-RU" dirty="0"/>
              <a:t> над романом «Доктор Живаго». За </a:t>
            </a:r>
            <a:r>
              <a:rPr lang="ru-RU" dirty="0" err="1"/>
              <a:t>оцінкою</a:t>
            </a:r>
            <a:r>
              <a:rPr lang="ru-RU" dirty="0"/>
              <a:t> самого автора роман є вершиною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як </a:t>
            </a:r>
            <a:r>
              <a:rPr lang="ru-RU" dirty="0" err="1"/>
              <a:t>прозаїка</a:t>
            </a:r>
            <a:r>
              <a:rPr lang="ru-RU" dirty="0"/>
              <a:t>. У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відображено</a:t>
            </a:r>
            <a:r>
              <a:rPr lang="ru-RU" dirty="0"/>
              <a:t> </a:t>
            </a:r>
            <a:r>
              <a:rPr lang="ru-RU" dirty="0" err="1"/>
              <a:t>широке</a:t>
            </a:r>
            <a:r>
              <a:rPr lang="ru-RU" dirty="0"/>
              <a:t> полотно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/>
              <a:t>інтелігенції</a:t>
            </a:r>
            <a:r>
              <a:rPr lang="ru-RU" dirty="0"/>
              <a:t> на </a:t>
            </a:r>
            <a:r>
              <a:rPr lang="ru-RU" dirty="0" err="1"/>
              <a:t>фоні</a:t>
            </a:r>
            <a:r>
              <a:rPr lang="ru-RU" dirty="0"/>
              <a:t> драматичного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початку ХХ-</a:t>
            </a:r>
            <a:r>
              <a:rPr lang="ru-RU" dirty="0" err="1"/>
              <a:t>го</a:t>
            </a:r>
            <a:r>
              <a:rPr lang="ru-RU" dirty="0"/>
              <a:t> </a:t>
            </a:r>
            <a:r>
              <a:rPr lang="ru-RU" dirty="0" err="1"/>
              <a:t>сторіччя</a:t>
            </a:r>
            <a:r>
              <a:rPr lang="ru-RU" dirty="0"/>
              <a:t> до </a:t>
            </a:r>
            <a:r>
              <a:rPr lang="ru-RU" dirty="0" err="1"/>
              <a:t>громадянської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3681742"/>
            <a:ext cx="1881464" cy="2863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3681742"/>
            <a:ext cx="1835594" cy="2881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681742"/>
            <a:ext cx="1990080" cy="288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79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effectLst/>
              </a:rPr>
              <a:t>«Доктор </a:t>
            </a:r>
            <a:r>
              <a:rPr lang="uk-UA" dirty="0" err="1" smtClean="0">
                <a:effectLst/>
              </a:rPr>
              <a:t>Живаго</a:t>
            </a:r>
            <a:r>
              <a:rPr lang="uk-UA" dirty="0" smtClean="0">
                <a:effectLst/>
              </a:rPr>
              <a:t>»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208912" cy="309634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dirty="0" smtClean="0"/>
              <a:t>	</a:t>
            </a:r>
            <a:r>
              <a:rPr lang="ru-RU" sz="2400" dirty="0"/>
              <a:t>Роман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поетичний</a:t>
            </a:r>
            <a:r>
              <a:rPr lang="ru-RU" sz="2400" dirty="0"/>
              <a:t>, сюжет </a:t>
            </a:r>
            <a:r>
              <a:rPr lang="ru-RU" sz="2400" dirty="0" err="1"/>
              <a:t>супроводжується</a:t>
            </a:r>
            <a:r>
              <a:rPr lang="ru-RU" sz="2400" dirty="0"/>
              <a:t> </a:t>
            </a:r>
            <a:r>
              <a:rPr lang="ru-RU" sz="2400" dirty="0" err="1"/>
              <a:t>віршами</a:t>
            </a:r>
            <a:r>
              <a:rPr lang="ru-RU" sz="2400" dirty="0"/>
              <a:t> головного героя — </a:t>
            </a:r>
            <a:r>
              <a:rPr lang="ru-RU" sz="2400" i="1" dirty="0" err="1"/>
              <a:t>Юрія</a:t>
            </a:r>
            <a:r>
              <a:rPr lang="ru-RU" sz="2400" i="1" dirty="0"/>
              <a:t> </a:t>
            </a:r>
            <a:r>
              <a:rPr lang="ru-RU" sz="2400" i="1" dirty="0" err="1"/>
              <a:t>Андрійовича</a:t>
            </a:r>
            <a:r>
              <a:rPr lang="ru-RU" sz="2400" i="1" dirty="0"/>
              <a:t> Живаго</a:t>
            </a:r>
            <a:r>
              <a:rPr lang="ru-RU" sz="2400" dirty="0"/>
              <a:t>. У </a:t>
            </a:r>
            <a:r>
              <a:rPr lang="ru-RU" sz="2400" dirty="0" err="1"/>
              <a:t>ньому</a:t>
            </a:r>
            <a:r>
              <a:rPr lang="ru-RU" sz="2400" dirty="0"/>
              <a:t> </a:t>
            </a:r>
            <a:r>
              <a:rPr lang="ru-RU" sz="2400" dirty="0" err="1"/>
              <a:t>висвітлюються</a:t>
            </a:r>
            <a:r>
              <a:rPr lang="ru-RU" sz="2400" dirty="0"/>
              <a:t> </a:t>
            </a:r>
            <a:r>
              <a:rPr lang="ru-RU" sz="2400" dirty="0" err="1"/>
              <a:t>найсуттєвіші</a:t>
            </a:r>
            <a:r>
              <a:rPr lang="ru-RU" sz="2400" dirty="0"/>
              <a:t> </a:t>
            </a:r>
            <a:r>
              <a:rPr lang="ru-RU" sz="2400" dirty="0" err="1"/>
              <a:t>питання</a:t>
            </a:r>
            <a:r>
              <a:rPr lang="ru-RU" sz="2400" dirty="0"/>
              <a:t> </a:t>
            </a:r>
            <a:r>
              <a:rPr lang="ru-RU" sz="2400" dirty="0" err="1"/>
              <a:t>людського</a:t>
            </a:r>
            <a:r>
              <a:rPr lang="ru-RU" sz="2400" dirty="0"/>
              <a:t> </a:t>
            </a:r>
            <a:r>
              <a:rPr lang="ru-RU" sz="2400" dirty="0" err="1"/>
              <a:t>існування</a:t>
            </a:r>
            <a:r>
              <a:rPr lang="ru-RU" sz="2400" dirty="0"/>
              <a:t> — </a:t>
            </a:r>
            <a:r>
              <a:rPr lang="ru-RU" sz="2400" dirty="0" err="1"/>
              <a:t>життя</a:t>
            </a:r>
            <a:r>
              <a:rPr lang="ru-RU" sz="2400" dirty="0"/>
              <a:t> і смерть, </a:t>
            </a:r>
            <a:r>
              <a:rPr lang="ru-RU" sz="2400" dirty="0" err="1"/>
              <a:t>погляд</a:t>
            </a:r>
            <a:r>
              <a:rPr lang="ru-RU" sz="2400" dirty="0"/>
              <a:t> на </a:t>
            </a:r>
            <a:r>
              <a:rPr lang="ru-RU" sz="2400" dirty="0" err="1"/>
              <a:t>історію</a:t>
            </a:r>
            <a:r>
              <a:rPr lang="ru-RU" sz="2400" dirty="0"/>
              <a:t>, </a:t>
            </a:r>
            <a:r>
              <a:rPr lang="ru-RU" sz="2400" dirty="0" err="1"/>
              <a:t>християнство</a:t>
            </a:r>
            <a:r>
              <a:rPr lang="ru-RU" sz="2400" dirty="0"/>
              <a:t>, </a:t>
            </a:r>
            <a:r>
              <a:rPr lang="ru-RU" sz="2400" dirty="0" err="1"/>
              <a:t>єврейство</a:t>
            </a:r>
            <a:r>
              <a:rPr lang="ru-RU" sz="2400" dirty="0"/>
              <a:t>. </a:t>
            </a:r>
            <a:r>
              <a:rPr lang="ru-RU" sz="2400" dirty="0" err="1"/>
              <a:t>Неоднозначним</a:t>
            </a:r>
            <a:r>
              <a:rPr lang="ru-RU" sz="2400" dirty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ставлення</a:t>
            </a:r>
            <a:r>
              <a:rPr lang="ru-RU" sz="2400" dirty="0"/>
              <a:t> автора (в </a:t>
            </a:r>
            <a:r>
              <a:rPr lang="ru-RU" sz="2400" dirty="0" err="1"/>
              <a:t>особі</a:t>
            </a:r>
            <a:r>
              <a:rPr lang="ru-RU" sz="2400" dirty="0"/>
              <a:t> головного героя) до </a:t>
            </a:r>
            <a:r>
              <a:rPr lang="ru-RU" sz="2400" dirty="0" err="1"/>
              <a:t>жовтневого</a:t>
            </a:r>
            <a:r>
              <a:rPr lang="ru-RU" sz="2400" dirty="0"/>
              <a:t> перевороту і </a:t>
            </a:r>
            <a:r>
              <a:rPr lang="ru-RU" sz="2400" dirty="0" err="1"/>
              <a:t>наступних</a:t>
            </a:r>
            <a:r>
              <a:rPr lang="ru-RU" sz="2400" dirty="0"/>
              <a:t> </a:t>
            </a:r>
            <a:r>
              <a:rPr lang="ru-RU" sz="2400" dirty="0" err="1"/>
              <a:t>змін</a:t>
            </a:r>
            <a:r>
              <a:rPr lang="ru-RU" sz="2400" dirty="0"/>
              <a:t> у </a:t>
            </a:r>
            <a:r>
              <a:rPr lang="ru-RU" sz="2400" dirty="0" err="1"/>
              <a:t>житті</a:t>
            </a:r>
            <a:r>
              <a:rPr lang="ru-RU" sz="2400" dirty="0"/>
              <a:t> </a:t>
            </a:r>
            <a:r>
              <a:rPr lang="ru-RU" sz="2400" dirty="0" err="1"/>
              <a:t>країни</a:t>
            </a:r>
            <a:r>
              <a:rPr lang="ru-RU" sz="2400" dirty="0"/>
              <a:t>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7831" y="4105623"/>
            <a:ext cx="2931594" cy="263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22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5400" dirty="0" smtClean="0">
                <a:effectLst/>
                <a:latin typeface="Comic Sans MS" pitchFamily="66" charset="0"/>
              </a:rPr>
              <a:t>Біографія</a:t>
            </a:r>
            <a:endParaRPr lang="ru-RU" sz="5400" dirty="0">
              <a:effectLst/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412776"/>
            <a:ext cx="8568952" cy="5196759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800" dirty="0" smtClean="0"/>
              <a:t>	</a:t>
            </a:r>
            <a:r>
              <a:rPr lang="ru-RU" sz="2800" dirty="0" err="1" smtClean="0"/>
              <a:t>Майбутній</a:t>
            </a:r>
            <a:r>
              <a:rPr lang="ru-RU" sz="2800" dirty="0" smtClean="0"/>
              <a:t> </a:t>
            </a:r>
            <a:r>
              <a:rPr lang="ru-RU" sz="2800" dirty="0"/>
              <a:t>поет </a:t>
            </a:r>
            <a:r>
              <a:rPr lang="ru-RU" sz="2800" dirty="0" err="1"/>
              <a:t>народився</a:t>
            </a:r>
            <a:r>
              <a:rPr lang="ru-RU" sz="2800" dirty="0"/>
              <a:t> в </a:t>
            </a:r>
            <a:r>
              <a:rPr lang="ru-RU" sz="2800" dirty="0" err="1"/>
              <a:t>Москві</a:t>
            </a:r>
            <a:r>
              <a:rPr lang="ru-RU" sz="2800" dirty="0"/>
              <a:t> в </a:t>
            </a:r>
            <a:r>
              <a:rPr lang="ru-RU" sz="2800" dirty="0" err="1"/>
              <a:t>творчій</a:t>
            </a:r>
            <a:r>
              <a:rPr lang="ru-RU" sz="2800" dirty="0"/>
              <a:t> </a:t>
            </a:r>
            <a:r>
              <a:rPr lang="ru-RU" sz="2800" dirty="0" err="1"/>
              <a:t>єврейській</a:t>
            </a:r>
            <a:r>
              <a:rPr lang="ru-RU" sz="2800" dirty="0"/>
              <a:t> </a:t>
            </a:r>
            <a:r>
              <a:rPr lang="ru-RU" sz="2800" dirty="0" err="1"/>
              <a:t>родині</a:t>
            </a:r>
            <a:r>
              <a:rPr lang="ru-RU" sz="2800" dirty="0"/>
              <a:t>. Батьки Пастернака, </a:t>
            </a:r>
            <a:r>
              <a:rPr lang="ru-RU" sz="2800" dirty="0" err="1"/>
              <a:t>батько</a:t>
            </a:r>
            <a:r>
              <a:rPr lang="ru-RU" sz="2800" dirty="0"/>
              <a:t> - художник, </a:t>
            </a:r>
            <a:r>
              <a:rPr lang="ru-RU" sz="2800" dirty="0" err="1"/>
              <a:t>академік</a:t>
            </a:r>
            <a:r>
              <a:rPr lang="ru-RU" sz="2800" dirty="0"/>
              <a:t> </a:t>
            </a:r>
            <a:r>
              <a:rPr lang="ru-RU" sz="2800" dirty="0" err="1"/>
              <a:t>Петербурзької</a:t>
            </a:r>
            <a:r>
              <a:rPr lang="ru-RU" sz="2800" dirty="0"/>
              <a:t> </a:t>
            </a:r>
            <a:r>
              <a:rPr lang="ru-RU" sz="2800" dirty="0" err="1"/>
              <a:t>Академії</a:t>
            </a:r>
            <a:r>
              <a:rPr lang="ru-RU" sz="2800" dirty="0"/>
              <a:t> </a:t>
            </a:r>
            <a:r>
              <a:rPr lang="ru-RU" sz="2800" dirty="0" err="1"/>
              <a:t>мистецтв</a:t>
            </a:r>
            <a:r>
              <a:rPr lang="ru-RU" sz="2800" dirty="0"/>
              <a:t> </a:t>
            </a:r>
            <a:r>
              <a:rPr lang="ru-RU" sz="2800" dirty="0" err="1"/>
              <a:t>Леонід</a:t>
            </a:r>
            <a:r>
              <a:rPr lang="ru-RU" sz="2800" dirty="0"/>
              <a:t> Осипович (</a:t>
            </a:r>
            <a:r>
              <a:rPr lang="ru-RU" sz="2800" dirty="0" err="1"/>
              <a:t>Ісаак</a:t>
            </a:r>
            <a:r>
              <a:rPr lang="ru-RU" sz="2800" dirty="0"/>
              <a:t> </a:t>
            </a:r>
            <a:r>
              <a:rPr lang="ru-RU" sz="2800" dirty="0" err="1"/>
              <a:t>Йосипович</a:t>
            </a:r>
            <a:r>
              <a:rPr lang="ru-RU" sz="2800" dirty="0"/>
              <a:t>) Пастернак і </a:t>
            </a:r>
            <a:r>
              <a:rPr lang="ru-RU" sz="2800" dirty="0" err="1"/>
              <a:t>мати</a:t>
            </a:r>
            <a:r>
              <a:rPr lang="ru-RU" sz="2800" dirty="0"/>
              <a:t> - </a:t>
            </a:r>
            <a:r>
              <a:rPr lang="ru-RU" sz="2800" dirty="0" err="1"/>
              <a:t>піаністка</a:t>
            </a:r>
            <a:r>
              <a:rPr lang="ru-RU" sz="2800" dirty="0"/>
              <a:t> </a:t>
            </a:r>
            <a:r>
              <a:rPr lang="ru-RU" sz="2800" dirty="0" err="1"/>
              <a:t>Розалія</a:t>
            </a:r>
            <a:r>
              <a:rPr lang="ru-RU" sz="2800" dirty="0"/>
              <a:t> </a:t>
            </a:r>
            <a:r>
              <a:rPr lang="ru-RU" sz="2800" dirty="0" err="1"/>
              <a:t>Ізидорівна</a:t>
            </a:r>
            <a:r>
              <a:rPr lang="ru-RU" sz="2800" dirty="0"/>
              <a:t> Пастернак, </a:t>
            </a:r>
            <a:r>
              <a:rPr lang="ru-RU" sz="2800" dirty="0" err="1"/>
              <a:t>переїхали</a:t>
            </a:r>
            <a:r>
              <a:rPr lang="ru-RU" sz="2800" dirty="0"/>
              <a:t> до </a:t>
            </a:r>
            <a:r>
              <a:rPr lang="ru-RU" sz="2800" dirty="0" err="1"/>
              <a:t>Москви</a:t>
            </a:r>
            <a:r>
              <a:rPr lang="ru-RU" sz="2800" dirty="0"/>
              <a:t> з </a:t>
            </a:r>
            <a:r>
              <a:rPr lang="ru-RU" sz="2800" dirty="0" err="1"/>
              <a:t>Одеси</a:t>
            </a:r>
            <a:r>
              <a:rPr lang="ru-RU" sz="2800" dirty="0"/>
              <a:t> в 1889 </a:t>
            </a:r>
            <a:r>
              <a:rPr lang="ru-RU" sz="2800" dirty="0" err="1"/>
              <a:t>році</a:t>
            </a:r>
            <a:r>
              <a:rPr lang="ru-RU" sz="2800" dirty="0"/>
              <a:t>, за </a:t>
            </a:r>
            <a:r>
              <a:rPr lang="ru-RU" sz="2800" dirty="0" err="1"/>
              <a:t>рік</a:t>
            </a:r>
            <a:r>
              <a:rPr lang="ru-RU" sz="2800" dirty="0"/>
              <a:t> до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народження</a:t>
            </a:r>
            <a:r>
              <a:rPr lang="ru-RU" sz="2800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32656"/>
            <a:ext cx="4680520" cy="605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337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496944" cy="3474720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	</a:t>
            </a:r>
            <a:r>
              <a:rPr lang="ru-RU" sz="2800" dirty="0"/>
              <a:t>Борис Пастернак </a:t>
            </a:r>
            <a:r>
              <a:rPr lang="ru-RU" sz="2800" dirty="0" smtClean="0"/>
              <a:t>помер 30 </a:t>
            </a:r>
            <a:r>
              <a:rPr lang="ru-RU" sz="2800" dirty="0" err="1" smtClean="0"/>
              <a:t>травня</a:t>
            </a:r>
            <a:r>
              <a:rPr lang="ru-RU" sz="2800" dirty="0" smtClean="0"/>
              <a:t> 1960 року в </a:t>
            </a:r>
            <a:r>
              <a:rPr lang="ru-RU" sz="2800" dirty="0" err="1" smtClean="0"/>
              <a:t>Передєлкіно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раку </a:t>
            </a:r>
            <a:r>
              <a:rPr lang="ru-RU" sz="2800" dirty="0" err="1" smtClean="0"/>
              <a:t>легенів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1714993"/>
            <a:ext cx="3168352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567257"/>
            <a:ext cx="406400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414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76672"/>
            <a:ext cx="8280920" cy="4896544"/>
          </a:xfrm>
        </p:spPr>
        <p:txBody>
          <a:bodyPr/>
          <a:lstStyle/>
          <a:p>
            <a:pPr marL="45720" indent="0" algn="just">
              <a:buNone/>
            </a:pPr>
            <a:r>
              <a:rPr lang="uk-UA" sz="2800" dirty="0"/>
              <a:t>	</a:t>
            </a:r>
            <a:r>
              <a:rPr lang="uk-UA" sz="2800" dirty="0" smtClean="0"/>
              <a:t>Крім старшого, Бориса, у родині Пастернаків народились Олександр, Жозефіна та Лідія.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32040" y="1716720"/>
            <a:ext cx="3672408" cy="484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175183"/>
            <a:ext cx="418822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333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4664"/>
            <a:ext cx="5148621" cy="34422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01" t="3375" r="8530" b="12814"/>
          <a:stretch/>
        </p:blipFill>
        <p:spPr>
          <a:xfrm>
            <a:off x="3707904" y="3233220"/>
            <a:ext cx="5139370" cy="329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674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352928" cy="604867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600" dirty="0"/>
              <a:t>	У 1900 </a:t>
            </a:r>
            <a:r>
              <a:rPr lang="ru-RU" sz="2600" dirty="0" err="1"/>
              <a:t>році</a:t>
            </a:r>
            <a:r>
              <a:rPr lang="ru-RU" sz="2600" dirty="0"/>
              <a:t> Пастернак не </a:t>
            </a:r>
            <a:r>
              <a:rPr lang="ru-RU" sz="2600" dirty="0" err="1"/>
              <a:t>був</a:t>
            </a:r>
            <a:r>
              <a:rPr lang="ru-RU" sz="2600" dirty="0"/>
              <a:t> </a:t>
            </a:r>
            <a:r>
              <a:rPr lang="ru-RU" sz="2600" dirty="0" err="1"/>
              <a:t>прийнятий</a:t>
            </a:r>
            <a:r>
              <a:rPr lang="ru-RU" sz="2600" dirty="0"/>
              <a:t> в 5-у </a:t>
            </a:r>
            <a:r>
              <a:rPr lang="ru-RU" sz="2600" dirty="0" err="1"/>
              <a:t>московську</a:t>
            </a:r>
            <a:r>
              <a:rPr lang="ru-RU" sz="2600" dirty="0"/>
              <a:t> </a:t>
            </a:r>
            <a:r>
              <a:rPr lang="ru-RU" sz="2600" dirty="0" err="1"/>
              <a:t>гімназію</a:t>
            </a:r>
            <a:r>
              <a:rPr lang="ru-RU" sz="2600" dirty="0"/>
              <a:t> через </a:t>
            </a:r>
            <a:r>
              <a:rPr lang="ru-RU" sz="2600" dirty="0" err="1"/>
              <a:t>відсоткову</a:t>
            </a:r>
            <a:r>
              <a:rPr lang="ru-RU" sz="2600" dirty="0"/>
              <a:t> норму, але за </a:t>
            </a:r>
            <a:r>
              <a:rPr lang="ru-RU" sz="2600" dirty="0" err="1"/>
              <a:t>пропозицією</a:t>
            </a:r>
            <a:r>
              <a:rPr lang="ru-RU" sz="2600" dirty="0"/>
              <a:t> директора на </a:t>
            </a:r>
            <a:r>
              <a:rPr lang="ru-RU" sz="2600" dirty="0" err="1"/>
              <a:t>наступний</a:t>
            </a:r>
            <a:r>
              <a:rPr lang="ru-RU" sz="2600" dirty="0"/>
              <a:t> 1901 </a:t>
            </a:r>
            <a:r>
              <a:rPr lang="ru-RU" sz="2600" dirty="0" err="1"/>
              <a:t>рік</a:t>
            </a:r>
            <a:r>
              <a:rPr lang="ru-RU" sz="2600" dirty="0"/>
              <a:t> вступив </a:t>
            </a:r>
            <a:r>
              <a:rPr lang="ru-RU" sz="2600" dirty="0" err="1"/>
              <a:t>одразу</a:t>
            </a:r>
            <a:r>
              <a:rPr lang="ru-RU" sz="2600" dirty="0"/>
              <a:t> в </a:t>
            </a:r>
            <a:r>
              <a:rPr lang="ru-RU" sz="2600" dirty="0" err="1"/>
              <a:t>другий</a:t>
            </a:r>
            <a:r>
              <a:rPr lang="ru-RU" sz="2600" dirty="0"/>
              <a:t> </a:t>
            </a:r>
            <a:r>
              <a:rPr lang="ru-RU" sz="2600" dirty="0" err="1"/>
              <a:t>клас</a:t>
            </a:r>
            <a:r>
              <a:rPr lang="ru-RU" sz="2600" dirty="0" smtClean="0"/>
              <a:t>.</a:t>
            </a:r>
          </a:p>
          <a:p>
            <a:pPr marL="45720" indent="0" algn="just">
              <a:buNone/>
            </a:pPr>
            <a:r>
              <a:rPr lang="ru-RU" sz="2600" dirty="0"/>
              <a:t>	У 1908 </a:t>
            </a:r>
            <a:r>
              <a:rPr lang="ru-RU" sz="2600" dirty="0" err="1"/>
              <a:t>році</a:t>
            </a:r>
            <a:r>
              <a:rPr lang="ru-RU" sz="2600" dirty="0"/>
              <a:t>, </a:t>
            </a:r>
            <a:r>
              <a:rPr lang="ru-RU" sz="2600" dirty="0" err="1"/>
              <a:t>одночасно</a:t>
            </a:r>
            <a:r>
              <a:rPr lang="ru-RU" sz="2600" dirty="0"/>
              <a:t> з </a:t>
            </a:r>
            <a:r>
              <a:rPr lang="ru-RU" sz="2600" dirty="0" err="1"/>
              <a:t>підготовкою</a:t>
            </a:r>
            <a:r>
              <a:rPr lang="ru-RU" sz="2600" dirty="0"/>
              <a:t> до </a:t>
            </a:r>
            <a:r>
              <a:rPr lang="ru-RU" sz="2600" dirty="0" err="1"/>
              <a:t>випускних</a:t>
            </a:r>
            <a:r>
              <a:rPr lang="ru-RU" sz="2600" dirty="0"/>
              <a:t> </a:t>
            </a:r>
            <a:r>
              <a:rPr lang="ru-RU" sz="2600" dirty="0" err="1"/>
              <a:t>іспитів</a:t>
            </a:r>
            <a:r>
              <a:rPr lang="ru-RU" sz="2600" dirty="0"/>
              <a:t> у </a:t>
            </a:r>
            <a:r>
              <a:rPr lang="ru-RU" sz="2600" dirty="0" err="1"/>
              <a:t>гімназії</a:t>
            </a:r>
            <a:r>
              <a:rPr lang="ru-RU" sz="2600" dirty="0"/>
              <a:t>, </a:t>
            </a:r>
            <a:r>
              <a:rPr lang="ru-RU" sz="2600" dirty="0" err="1"/>
              <a:t>під</a:t>
            </a:r>
            <a:r>
              <a:rPr lang="ru-RU" sz="2600" dirty="0"/>
              <a:t> </a:t>
            </a:r>
            <a:r>
              <a:rPr lang="ru-RU" sz="2600" dirty="0" err="1"/>
              <a:t>керівництвом</a:t>
            </a:r>
            <a:r>
              <a:rPr lang="ru-RU" sz="2600" dirty="0"/>
              <a:t> Ю. Д. </a:t>
            </a:r>
            <a:r>
              <a:rPr lang="ru-RU" sz="2600" dirty="0" err="1"/>
              <a:t>Енгеля</a:t>
            </a:r>
            <a:r>
              <a:rPr lang="ru-RU" sz="2600" dirty="0"/>
              <a:t> і Р. М. </a:t>
            </a:r>
            <a:r>
              <a:rPr lang="ru-RU" sz="2600" dirty="0" err="1"/>
              <a:t>Глієра</a:t>
            </a:r>
            <a:r>
              <a:rPr lang="ru-RU" sz="2600" dirty="0"/>
              <a:t> </a:t>
            </a:r>
            <a:r>
              <a:rPr lang="ru-RU" sz="2600" dirty="0" err="1"/>
              <a:t>готувався</a:t>
            </a:r>
            <a:r>
              <a:rPr lang="ru-RU" sz="2600" dirty="0"/>
              <a:t> до </a:t>
            </a:r>
            <a:r>
              <a:rPr lang="ru-RU" sz="2600" dirty="0" err="1"/>
              <a:t>іспиту</a:t>
            </a:r>
            <a:r>
              <a:rPr lang="ru-RU" sz="2600" dirty="0"/>
              <a:t> з курсу </a:t>
            </a:r>
            <a:r>
              <a:rPr lang="ru-RU" sz="2600" dirty="0" err="1"/>
              <a:t>композиторського</a:t>
            </a:r>
            <a:r>
              <a:rPr lang="ru-RU" sz="2600" dirty="0"/>
              <a:t> факультету </a:t>
            </a:r>
            <a:r>
              <a:rPr lang="ru-RU" sz="2600" dirty="0" err="1"/>
              <a:t>Московської</a:t>
            </a:r>
            <a:r>
              <a:rPr lang="ru-RU" sz="2600" dirty="0"/>
              <a:t> </a:t>
            </a:r>
            <a:r>
              <a:rPr lang="ru-RU" sz="2600" dirty="0" err="1"/>
              <a:t>консерваторії</a:t>
            </a:r>
            <a:r>
              <a:rPr lang="ru-RU" sz="2600" dirty="0"/>
              <a:t>. Пастернак </a:t>
            </a:r>
            <a:r>
              <a:rPr lang="ru-RU" sz="2600" dirty="0" err="1"/>
              <a:t>закінчив</a:t>
            </a:r>
            <a:r>
              <a:rPr lang="ru-RU" sz="2600" dirty="0"/>
              <a:t> </a:t>
            </a:r>
            <a:r>
              <a:rPr lang="ru-RU" sz="2600" dirty="0" err="1"/>
              <a:t>гімназію</a:t>
            </a:r>
            <a:r>
              <a:rPr lang="ru-RU" sz="2600" dirty="0"/>
              <a:t> </a:t>
            </a:r>
            <a:r>
              <a:rPr lang="ru-RU" sz="2600" dirty="0" err="1"/>
              <a:t>із</a:t>
            </a:r>
            <a:r>
              <a:rPr lang="ru-RU" sz="2600" dirty="0"/>
              <a:t> золотою </a:t>
            </a:r>
            <a:r>
              <a:rPr lang="ru-RU" sz="2600" dirty="0" err="1"/>
              <a:t>медаллю</a:t>
            </a:r>
            <a:r>
              <a:rPr lang="ru-RU" sz="2600" dirty="0"/>
              <a:t> і </a:t>
            </a:r>
            <a:r>
              <a:rPr lang="ru-RU" sz="2600" dirty="0" err="1"/>
              <a:t>всіма</a:t>
            </a:r>
            <a:r>
              <a:rPr lang="ru-RU" sz="2600" dirty="0"/>
              <a:t> </a:t>
            </a:r>
            <a:r>
              <a:rPr lang="ru-RU" sz="2600" dirty="0" err="1"/>
              <a:t>вищими</a:t>
            </a:r>
            <a:r>
              <a:rPr lang="ru-RU" sz="2600" dirty="0"/>
              <a:t> балами, </a:t>
            </a:r>
            <a:r>
              <a:rPr lang="ru-RU" sz="2600" dirty="0" err="1"/>
              <a:t>крім</a:t>
            </a:r>
            <a:r>
              <a:rPr lang="ru-RU" sz="2600" dirty="0"/>
              <a:t> закону </a:t>
            </a:r>
            <a:r>
              <a:rPr lang="ru-RU" sz="2600" dirty="0" err="1"/>
              <a:t>Божого</a:t>
            </a:r>
            <a:r>
              <a:rPr lang="ru-RU" sz="2600" dirty="0"/>
              <a:t>, </a:t>
            </a:r>
            <a:r>
              <a:rPr lang="ru-RU" sz="2600" dirty="0" err="1"/>
              <a:t>від</a:t>
            </a:r>
            <a:r>
              <a:rPr lang="ru-RU" sz="2600" dirty="0"/>
              <a:t> </a:t>
            </a:r>
            <a:r>
              <a:rPr lang="ru-RU" sz="2600" dirty="0" err="1"/>
              <a:t>якого</a:t>
            </a:r>
            <a:r>
              <a:rPr lang="ru-RU" sz="2600" dirty="0"/>
              <a:t> </a:t>
            </a:r>
            <a:r>
              <a:rPr lang="ru-RU" sz="2600" dirty="0" err="1"/>
              <a:t>був</a:t>
            </a:r>
            <a:r>
              <a:rPr lang="ru-RU" sz="2600" dirty="0"/>
              <a:t> </a:t>
            </a:r>
            <a:r>
              <a:rPr lang="ru-RU" sz="2600" dirty="0" err="1"/>
              <a:t>звільнений</a:t>
            </a:r>
            <a:r>
              <a:rPr lang="ru-RU" sz="2600" dirty="0"/>
              <a:t> через </a:t>
            </a:r>
            <a:r>
              <a:rPr lang="ru-RU" sz="2600" dirty="0" err="1"/>
              <a:t>єврейське</a:t>
            </a:r>
            <a:r>
              <a:rPr lang="ru-RU" sz="2600" dirty="0"/>
              <a:t> </a:t>
            </a:r>
            <a:r>
              <a:rPr lang="ru-RU" sz="2600" dirty="0" err="1"/>
              <a:t>походження</a:t>
            </a:r>
            <a:r>
              <a:rPr lang="ru-RU" sz="26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5" y="409610"/>
            <a:ext cx="9144000" cy="59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17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620688"/>
            <a:ext cx="8568952" cy="568863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800" dirty="0"/>
              <a:t>	У 1908 </a:t>
            </a:r>
            <a:r>
              <a:rPr lang="ru-RU" sz="2800" dirty="0" err="1"/>
              <a:t>році</a:t>
            </a:r>
            <a:r>
              <a:rPr lang="ru-RU" sz="2800" dirty="0"/>
              <a:t> вступив на </a:t>
            </a:r>
            <a:r>
              <a:rPr lang="ru-RU" sz="2800" dirty="0" err="1"/>
              <a:t>юридичний</a:t>
            </a:r>
            <a:r>
              <a:rPr lang="ru-RU" sz="2800" dirty="0"/>
              <a:t> факультет </a:t>
            </a:r>
            <a:r>
              <a:rPr lang="ru-RU" sz="2800" dirty="0" err="1"/>
              <a:t>Московського</a:t>
            </a:r>
            <a:r>
              <a:rPr lang="ru-RU" sz="2800" dirty="0"/>
              <a:t> </a:t>
            </a:r>
            <a:r>
              <a:rPr lang="ru-RU" sz="2800" dirty="0" err="1"/>
              <a:t>університету</a:t>
            </a:r>
            <a:r>
              <a:rPr lang="ru-RU" sz="2800" dirty="0"/>
              <a:t> (в 1909 </a:t>
            </a:r>
            <a:r>
              <a:rPr lang="ru-RU" sz="2800" dirty="0" err="1"/>
              <a:t>році</a:t>
            </a:r>
            <a:r>
              <a:rPr lang="ru-RU" sz="2800" dirty="0"/>
              <a:t> </a:t>
            </a:r>
            <a:r>
              <a:rPr lang="ru-RU" sz="2800" dirty="0" err="1"/>
              <a:t>перевівся</a:t>
            </a:r>
            <a:r>
              <a:rPr lang="ru-RU" sz="2800" dirty="0"/>
              <a:t> на </a:t>
            </a:r>
            <a:r>
              <a:rPr lang="ru-RU" sz="2800" dirty="0" err="1"/>
              <a:t>філософське</a:t>
            </a:r>
            <a:r>
              <a:rPr lang="ru-RU" sz="2800" dirty="0"/>
              <a:t> </a:t>
            </a:r>
            <a:r>
              <a:rPr lang="ru-RU" sz="2800" dirty="0" err="1"/>
              <a:t>відділення</a:t>
            </a:r>
            <a:r>
              <a:rPr lang="ru-RU" sz="2800" dirty="0"/>
              <a:t> </a:t>
            </a:r>
            <a:r>
              <a:rPr lang="ru-RU" sz="2800" dirty="0" err="1"/>
              <a:t>історико-філологічного</a:t>
            </a:r>
            <a:r>
              <a:rPr lang="ru-RU" sz="2800" dirty="0"/>
              <a:t> факультету</a:t>
            </a:r>
            <a:r>
              <a:rPr lang="ru-RU" sz="2800" dirty="0" smtClean="0"/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3594" y="2564904"/>
            <a:ext cx="6341137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6842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352928" cy="6120680"/>
          </a:xfrm>
        </p:spPr>
        <p:txBody>
          <a:bodyPr/>
          <a:lstStyle/>
          <a:p>
            <a:pPr marL="365760" lvl="1" indent="0" algn="just">
              <a:buNone/>
            </a:pPr>
            <a:r>
              <a:rPr lang="ru-RU" dirty="0"/>
              <a:t>	</a:t>
            </a:r>
            <a:r>
              <a:rPr lang="ru-RU" sz="2600" dirty="0" err="1"/>
              <a:t>Влітку</a:t>
            </a:r>
            <a:r>
              <a:rPr lang="ru-RU" sz="2600" dirty="0"/>
              <a:t> 1912 року </a:t>
            </a:r>
            <a:r>
              <a:rPr lang="ru-RU" sz="2600" dirty="0" err="1"/>
              <a:t>вивчав</a:t>
            </a:r>
            <a:r>
              <a:rPr lang="ru-RU" sz="2600" dirty="0"/>
              <a:t> </a:t>
            </a:r>
            <a:r>
              <a:rPr lang="ru-RU" sz="2600" dirty="0" err="1"/>
              <a:t>філософію</a:t>
            </a:r>
            <a:r>
              <a:rPr lang="ru-RU" sz="2600" dirty="0"/>
              <a:t> в </a:t>
            </a:r>
            <a:r>
              <a:rPr lang="ru-RU" sz="2600" dirty="0" err="1"/>
              <a:t>Марбурзькому</a:t>
            </a:r>
            <a:r>
              <a:rPr lang="ru-RU" sz="2600" dirty="0"/>
              <a:t> </a:t>
            </a:r>
            <a:r>
              <a:rPr lang="ru-RU" sz="2600" dirty="0" err="1"/>
              <a:t>університеті</a:t>
            </a:r>
            <a:r>
              <a:rPr lang="ru-RU" sz="2600" dirty="0"/>
              <a:t> в </a:t>
            </a:r>
            <a:r>
              <a:rPr lang="ru-RU" sz="2600" dirty="0" err="1"/>
              <a:t>Німеччині</a:t>
            </a:r>
            <a:r>
              <a:rPr lang="ru-RU" sz="2600" dirty="0"/>
              <a:t> у </a:t>
            </a:r>
            <a:r>
              <a:rPr lang="ru-RU" sz="2600" dirty="0" err="1"/>
              <a:t>глави</a:t>
            </a:r>
            <a:r>
              <a:rPr lang="ru-RU" sz="2600" dirty="0"/>
              <a:t> </a:t>
            </a:r>
            <a:r>
              <a:rPr lang="ru-RU" sz="2600" dirty="0" err="1"/>
              <a:t>марбурзької</a:t>
            </a:r>
            <a:r>
              <a:rPr lang="ru-RU" sz="2600" dirty="0"/>
              <a:t> </a:t>
            </a:r>
            <a:r>
              <a:rPr lang="ru-RU" sz="2600" dirty="0" err="1"/>
              <a:t>неокантианської</a:t>
            </a:r>
            <a:r>
              <a:rPr lang="ru-RU" sz="2600" dirty="0"/>
              <a:t> </a:t>
            </a:r>
            <a:r>
              <a:rPr lang="ru-RU" sz="2600" dirty="0" err="1"/>
              <a:t>школи</a:t>
            </a:r>
            <a:r>
              <a:rPr lang="ru-RU" sz="2600" dirty="0"/>
              <a:t> проф. Германа </a:t>
            </a:r>
            <a:r>
              <a:rPr lang="ru-RU" sz="2600" dirty="0" err="1"/>
              <a:t>Когена</a:t>
            </a:r>
            <a:r>
              <a:rPr lang="ru-RU" sz="2600" dirty="0"/>
              <a:t>, </a:t>
            </a:r>
            <a:r>
              <a:rPr lang="ru-RU" sz="2600" dirty="0" err="1"/>
              <a:t>який</a:t>
            </a:r>
            <a:r>
              <a:rPr lang="ru-RU" sz="2600" dirty="0"/>
              <a:t> </a:t>
            </a:r>
            <a:r>
              <a:rPr lang="ru-RU" sz="2600" dirty="0" err="1"/>
              <a:t>радив</a:t>
            </a:r>
            <a:r>
              <a:rPr lang="ru-RU" sz="2600" dirty="0"/>
              <a:t> Пастернаку </a:t>
            </a:r>
            <a:r>
              <a:rPr lang="ru-RU" sz="2600" dirty="0" err="1"/>
              <a:t>продовжити</a:t>
            </a:r>
            <a:r>
              <a:rPr lang="ru-RU" sz="2600" dirty="0"/>
              <a:t> </a:t>
            </a:r>
            <a:r>
              <a:rPr lang="ru-RU" sz="2600" dirty="0" err="1"/>
              <a:t>кар'єру</a:t>
            </a:r>
            <a:r>
              <a:rPr lang="ru-RU" sz="2600" dirty="0"/>
              <a:t> </a:t>
            </a:r>
            <a:r>
              <a:rPr lang="ru-RU" sz="2600" dirty="0" err="1"/>
              <a:t>філософа</a:t>
            </a:r>
            <a:r>
              <a:rPr lang="ru-RU" sz="2600" dirty="0"/>
              <a:t> в </a:t>
            </a:r>
            <a:r>
              <a:rPr lang="ru-RU" sz="2600" dirty="0" err="1"/>
              <a:t>Німеччині</a:t>
            </a:r>
            <a:r>
              <a:rPr lang="ru-RU" sz="2600" dirty="0"/>
              <a:t>.</a:t>
            </a:r>
          </a:p>
          <a:p>
            <a:pPr lvl="1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636911"/>
            <a:ext cx="5256584" cy="3942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805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208912" cy="612068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600" dirty="0"/>
              <a:t>	</a:t>
            </a:r>
            <a:r>
              <a:rPr lang="ru-RU" sz="2600" dirty="0" err="1"/>
              <a:t>Тоді</a:t>
            </a:r>
            <a:r>
              <a:rPr lang="ru-RU" sz="2600" dirty="0"/>
              <a:t> ж </a:t>
            </a:r>
            <a:r>
              <a:rPr lang="ru-RU" sz="2600" dirty="0" err="1"/>
              <a:t>зробив</a:t>
            </a:r>
            <a:r>
              <a:rPr lang="ru-RU" sz="2600" dirty="0"/>
              <a:t> </a:t>
            </a:r>
            <a:r>
              <a:rPr lang="ru-RU" sz="2600" dirty="0" err="1"/>
              <a:t>пропозицію</a:t>
            </a:r>
            <a:r>
              <a:rPr lang="ru-RU" sz="2600" dirty="0"/>
              <a:t> </a:t>
            </a:r>
            <a:r>
              <a:rPr lang="ru-RU" sz="2600" dirty="0" err="1"/>
              <a:t>Іді</a:t>
            </a:r>
            <a:r>
              <a:rPr lang="ru-RU" sz="2600" dirty="0"/>
              <a:t> </a:t>
            </a:r>
            <a:r>
              <a:rPr lang="ru-RU" sz="2600" dirty="0" err="1"/>
              <a:t>Висоцькій</a:t>
            </a:r>
            <a:r>
              <a:rPr lang="ru-RU" sz="2600" dirty="0"/>
              <a:t> (</a:t>
            </a:r>
            <a:r>
              <a:rPr lang="ru-RU" sz="2600" dirty="0" err="1"/>
              <a:t>дочці</a:t>
            </a:r>
            <a:r>
              <a:rPr lang="ru-RU" sz="2600" dirty="0"/>
              <a:t> великого </a:t>
            </a:r>
            <a:r>
              <a:rPr lang="ru-RU" sz="2600" dirty="0" err="1"/>
              <a:t>чаєторговця</a:t>
            </a:r>
            <a:r>
              <a:rPr lang="ru-RU" sz="2600" dirty="0"/>
              <a:t> Д. В. </a:t>
            </a:r>
            <a:r>
              <a:rPr lang="ru-RU" sz="2600" dirty="0" err="1"/>
              <a:t>Висоцького</a:t>
            </a:r>
            <a:r>
              <a:rPr lang="ru-RU" sz="2600" dirty="0"/>
              <a:t>), але </a:t>
            </a:r>
            <a:r>
              <a:rPr lang="ru-RU" sz="2600" dirty="0" err="1"/>
              <a:t>отримав</a:t>
            </a:r>
            <a:r>
              <a:rPr lang="ru-RU" sz="2600" dirty="0"/>
              <a:t> </a:t>
            </a:r>
            <a:r>
              <a:rPr lang="ru-RU" sz="2600" dirty="0" err="1"/>
              <a:t>відмову</a:t>
            </a:r>
            <a:r>
              <a:rPr lang="ru-RU" sz="2600" dirty="0"/>
              <a:t>, як описано у </a:t>
            </a:r>
            <a:r>
              <a:rPr lang="ru-RU" sz="2600" dirty="0" err="1"/>
              <a:t>вірші</a:t>
            </a:r>
            <a:r>
              <a:rPr lang="ru-RU" sz="2600" dirty="0"/>
              <a:t> «Марбург» і </a:t>
            </a:r>
            <a:r>
              <a:rPr lang="ru-RU" sz="2600" dirty="0" err="1"/>
              <a:t>автобіографічній</a:t>
            </a:r>
            <a:r>
              <a:rPr lang="ru-RU" sz="2600" dirty="0"/>
              <a:t> </a:t>
            </a:r>
            <a:r>
              <a:rPr lang="ru-RU" sz="2600" dirty="0" err="1"/>
              <a:t>повісті</a:t>
            </a:r>
            <a:r>
              <a:rPr lang="ru-RU" sz="2600" dirty="0"/>
              <a:t> «</a:t>
            </a:r>
            <a:r>
              <a:rPr lang="ru-RU" sz="2600" dirty="0" err="1"/>
              <a:t>Охоронна</a:t>
            </a:r>
            <a:r>
              <a:rPr lang="ru-RU" sz="2600" dirty="0"/>
              <a:t> грамота». У 1912 </a:t>
            </a:r>
            <a:r>
              <a:rPr lang="ru-RU" sz="2600" dirty="0" err="1"/>
              <a:t>році</a:t>
            </a:r>
            <a:r>
              <a:rPr lang="ru-RU" sz="2600" dirty="0"/>
              <a:t> разом з батьками та сестрами </a:t>
            </a:r>
            <a:r>
              <a:rPr lang="ru-RU" sz="2600" dirty="0" err="1"/>
              <a:t>відвідує</a:t>
            </a:r>
            <a:r>
              <a:rPr lang="ru-RU" sz="2600" dirty="0"/>
              <a:t> </a:t>
            </a:r>
            <a:r>
              <a:rPr lang="ru-RU" sz="2600" dirty="0" err="1"/>
              <a:t>Венецію</a:t>
            </a:r>
            <a:r>
              <a:rPr lang="ru-RU" sz="2600" dirty="0"/>
              <a:t>, </a:t>
            </a:r>
            <a:r>
              <a:rPr lang="ru-RU" sz="2600" dirty="0" err="1"/>
              <a:t>що</a:t>
            </a:r>
            <a:r>
              <a:rPr lang="ru-RU" sz="2600" dirty="0"/>
              <a:t> </a:t>
            </a:r>
            <a:r>
              <a:rPr lang="ru-RU" sz="2600" dirty="0" err="1"/>
              <a:t>знайшло</a:t>
            </a:r>
            <a:r>
              <a:rPr lang="ru-RU" sz="2600" dirty="0"/>
              <a:t> </a:t>
            </a:r>
            <a:r>
              <a:rPr lang="ru-RU" sz="2600" dirty="0" err="1"/>
              <a:t>відображення</a:t>
            </a:r>
            <a:r>
              <a:rPr lang="ru-RU" sz="2600" dirty="0"/>
              <a:t> в </a:t>
            </a:r>
            <a:r>
              <a:rPr lang="ru-RU" sz="2600" dirty="0" err="1"/>
              <a:t>його</a:t>
            </a:r>
            <a:r>
              <a:rPr lang="ru-RU" sz="2600" dirty="0"/>
              <a:t> </a:t>
            </a:r>
            <a:r>
              <a:rPr lang="ru-RU" sz="2600" dirty="0" err="1"/>
              <a:t>віршах</a:t>
            </a:r>
            <a:r>
              <a:rPr lang="ru-RU" sz="2600" dirty="0"/>
              <a:t> того часу. </a:t>
            </a:r>
            <a:r>
              <a:rPr lang="ru-RU" sz="2600" dirty="0" err="1"/>
              <a:t>Бачився</a:t>
            </a:r>
            <a:r>
              <a:rPr lang="ru-RU" sz="2600" dirty="0"/>
              <a:t> в </a:t>
            </a:r>
            <a:r>
              <a:rPr lang="ru-RU" sz="2600" dirty="0" err="1"/>
              <a:t>Німеччині</a:t>
            </a:r>
            <a:r>
              <a:rPr lang="ru-RU" sz="2600" dirty="0"/>
              <a:t> з кузиною Ольгою </a:t>
            </a:r>
            <a:r>
              <a:rPr lang="ru-RU" sz="2600" dirty="0" err="1"/>
              <a:t>Фрейденберг</a:t>
            </a:r>
            <a:r>
              <a:rPr lang="ru-RU" sz="2600" dirty="0"/>
              <a:t> (дочкою </a:t>
            </a:r>
            <a:r>
              <a:rPr lang="ru-RU" sz="2600" dirty="0" err="1"/>
              <a:t>літератора</a:t>
            </a:r>
            <a:r>
              <a:rPr lang="ru-RU" sz="2600" dirty="0"/>
              <a:t> і </a:t>
            </a:r>
            <a:r>
              <a:rPr lang="ru-RU" sz="2600" dirty="0" err="1"/>
              <a:t>винахідника</a:t>
            </a:r>
            <a:r>
              <a:rPr lang="ru-RU" sz="2600" dirty="0"/>
              <a:t> </a:t>
            </a:r>
            <a:r>
              <a:rPr lang="ru-RU" sz="2600" dirty="0" err="1"/>
              <a:t>Мойсея</a:t>
            </a:r>
            <a:r>
              <a:rPr lang="ru-RU" sz="2600" dirty="0"/>
              <a:t> </a:t>
            </a:r>
            <a:r>
              <a:rPr lang="ru-RU" sz="2600" dirty="0" err="1"/>
              <a:t>Пилиповича</a:t>
            </a:r>
            <a:r>
              <a:rPr lang="ru-RU" sz="2600" dirty="0"/>
              <a:t> </a:t>
            </a:r>
            <a:r>
              <a:rPr lang="ru-RU" sz="2600" dirty="0" err="1"/>
              <a:t>Фрейденберга</a:t>
            </a:r>
            <a:r>
              <a:rPr lang="ru-RU" sz="2600" dirty="0"/>
              <a:t>). З нею </a:t>
            </a:r>
            <a:r>
              <a:rPr lang="ru-RU" sz="2600" dirty="0" err="1"/>
              <a:t>його</a:t>
            </a:r>
            <a:r>
              <a:rPr lang="ru-RU" sz="2600" dirty="0"/>
              <a:t> </a:t>
            </a:r>
            <a:r>
              <a:rPr lang="ru-RU" sz="2600" dirty="0" err="1"/>
              <a:t>пов'язувала</a:t>
            </a:r>
            <a:r>
              <a:rPr lang="ru-RU" sz="2600" dirty="0"/>
              <a:t> </a:t>
            </a:r>
            <a:r>
              <a:rPr lang="ru-RU" sz="2600" dirty="0" err="1"/>
              <a:t>багаторічна</a:t>
            </a:r>
            <a:r>
              <a:rPr lang="ru-RU" sz="2600" dirty="0"/>
              <a:t> дружба і </a:t>
            </a:r>
            <a:r>
              <a:rPr lang="ru-RU" sz="2600" dirty="0" err="1"/>
              <a:t>листування</a:t>
            </a:r>
            <a:r>
              <a:rPr lang="ru-RU" sz="26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02427"/>
            <a:ext cx="4032448" cy="5950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02427"/>
            <a:ext cx="422099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44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24936" cy="612068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dirty="0"/>
              <a:t>	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1509" y="116632"/>
            <a:ext cx="4572000" cy="7232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Перші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вірші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Пастернака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були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опубліковані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1913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році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перша книга - «Близнец в тучах» -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наприкінці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того ж року,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сприймалася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самим Пастернаком як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незріла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У 1928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році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половина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віршів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«Близнеца в тучах» і три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вірші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збірки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«Лирика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були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об'єднані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Пастернаком в цикл «Начальная пора» і сильно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перероблені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деякі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фактично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переписані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повністю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);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інші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ранні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досліди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за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життя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Пастернака не 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перевидавалася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У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1916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році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вийшла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збірка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«Поверх барьеров».</a:t>
            </a:r>
          </a:p>
          <a:p>
            <a:pPr algn="just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260648"/>
            <a:ext cx="1944687" cy="3004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2358" y="3409205"/>
            <a:ext cx="3214333" cy="32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939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231</TotalTime>
  <Words>42</Words>
  <Application>Microsoft Office PowerPoint</Application>
  <PresentationFormat>Экран (4:3)</PresentationFormat>
  <Paragraphs>31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Борис Леонідович Пастернак</vt:lpstr>
      <vt:lpstr>Біографія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«Доктор Живаго»</vt:lpstr>
      <vt:lpstr>«Доктор Живаго»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Борис Леонідович Пастернак</dc:title>
  <dc:creator>Ваня</dc:creator>
  <cp:lastModifiedBy>Home</cp:lastModifiedBy>
  <cp:revision>22</cp:revision>
  <dcterms:created xsi:type="dcterms:W3CDTF">2013-12-14T16:39:49Z</dcterms:created>
  <dcterms:modified xsi:type="dcterms:W3CDTF">2013-12-20T07:36:22Z</dcterms:modified>
</cp:coreProperties>
</file>