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12"/>
  </p:notesMasterIdLst>
  <p:sldIdLst>
    <p:sldId id="256" r:id="rId3"/>
    <p:sldId id="257" r:id="rId4"/>
    <p:sldId id="264" r:id="rId5"/>
    <p:sldId id="267" r:id="rId6"/>
    <p:sldId id="268" r:id="rId7"/>
    <p:sldId id="258" r:id="rId8"/>
    <p:sldId id="259" r:id="rId9"/>
    <p:sldId id="260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81" d="100"/>
          <a:sy n="81" d="100"/>
        </p:scale>
        <p:origin x="-2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714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9C1C8F8-DF68-4700-A4F2-13C5B5DA1313}" type="datetimeFigureOut">
              <a:rPr lang="en-US"/>
              <a:pPr>
                <a:defRPr/>
              </a:pPr>
              <a:t>2/27/2013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5C0E31D-F685-444D-8EF8-68A6EEE4B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3741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CEC081D2-24AE-4D59-AEAD-BB9B482DB010}" type="slidenum">
              <a:rPr lang="ru-RU">
                <a:solidFill>
                  <a:srgbClr val="000000"/>
                </a:solidFill>
                <a:latin typeface="Calibri" pitchFamily="34" charset="0"/>
                <a:ea typeface="Tw Cen MT" pitchFamily="34" charset="0"/>
                <a:cs typeface="Tw Cen MT" pitchFamily="34" charset="0"/>
                <a:sym typeface="Tw Cen MT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1</a:t>
            </a:fld>
            <a:endParaRPr lang="ru-RU">
              <a:solidFill>
                <a:srgbClr val="000000"/>
              </a:solidFill>
              <a:latin typeface="Calibri" pitchFamily="34" charset="0"/>
              <a:ea typeface="Tw Cen MT" pitchFamily="34" charset="0"/>
              <a:cs typeface="Tw Cen MT" pitchFamily="34" charset="0"/>
              <a:sym typeface="Tw Cen MT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solidFill>
                  <a:srgbClr val="000000"/>
                </a:solidFill>
                <a:ea typeface="Tw Cen MT" pitchFamily="34" charset="0"/>
                <a:cs typeface="Tw Cen MT" pitchFamily="34" charset="0"/>
                <a:sym typeface="Tw Cen MT" pitchFamily="34" charset="0"/>
              </a:rPr>
              <a:t>Начальные сведения о курсе, пособия и материалы, необходимые для занятий или проекта.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9564BE98-274F-4FDE-9C32-7D8445E42A6F}" type="slidenum">
              <a:rPr lang="ru-RU">
                <a:solidFill>
                  <a:srgbClr val="000000"/>
                </a:solidFill>
                <a:latin typeface="Calibri" pitchFamily="34" charset="0"/>
                <a:ea typeface="Tw Cen MT" pitchFamily="34" charset="0"/>
                <a:cs typeface="Tw Cen MT" pitchFamily="34" charset="0"/>
                <a:sym typeface="Tw Cen MT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2</a:t>
            </a:fld>
            <a:endParaRPr lang="ru-RU">
              <a:solidFill>
                <a:srgbClr val="000000"/>
              </a:solidFill>
              <a:latin typeface="Calibri" pitchFamily="34" charset="0"/>
              <a:ea typeface="Tw Cen MT" pitchFamily="34" charset="0"/>
              <a:cs typeface="Tw Cen MT" pitchFamily="34" charset="0"/>
              <a:sym typeface="Tw Cen MT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>
                <a:solidFill>
                  <a:srgbClr val="000000"/>
                </a:solidFill>
                <a:ea typeface="Tw Cen MT" pitchFamily="34" charset="0"/>
                <a:cs typeface="Tw Cen MT" pitchFamily="34" charset="0"/>
                <a:sym typeface="Tw Cen MT" pitchFamily="34" charset="0"/>
              </a:rPr>
              <a:t>Шаблон расписания с необязательными периодами и задачами. 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6F3146AF-A929-4CAA-ABB8-0DD965293DD5}" type="slidenum">
              <a:rPr lang="ru-RU">
                <a:solidFill>
                  <a:srgbClr val="000000"/>
                </a:solidFill>
                <a:latin typeface="Calibri" pitchFamily="34" charset="0"/>
                <a:ea typeface="Tw Cen MT" pitchFamily="34" charset="0"/>
                <a:cs typeface="Tw Cen MT" pitchFamily="34" charset="0"/>
                <a:sym typeface="Tw Cen MT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3</a:t>
            </a:fld>
            <a:endParaRPr lang="ru-RU">
              <a:solidFill>
                <a:srgbClr val="000000"/>
              </a:solidFill>
              <a:latin typeface="Calibri" pitchFamily="34" charset="0"/>
              <a:ea typeface="Tw Cen MT" pitchFamily="34" charset="0"/>
              <a:cs typeface="Tw Cen MT" pitchFamily="34" charset="0"/>
              <a:sym typeface="Tw Cen MT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solidFill>
                  <a:srgbClr val="000000"/>
                </a:solidFill>
                <a:ea typeface="Tw Cen MT" pitchFamily="34" charset="0"/>
                <a:cs typeface="Tw Cen MT" pitchFamily="34" charset="0"/>
                <a:sym typeface="Tw Cen MT" pitchFamily="34" charset="0"/>
              </a:rPr>
              <a:t>Вводные заметки.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9948AAFE-0894-44EF-AE0C-D58C90CC5F7A}" type="slidenum">
              <a:rPr lang="ru-RU">
                <a:solidFill>
                  <a:srgbClr val="000000"/>
                </a:solidFill>
                <a:latin typeface="Calibri" pitchFamily="34" charset="0"/>
                <a:ea typeface="Tw Cen MT" pitchFamily="34" charset="0"/>
                <a:cs typeface="Tw Cen MT" pitchFamily="34" charset="0"/>
                <a:sym typeface="Tw Cen MT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4</a:t>
            </a:fld>
            <a:endParaRPr lang="ru-RU">
              <a:solidFill>
                <a:srgbClr val="000000"/>
              </a:solidFill>
              <a:latin typeface="Calibri" pitchFamily="34" charset="0"/>
              <a:ea typeface="Tw Cen MT" pitchFamily="34" charset="0"/>
              <a:cs typeface="Tw Cen MT" pitchFamily="34" charset="0"/>
              <a:sym typeface="Tw Cen MT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solidFill>
                  <a:srgbClr val="000000"/>
                </a:solidFill>
                <a:ea typeface="Tw Cen MT" pitchFamily="34" charset="0"/>
                <a:cs typeface="Tw Cen MT" pitchFamily="34" charset="0"/>
                <a:sym typeface="Tw Cen MT" pitchFamily="34" charset="0"/>
              </a:rPr>
              <a:t>Задачи курса, ожидаемые результаты и навыки, которые должны быть получены в ходе обучения. 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D3F6DC86-A2AE-4AB5-901B-1247E367B516}" type="slidenum">
              <a:rPr lang="ru-RU">
                <a:solidFill>
                  <a:srgbClr val="000000"/>
                </a:solidFill>
                <a:latin typeface="Calibri" pitchFamily="34" charset="0"/>
                <a:ea typeface="Tw Cen MT" pitchFamily="34" charset="0"/>
                <a:cs typeface="Tw Cen MT" pitchFamily="34" charset="0"/>
                <a:sym typeface="Tw Cen MT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5</a:t>
            </a:fld>
            <a:endParaRPr lang="ru-RU">
              <a:solidFill>
                <a:srgbClr val="000000"/>
              </a:solidFill>
              <a:latin typeface="Calibri" pitchFamily="34" charset="0"/>
              <a:ea typeface="Tw Cen MT" pitchFamily="34" charset="0"/>
              <a:cs typeface="Tw Cen MT" pitchFamily="34" charset="0"/>
              <a:sym typeface="Tw Cen MT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solidFill>
                  <a:srgbClr val="000000"/>
                </a:solidFill>
                <a:ea typeface="Tw Cen MT" pitchFamily="34" charset="0"/>
                <a:cs typeface="Tw Cen MT" pitchFamily="34" charset="0"/>
                <a:sym typeface="Tw Cen MT" pitchFamily="34" charset="0"/>
              </a:rPr>
              <a:t>Перечень словарных терминов. 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9AD45056-8E17-4354-A390-123037D8F74C}" type="slidenum">
              <a:rPr lang="ru-RU">
                <a:solidFill>
                  <a:srgbClr val="000000"/>
                </a:solidFill>
                <a:latin typeface="Calibri" pitchFamily="34" charset="0"/>
                <a:ea typeface="Tw Cen MT" pitchFamily="34" charset="0"/>
                <a:cs typeface="Tw Cen MT" pitchFamily="34" charset="0"/>
                <a:sym typeface="Tw Cen MT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6</a:t>
            </a:fld>
            <a:endParaRPr lang="ru-RU">
              <a:solidFill>
                <a:srgbClr val="000000"/>
              </a:solidFill>
              <a:latin typeface="Calibri" pitchFamily="34" charset="0"/>
              <a:ea typeface="Tw Cen MT" pitchFamily="34" charset="0"/>
              <a:cs typeface="Tw Cen MT" pitchFamily="34" charset="0"/>
              <a:sym typeface="Tw Cen MT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solidFill>
                  <a:srgbClr val="000000"/>
                </a:solidFill>
                <a:ea typeface="Tw Cen MT" pitchFamily="34" charset="0"/>
                <a:cs typeface="Tw Cen MT" pitchFamily="34" charset="0"/>
                <a:sym typeface="Tw Cen MT" pitchFamily="34" charset="0"/>
              </a:rPr>
              <a:t>Список процедур и действий либо слайд лекции с мультимедийными материалами.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0646557F-F0EE-45EA-B523-46C18E8B576C}" type="slidenum">
              <a:rPr lang="ru-RU">
                <a:solidFill>
                  <a:srgbClr val="000000"/>
                </a:solidFill>
                <a:latin typeface="Calibri" pitchFamily="34" charset="0"/>
                <a:ea typeface="Tw Cen MT" pitchFamily="34" charset="0"/>
                <a:cs typeface="Tw Cen MT" pitchFamily="34" charset="0"/>
                <a:sym typeface="Tw Cen MT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7</a:t>
            </a:fld>
            <a:endParaRPr lang="ru-RU">
              <a:solidFill>
                <a:srgbClr val="000000"/>
              </a:solidFill>
              <a:latin typeface="Calibri" pitchFamily="34" charset="0"/>
              <a:ea typeface="Tw Cen MT" pitchFamily="34" charset="0"/>
              <a:cs typeface="Tw Cen MT" pitchFamily="34" charset="0"/>
              <a:sym typeface="Tw Cen MT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dirty="0" smtClean="0">
                <a:solidFill>
                  <a:srgbClr val="000000"/>
                </a:solidFill>
                <a:ea typeface="Tw Cen MT" pitchFamily="34" charset="0"/>
                <a:cs typeface="Tw Cen MT" pitchFamily="34" charset="0"/>
                <a:sym typeface="Tw Cen MT" pitchFamily="34" charset="0"/>
              </a:rPr>
              <a:t>Пример графика или диаграммы.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8D5E289A-5435-44D7-936C-DC9B466C48E6}" type="slidenum">
              <a:rPr lang="ru-RU">
                <a:solidFill>
                  <a:srgbClr val="000000"/>
                </a:solidFill>
                <a:latin typeface="Calibri" pitchFamily="34" charset="0"/>
                <a:ea typeface="Tw Cen MT" pitchFamily="34" charset="0"/>
                <a:cs typeface="Tw Cen MT" pitchFamily="34" charset="0"/>
                <a:sym typeface="Tw Cen MT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8</a:t>
            </a:fld>
            <a:endParaRPr lang="ru-RU">
              <a:solidFill>
                <a:srgbClr val="000000"/>
              </a:solidFill>
              <a:latin typeface="Calibri" pitchFamily="34" charset="0"/>
              <a:ea typeface="Tw Cen MT" pitchFamily="34" charset="0"/>
              <a:cs typeface="Tw Cen MT" pitchFamily="34" charset="0"/>
              <a:sym typeface="Tw Cen MT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solidFill>
                  <a:srgbClr val="000000"/>
                </a:solidFill>
                <a:ea typeface="Tw Cen MT" pitchFamily="34" charset="0"/>
                <a:cs typeface="Tw Cen MT" pitchFamily="34" charset="0"/>
                <a:sym typeface="Tw Cen MT" pitchFamily="34" charset="0"/>
              </a:rPr>
              <a:t>Место для вопросов и обсуждений.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1DFEB84C-7B50-49F6-BE4B-CC63DF10C602}" type="slidenum">
              <a:rPr lang="ru-RU">
                <a:solidFill>
                  <a:srgbClr val="000000"/>
                </a:solidFill>
                <a:latin typeface="Calibri" pitchFamily="34" charset="0"/>
                <a:ea typeface="Tw Cen MT" pitchFamily="34" charset="0"/>
                <a:cs typeface="Tw Cen MT" pitchFamily="34" charset="0"/>
                <a:sym typeface="Tw Cen MT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9</a:t>
            </a:fld>
            <a:endParaRPr lang="ru-RU">
              <a:solidFill>
                <a:srgbClr val="000000"/>
              </a:solidFill>
              <a:latin typeface="Calibri" pitchFamily="34" charset="0"/>
              <a:ea typeface="Tw Cen MT" pitchFamily="34" charset="0"/>
              <a:cs typeface="Tw Cen MT" pitchFamily="34" charset="0"/>
              <a:sym typeface="Tw Cen MT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C730A6F-D859-4599-BD85-D3B46B9E3960}" type="datetime8">
              <a:rPr lang="en-US"/>
              <a:pPr>
                <a:defRPr/>
              </a:pPr>
              <a:t>2/27/2013 9:02 PM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AA399C3-E61C-4EAA-82EE-7C6930347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7851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35A89-AD26-4637-A55C-4AF51946829B}" type="datetime8">
              <a:rPr lang="en-US"/>
              <a:pPr>
                <a:defRPr/>
              </a:pPr>
              <a:t>2/27/2013 9:02 PM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33856-77BD-4DB3-850E-42DDFBFA6150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4027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5B3EF-4939-4BA6-9F76-BE18DC201107}" type="datetime8">
              <a:rPr lang="en-US"/>
              <a:pPr>
                <a:defRPr/>
              </a:pPr>
              <a:t>2/27/2013 9:02 PM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37525-C99F-45F8-BCD6-A23BD19FDB20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6593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8D9A4-377A-48FB-8B6E-708277834682}" type="datetime8">
              <a:rPr lang="en-US"/>
              <a:pPr>
                <a:defRPr/>
              </a:pPr>
              <a:t>2/27/2013 9:02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AF31E5-90FB-4748-AA02-1832F863A6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6680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3A28F-7BAA-4979-ACB2-657B9A16C0E9}" type="datetime8">
              <a:rPr lang="en-US"/>
              <a:pPr>
                <a:defRPr/>
              </a:pPr>
              <a:t>2/27/2013 9:02 PM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350DC4B-AFC8-4C8B-B50E-63C74BE0AB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1077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B3796AD-1FBE-4746-A9D1-51006446B9BB}" type="datetime8">
              <a:rPr lang="en-US"/>
              <a:pPr>
                <a:defRPr/>
              </a:pPr>
              <a:t>2/27/2013 9:02 PM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A487E39-B90D-4E7F-B007-87E5A9D9B0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2354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8F580E6-9B90-4C5A-B742-66F832680966}" type="datetime8">
              <a:rPr lang="en-US"/>
              <a:pPr>
                <a:defRPr/>
              </a:pPr>
              <a:t>2/27/2013 9:02 PM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27A1EBF-F951-486B-8D2A-E5BBF0A73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871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415B6-2866-4988-A375-DA3B30A24652}" type="datetime8">
              <a:rPr lang="en-US"/>
              <a:pPr>
                <a:defRPr/>
              </a:pPr>
              <a:t>2/27/2013 9:02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B3D9562-C15B-401A-B5E8-98285CADB8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9844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9598E-51C8-4EBF-99E4-7E9D97DDB595}" type="datetime8">
              <a:rPr lang="en-US"/>
              <a:pPr>
                <a:defRPr/>
              </a:pPr>
              <a:t>2/27/2013 9:02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BBA06C2-5B02-4996-B425-1E9A29B4DF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6225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sm_book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2775" y="1755775"/>
            <a:ext cx="1614488" cy="1689100"/>
          </a:xfrm>
          <a:prstGeom prst="rect">
            <a:avLst/>
          </a:prstGeom>
          <a:noFill/>
          <a:ln w="50800" cap="sq" cmpd="dbl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F15A4-847C-42D9-B435-FB8430E09AE8}" type="datetime8">
              <a:rPr lang="en-US"/>
              <a:pPr>
                <a:defRPr/>
              </a:pPr>
              <a:t>2/27/2013 9:02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54E2B62-9A4C-4BED-83A9-83BB3C224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8246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C243932-47F8-4FA8-A300-43F4C0F567B1}" type="datetime8">
              <a:rPr lang="en-US"/>
              <a:pPr>
                <a:defRPr/>
              </a:pPr>
              <a:t>2/27/2013 9:02 PM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5AEC403-95ED-4CB3-A050-A071737CA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1970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949DFD-C07A-4E74-B3AF-1050F0791C74}" type="datetime8">
              <a:rPr lang="en-US"/>
              <a:pPr>
                <a:defRPr/>
              </a:pPr>
              <a:t>2/27/2013 9:02 PM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489A17-E658-43C5-B831-F2760E47AF23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16" r:id="rId10"/>
    <p:sldLayoutId id="214748372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E7BC2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D092A7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uk.wikipedia.org/wiki/1375" TargetMode="External"/><Relationship Id="rId5" Type="http://schemas.openxmlformats.org/officeDocument/2006/relationships/hyperlink" Target="http://uk.wikipedia.org/wiki/21_%D0%B3%D1%80%D1%83%D0%B4%D0%BD%D1%8F" TargetMode="External"/><Relationship Id="rId4" Type="http://schemas.openxmlformats.org/officeDocument/2006/relationships/hyperlink" Target="http://uk.wikipedia.org/wiki/1313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0%D0%BE%D0%B1%D0%B5%D1%80%D1%82_%D0%90%D0%BD%D0%B6%D1%83%D0%B9%D1%81%D1%8C%D0%BA%D0%B8%D0%B9" TargetMode="External"/><Relationship Id="rId3" Type="http://schemas.openxmlformats.org/officeDocument/2006/relationships/hyperlink" Target="http://uk.wikipedia.org/wiki/1313" TargetMode="External"/><Relationship Id="rId7" Type="http://schemas.openxmlformats.org/officeDocument/2006/relationships/hyperlink" Target="http://uk.wikipedia.org/wiki/133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uk.wikipedia.org/wiki/1327" TargetMode="External"/><Relationship Id="rId5" Type="http://schemas.openxmlformats.org/officeDocument/2006/relationships/hyperlink" Target="http://uk.wikipedia.org/wiki/%D0%A7%D0%B5%D1%80%D1%82%D0%B0%D0%BB%D1%8C%D0%B4%D0%BE" TargetMode="External"/><Relationship Id="rId10" Type="http://schemas.openxmlformats.org/officeDocument/2006/relationships/hyperlink" Target="http://uk.wikipedia.org/wiki/1339" TargetMode="External"/><Relationship Id="rId4" Type="http://schemas.openxmlformats.org/officeDocument/2006/relationships/hyperlink" Target="http://uk.wikipedia.org/wiki/%D0%94%D0%B6%D0%BE%D0%B2%D0%B0%D0%BD%D0%BD%D1%96_%D0%91%D0%BE%D0%BA%D0%B0%D1%87%D1%87%D0%BE" TargetMode="External"/><Relationship Id="rId9" Type="http://schemas.openxmlformats.org/officeDocument/2006/relationships/hyperlink" Target="http://uk.wikipedia.org/wiki/1338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D%D0%B5%D0%B0%D0%BF%D0%BE%D0%BB%D1%8C" TargetMode="External"/><Relationship Id="rId13" Type="http://schemas.openxmlformats.org/officeDocument/2006/relationships/hyperlink" Target="http://uk.wikipedia.org/wiki/%D0%9F%D0%B5%D1%82%D1%80%D0%B0%D1%80%D0%BA%D0%B0" TargetMode="External"/><Relationship Id="rId18" Type="http://schemas.openxmlformats.org/officeDocument/2006/relationships/hyperlink" Target="http://uk.wikipedia.org/wiki/1359" TargetMode="External"/><Relationship Id="rId26" Type="http://schemas.openxmlformats.org/officeDocument/2006/relationships/hyperlink" Target="http://uk.wikipedia.org/wiki/1368" TargetMode="External"/><Relationship Id="rId3" Type="http://schemas.openxmlformats.org/officeDocument/2006/relationships/hyperlink" Target="http://uk.wikipedia.org/wiki/1340" TargetMode="External"/><Relationship Id="rId21" Type="http://schemas.openxmlformats.org/officeDocument/2006/relationships/hyperlink" Target="http://uk.wikipedia.org/wiki/1363" TargetMode="External"/><Relationship Id="rId34" Type="http://schemas.openxmlformats.org/officeDocument/2006/relationships/hyperlink" Target="http://uk.wikipedia.org/wiki/%D0%94%D0%B0%D0%BD%D1%82%D0%B5" TargetMode="External"/><Relationship Id="rId7" Type="http://schemas.openxmlformats.org/officeDocument/2006/relationships/hyperlink" Target="http://uk.wikipedia.org/wiki/1346" TargetMode="External"/><Relationship Id="rId12" Type="http://schemas.openxmlformats.org/officeDocument/2006/relationships/hyperlink" Target="http://uk.wikipedia.org/wiki/1350" TargetMode="External"/><Relationship Id="rId17" Type="http://schemas.openxmlformats.org/officeDocument/2006/relationships/hyperlink" Target="http://uk.wikipedia.org/wiki/1353" TargetMode="External"/><Relationship Id="rId25" Type="http://schemas.openxmlformats.org/officeDocument/2006/relationships/hyperlink" Target="http://uk.wikipedia.org/wiki/%D0%A0%D0%B8%D0%BC" TargetMode="External"/><Relationship Id="rId33" Type="http://schemas.openxmlformats.org/officeDocument/2006/relationships/hyperlink" Target="http://uk.wikipedia.org/wiki/1373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http://uk.wikipedia.org/wiki/%D0%94%D0%B5%D0%BA%D0%B0%D0%BC%D0%B5%D1%80%D0%BE%D0%BD" TargetMode="External"/><Relationship Id="rId20" Type="http://schemas.openxmlformats.org/officeDocument/2006/relationships/hyperlink" Target="http://uk.wikipedia.org/wiki/1362" TargetMode="External"/><Relationship Id="rId29" Type="http://schemas.openxmlformats.org/officeDocument/2006/relationships/hyperlink" Target="http://uk.wikipedia.org/wiki/137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344" TargetMode="External"/><Relationship Id="rId11" Type="http://schemas.openxmlformats.org/officeDocument/2006/relationships/hyperlink" Target="http://uk.wikipedia.org/wiki/%D0%A4%D0%BE%D1%80%D0%BB%D1%96" TargetMode="External"/><Relationship Id="rId24" Type="http://schemas.openxmlformats.org/officeDocument/2006/relationships/hyperlink" Target="http://uk.wikipedia.org/wiki/1367" TargetMode="External"/><Relationship Id="rId32" Type="http://schemas.openxmlformats.org/officeDocument/2006/relationships/hyperlink" Target="http://uk.wikipedia.org/wiki/%D0%93%D1%83%D0%BC%D0%B0%D0%BD%D1%96%D0%B7%D0%BC" TargetMode="External"/><Relationship Id="rId5" Type="http://schemas.openxmlformats.org/officeDocument/2006/relationships/hyperlink" Target="http://uk.wikipedia.org/wiki/%D0%A1%D1%83%D0%B4%D0%B4%D1%8F" TargetMode="External"/><Relationship Id="rId15" Type="http://schemas.openxmlformats.org/officeDocument/2006/relationships/hyperlink" Target="http://uk.wikipedia.org/wiki/1345" TargetMode="External"/><Relationship Id="rId23" Type="http://schemas.openxmlformats.org/officeDocument/2006/relationships/hyperlink" Target="http://uk.wikipedia.org/wiki/%D0%90%D0%B2%D1%96%D0%BD%D1%8C%D0%B9%D0%BE%D0%BD" TargetMode="External"/><Relationship Id="rId28" Type="http://schemas.openxmlformats.org/officeDocument/2006/relationships/hyperlink" Target="http://uk.wikipedia.org/wiki/1370" TargetMode="External"/><Relationship Id="rId10" Type="http://schemas.openxmlformats.org/officeDocument/2006/relationships/hyperlink" Target="http://uk.wikipedia.org/wiki/1348" TargetMode="External"/><Relationship Id="rId19" Type="http://schemas.openxmlformats.org/officeDocument/2006/relationships/hyperlink" Target="http://uk.wikipedia.org/wiki/%D0%9C%D1%96%D0%BB%D0%B0%D0%BD" TargetMode="External"/><Relationship Id="rId31" Type="http://schemas.openxmlformats.org/officeDocument/2006/relationships/hyperlink" Target="http://uk.wikipedia.org/wiki/%D0%90%D0%BD%D1%82%D0%B8%D1%87%D0%BD%D0%B0_%D0%BA%D1%83%D0%BB%D1%8C%D1%82%D1%83%D1%80%D0%B0" TargetMode="External"/><Relationship Id="rId4" Type="http://schemas.openxmlformats.org/officeDocument/2006/relationships/hyperlink" Target="http://uk.wikipedia.org/wiki/%D0%9D%D0%BE%D1%82%D0%B0%D1%80" TargetMode="External"/><Relationship Id="rId9" Type="http://schemas.openxmlformats.org/officeDocument/2006/relationships/hyperlink" Target="http://uk.wikipedia.org/wiki/%D0%A0%D0%B0%D0%B2%D0%B5%D0%BD%D0%BD%D0%B0" TargetMode="External"/><Relationship Id="rId14" Type="http://schemas.openxmlformats.org/officeDocument/2006/relationships/hyperlink" Target="http://uk.wikipedia.org/wiki/1341" TargetMode="External"/><Relationship Id="rId22" Type="http://schemas.openxmlformats.org/officeDocument/2006/relationships/hyperlink" Target="http://uk.wikipedia.org/wiki/%D0%92%D0%B5%D0%BD%D0%B5%D1%86%D1%96%D1%8F" TargetMode="External"/><Relationship Id="rId27" Type="http://schemas.openxmlformats.org/officeDocument/2006/relationships/hyperlink" Target="http://uk.wikipedia.org/wiki/%D0%9F%D0%B0%D0%B4%D1%83%D1%8F" TargetMode="External"/><Relationship Id="rId30" Type="http://schemas.openxmlformats.org/officeDocument/2006/relationships/hyperlink" Target="http://uk.wikipedia.org/wiki/%D0%9B%D0%B0%D1%82%D0%B8%D0%BD%D1%81%D1%8C%D0%BA%D0%B0_%D0%BC%D0%BE%D0%B2%D0%B0" TargetMode="External"/><Relationship Id="rId35" Type="http://schemas.openxmlformats.org/officeDocument/2006/relationships/hyperlink" Target="http://uk.wikipedia.org/wiki/%D0%93%D0%BE%D0%BC%D0%B5%D1%8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3%D0%BE%D0%BC%D0%B5%D1%8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uk.wikipedia.org/wiki/%D0%9F%D0%BB%D0%B0%D1%82%D0%BE%D0%BD" TargetMode="External"/><Relationship Id="rId5" Type="http://schemas.openxmlformats.org/officeDocument/2006/relationships/hyperlink" Target="http://uk.wikipedia.org/wiki/%D0%9C%D0%BE%D0%BD%D1%82%D0%B5-%D0%9A%D0%B0%D1%81%D1%81%D1%96%D0%BD%D0%BE" TargetMode="External"/><Relationship Id="rId4" Type="http://schemas.openxmlformats.org/officeDocument/2006/relationships/hyperlink" Target="http://uk.wikipedia.org/wiki/147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4%D0%BB%D1%83%D0%B0%D1%80_%D1%96_%D0%91%D0%BB%D0%B0%D0%BD%D1%88%D1%84%D0%BB%D0%BE%D1%8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3%D0%B0%D1%80%D0%B3%D0%B0%D0%BD%D1%82%D1%8E%D0%B0_%D0%B9_%D0%9F%D0%B0%D0%BD%D1%82%D0%B0%D0%B3%D1%80%D1%8E%D0%B5%D0%BB%D1%8C" TargetMode="External"/><Relationship Id="rId3" Type="http://schemas.openxmlformats.org/officeDocument/2006/relationships/hyperlink" Target="http://uk.wikipedia.org/wiki/%D0%A4%D0%B0%D0%B1%D0%BB%D1%96%D0%BE" TargetMode="External"/><Relationship Id="rId7" Type="http://schemas.openxmlformats.org/officeDocument/2006/relationships/hyperlink" Target="http://uk.wikipedia.org/wiki/%D0%A0%D0%B0%D0%B1%D0%BB%D0%B5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3%D0%B5%D0%BF%D1%82%D0%B0%D0%BC%D0%B5%D1%80%D0%BE%D0%BD" TargetMode="External"/><Relationship Id="rId5" Type="http://schemas.openxmlformats.org/officeDocument/2006/relationships/hyperlink" Target="http://uk.wikipedia.org/wiki/%D0%9C%D0%B0%D1%80%D0%B3%D0%B0%D1%80%D0%B8%D1%82%D0%B0_%D0%9D%D0%B0%D0%B2%D0%B0%D1%80%D1%80%D1%81%D1%8C%D0%BA%D0%B0" TargetMode="External"/><Relationship Id="rId4" Type="http://schemas.openxmlformats.org/officeDocument/2006/relationships/hyperlink" Target="http://uk.wikipedia.org/wiki/%D0%A8%D0%B5%D0%BA%D1%81%D0%BF%D1%96%D1%8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/index.php?title=%D0%94%D0%B6%D0%BE%D0%B2%D0%B0%D0%BD%D0%BD%D1%96_%D0%91%D0%BE%D0%BA%D0%B0%D1%87%D1%87%D0%BE&amp;action=edit&amp;section=7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A4%D1%96%D0%BB%D0%BE%D1%81%D1%82%D1%80%D0%B0%D1%82%D0%BE&amp;action=edit&amp;redlink=1" TargetMode="External"/><Relationship Id="rId13" Type="http://schemas.openxmlformats.org/officeDocument/2006/relationships/hyperlink" Target="http://uk.wikipedia.org/w/index.php?title=%D0%95%D0%BB%D0%B5%D0%B3%D1%96%D1%8F_%D0%BC%D0%B0%D0%B4%D0%BE%D0%BD%D0%BD%D0%B8_%D0%A4%27%D1%8F%D0%BC%D0%BC%D0%B5%D1%82%D1%82%D0%B8&amp;action=edit&amp;redlink=1" TargetMode="External"/><Relationship Id="rId18" Type="http://schemas.openxmlformats.org/officeDocument/2006/relationships/hyperlink" Target="http://uk.wikipedia.org/wiki/1355" TargetMode="External"/><Relationship Id="rId3" Type="http://schemas.openxmlformats.org/officeDocument/2006/relationships/hyperlink" Target="http://uk.wikipedia.org/wiki/%D0%A4%D0%B0%D0%B9%D0%BB:Boccaccio_Altonensis_2.jpg" TargetMode="External"/><Relationship Id="rId21" Type="http://schemas.openxmlformats.org/officeDocument/2006/relationships/hyperlink" Target="http://uk.wikipedia.org/wiki/1372" TargetMode="External"/><Relationship Id="rId7" Type="http://schemas.openxmlformats.org/officeDocument/2006/relationships/hyperlink" Target="http://uk.wikipedia.org/wiki/1335" TargetMode="External"/><Relationship Id="rId12" Type="http://schemas.openxmlformats.org/officeDocument/2006/relationships/hyperlink" Target="http://uk.wikipedia.org/wiki/1343" TargetMode="External"/><Relationship Id="rId17" Type="http://schemas.openxmlformats.org/officeDocument/2006/relationships/hyperlink" Target="http://uk.wikipedia.org/wiki/1354" TargetMode="External"/><Relationship Id="rId2" Type="http://schemas.openxmlformats.org/officeDocument/2006/relationships/notesSlide" Target="../notesSlides/notesSlide8.xml"/><Relationship Id="rId16" Type="http://schemas.openxmlformats.org/officeDocument/2006/relationships/hyperlink" Target="http://uk.wikipedia.org/wiki/%D0%94%D0%B5%D0%BA%D0%B0%D0%BC%D0%B5%D1%80%D0%BE%D0%BD" TargetMode="External"/><Relationship Id="rId20" Type="http://schemas.openxmlformats.org/officeDocument/2006/relationships/hyperlink" Target="http://uk.wikipedia.org/wiki/135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/index.php?title=%D0%A4%D1%96%D0%BB%D0%BE%D0%BA%D0%BE%D0%BB%D0%BE&amp;action=edit&amp;redlink=1" TargetMode="External"/><Relationship Id="rId11" Type="http://schemas.openxmlformats.org/officeDocument/2006/relationships/hyperlink" Target="http://uk.wikipedia.org/w/index.php?title=%D0%90%D0%BC%D0%B5%D1%82%D0%BE&amp;action=edit&amp;redlink=1" TargetMode="External"/><Relationship Id="rId5" Type="http://schemas.openxmlformats.org/officeDocument/2006/relationships/hyperlink" Target="http://uk.wikipedia.org/wiki/1336" TargetMode="External"/><Relationship Id="rId15" Type="http://schemas.openxmlformats.org/officeDocument/2006/relationships/hyperlink" Target="http://uk.wikipedia.org/w/index.php?title=%D0%A4%27%D1%94%D0%B7%D0%BE%D0%BB%D0%B0%D0%BD%D1%81%D1%8C%D0%BA%D1%96_%D0%BD%D1%96%D0%BC%D1%84%D0%B8&amp;action=edit&amp;redlink=1" TargetMode="External"/><Relationship Id="rId23" Type="http://schemas.openxmlformats.org/officeDocument/2006/relationships/hyperlink" Target="http://uk.wikipedia.org/wiki/1361" TargetMode="External"/><Relationship Id="rId10" Type="http://schemas.openxmlformats.org/officeDocument/2006/relationships/hyperlink" Target="http://uk.wikipedia.org/w/index.php?title=%D0%A2%D0%B5%D0%B7%D0%B5%D1%97%D0%B4%D0%B0&amp;action=edit&amp;redlink=1" TargetMode="External"/><Relationship Id="rId19" Type="http://schemas.openxmlformats.org/officeDocument/2006/relationships/hyperlink" Target="http://uk.wikipedia.org/wiki/1360" TargetMode="External"/><Relationship Id="rId4" Type="http://schemas.openxmlformats.org/officeDocument/2006/relationships/image" Target="../media/image6.png"/><Relationship Id="rId9" Type="http://schemas.openxmlformats.org/officeDocument/2006/relationships/hyperlink" Target="http://uk.wikipedia.org/wiki/1339" TargetMode="External"/><Relationship Id="rId14" Type="http://schemas.openxmlformats.org/officeDocument/2006/relationships/hyperlink" Target="http://uk.wikipedia.org/wiki/1345" TargetMode="External"/><Relationship Id="rId22" Type="http://schemas.openxmlformats.org/officeDocument/2006/relationships/hyperlink" Target="http://uk.wikipedia.org/wiki/1357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699792" y="188640"/>
            <a:ext cx="4950101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Джованні</a:t>
            </a:r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Бокаччо</a:t>
            </a:r>
            <a:endParaRPr lang="uk-UA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E:\Giovanni_Boccacci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908720"/>
            <a:ext cx="1944123" cy="2498502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123728" y="3645024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 </a:t>
            </a:r>
            <a:r>
              <a:rPr lang="uk-UA" dirty="0" smtClean="0"/>
              <a:t>(Червень або липень </a:t>
            </a:r>
            <a:r>
              <a:rPr lang="uk-UA" dirty="0" smtClean="0">
                <a:hlinkClick r:id="rId4" tooltip="1313"/>
              </a:rPr>
              <a:t>1313</a:t>
            </a:r>
            <a:r>
              <a:rPr lang="uk-UA" dirty="0" smtClean="0"/>
              <a:t>-†</a:t>
            </a:r>
            <a:r>
              <a:rPr lang="uk-UA" dirty="0" smtClean="0">
                <a:hlinkClick r:id="rId5" tooltip="21 грудня"/>
              </a:rPr>
              <a:t>21 </a:t>
            </a:r>
            <a:r>
              <a:rPr lang="uk-UA" dirty="0" smtClean="0">
                <a:hlinkClick r:id="rId5" tooltip="21 грудня"/>
              </a:rPr>
              <a:t>грудня</a:t>
            </a:r>
            <a:r>
              <a:rPr lang="uk-UA" dirty="0" smtClean="0"/>
              <a:t> </a:t>
            </a:r>
            <a:r>
              <a:rPr lang="uk-UA" dirty="0" smtClean="0">
                <a:hlinkClick r:id="rId6" tooltip="1375"/>
              </a:rPr>
              <a:t>1375</a:t>
            </a:r>
            <a:r>
              <a:rPr lang="uk-UA" dirty="0" smtClean="0"/>
              <a:t>)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771800" y="260648"/>
            <a:ext cx="33843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Біографія</a:t>
            </a:r>
            <a:endParaRPr lang="uk-UA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1700808"/>
            <a:ext cx="77403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Народився </a:t>
            </a:r>
            <a:r>
              <a:rPr lang="uk-UA" dirty="0" err="1" smtClean="0"/>
              <a:t>Джованні</a:t>
            </a:r>
            <a:r>
              <a:rPr lang="uk-UA" dirty="0" smtClean="0"/>
              <a:t> </a:t>
            </a:r>
            <a:r>
              <a:rPr lang="uk-UA" dirty="0" err="1" smtClean="0"/>
              <a:t>Бокаччо</a:t>
            </a:r>
            <a:r>
              <a:rPr lang="uk-UA" dirty="0" smtClean="0"/>
              <a:t> в </a:t>
            </a:r>
            <a:r>
              <a:rPr lang="uk-UA" dirty="0" smtClean="0">
                <a:hlinkClick r:id="rId3" tooltip="1313"/>
              </a:rPr>
              <a:t>1313</a:t>
            </a:r>
            <a:r>
              <a:rPr lang="uk-UA" dirty="0" smtClean="0"/>
              <a:t> році</a:t>
            </a:r>
            <a:r>
              <a:rPr lang="uk-UA" baseline="30000" dirty="0" smtClean="0">
                <a:hlinkClick r:id="rId4"/>
              </a:rPr>
              <a:t>[1]</a:t>
            </a:r>
            <a:r>
              <a:rPr lang="uk-UA" dirty="0" smtClean="0"/>
              <a:t> в Флоренції або </a:t>
            </a:r>
            <a:r>
              <a:rPr lang="uk-UA" dirty="0" err="1" smtClean="0">
                <a:hlinkClick r:id="rId5" tooltip="Чертальдо"/>
              </a:rPr>
              <a:t>Чертальдо</a:t>
            </a:r>
            <a:r>
              <a:rPr lang="uk-UA" dirty="0" smtClean="0"/>
              <a:t>. Батько його був крамарем, мати – французькою аристократкою, невдовзі після народження </a:t>
            </a:r>
            <a:r>
              <a:rPr lang="uk-UA" dirty="0" err="1" smtClean="0"/>
              <a:t>Джованні</a:t>
            </a:r>
            <a:r>
              <a:rPr lang="uk-UA" dirty="0" smtClean="0"/>
              <a:t> вона померла. Дитинство Боккаччо провів у Флоренції, перші вірші написав у десять років. Навчався крамарству. У </a:t>
            </a:r>
            <a:r>
              <a:rPr lang="uk-UA" dirty="0" smtClean="0">
                <a:hlinkClick r:id="rId6" tooltip="1327"/>
              </a:rPr>
              <a:t>1327</a:t>
            </a:r>
            <a:r>
              <a:rPr lang="uk-UA" dirty="0" smtClean="0"/>
              <a:t> році крамар, в якого він проходив навчання, направив його до Неаполя.</a:t>
            </a:r>
          </a:p>
          <a:p>
            <a:r>
              <a:rPr lang="uk-UA" dirty="0" smtClean="0"/>
              <a:t>Боккаччо в </a:t>
            </a:r>
            <a:r>
              <a:rPr lang="uk-UA" dirty="0" smtClean="0">
                <a:hlinkClick r:id="rId6" tooltip="1327"/>
              </a:rPr>
              <a:t>1327</a:t>
            </a:r>
            <a:r>
              <a:rPr lang="uk-UA" dirty="0" smtClean="0"/>
              <a:t> році взявся вчити право, проте після шести років кинув навчання, не завершивши. Завів знайомства серед впливових придворних в Неаполі, зблизився з гуртком гуманістів, що існував при дворі короля Роберта </a:t>
            </a:r>
            <a:r>
              <a:rPr lang="uk-UA" dirty="0" err="1" smtClean="0"/>
              <a:t>Анжуйського</a:t>
            </a:r>
            <a:r>
              <a:rPr lang="uk-UA" dirty="0" smtClean="0"/>
              <a:t>. За непевними свідченнями, в </a:t>
            </a:r>
            <a:r>
              <a:rPr lang="uk-UA" dirty="0" smtClean="0">
                <a:hlinkClick r:id="rId7" tooltip="1336"/>
              </a:rPr>
              <a:t>1336</a:t>
            </a:r>
            <a:r>
              <a:rPr lang="uk-UA" dirty="0" smtClean="0"/>
              <a:t> році був закоханий у Марію, доньку короля Неаполя </a:t>
            </a:r>
            <a:r>
              <a:rPr lang="uk-UA" dirty="0" smtClean="0">
                <a:hlinkClick r:id="rId8" tooltip="Роберт Анжуйський"/>
              </a:rPr>
              <a:t>Роберта </a:t>
            </a:r>
            <a:r>
              <a:rPr lang="uk-UA" dirty="0" err="1" smtClean="0">
                <a:hlinkClick r:id="rId8" tooltip="Роберт Анжуйський"/>
              </a:rPr>
              <a:t>Анжуйського</a:t>
            </a:r>
            <a:r>
              <a:rPr lang="uk-UA" dirty="0" smtClean="0"/>
              <a:t>, одруженої з графом </a:t>
            </a:r>
            <a:r>
              <a:rPr lang="uk-UA" dirty="0" err="1" smtClean="0"/>
              <a:t>д’Аквіно</a:t>
            </a:r>
            <a:r>
              <a:rPr lang="uk-UA" dirty="0" smtClean="0"/>
              <a:t>. Вона стала прообразом </a:t>
            </a:r>
            <a:r>
              <a:rPr lang="uk-UA" dirty="0" err="1" smtClean="0"/>
              <a:t>Ф’яметти</a:t>
            </a:r>
            <a:r>
              <a:rPr lang="uk-UA" dirty="0" smtClean="0"/>
              <a:t> з його перших літературних творів (роман «</a:t>
            </a:r>
            <a:r>
              <a:rPr lang="uk-UA" dirty="0" err="1" smtClean="0"/>
              <a:t>Філоколо</a:t>
            </a:r>
            <a:r>
              <a:rPr lang="uk-UA" dirty="0" smtClean="0"/>
              <a:t>», </a:t>
            </a:r>
            <a:r>
              <a:rPr lang="uk-UA" dirty="0" smtClean="0">
                <a:hlinkClick r:id="rId9" tooltip="1338"/>
              </a:rPr>
              <a:t>1338</a:t>
            </a:r>
            <a:r>
              <a:rPr lang="uk-UA" dirty="0" smtClean="0"/>
              <a:t>; поема «</a:t>
            </a:r>
            <a:r>
              <a:rPr lang="uk-UA" dirty="0" err="1" smtClean="0"/>
              <a:t>Філострато</a:t>
            </a:r>
            <a:r>
              <a:rPr lang="uk-UA" dirty="0" smtClean="0"/>
              <a:t>», </a:t>
            </a:r>
            <a:r>
              <a:rPr lang="uk-UA" dirty="0" smtClean="0">
                <a:hlinkClick r:id="rId9" tooltip="1338"/>
              </a:rPr>
              <a:t>1338</a:t>
            </a:r>
            <a:r>
              <a:rPr lang="uk-UA" dirty="0" smtClean="0"/>
              <a:t>; поема «</a:t>
            </a:r>
            <a:r>
              <a:rPr lang="uk-UA" dirty="0" err="1" smtClean="0"/>
              <a:t>Тезеїда</a:t>
            </a:r>
            <a:r>
              <a:rPr lang="uk-UA" dirty="0" smtClean="0"/>
              <a:t>»,</a:t>
            </a:r>
            <a:r>
              <a:rPr lang="uk-UA" dirty="0" smtClean="0">
                <a:hlinkClick r:id="rId10" tooltip="1339"/>
              </a:rPr>
              <a:t>1339</a:t>
            </a:r>
            <a:r>
              <a:rPr lang="uk-UA" dirty="0" smtClean="0"/>
              <a:t>).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411760" y="26064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Біографія</a:t>
            </a:r>
            <a:endParaRPr lang="uk-UA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595021"/>
            <a:ext cx="88924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dirty="0" smtClean="0"/>
              <a:t>Біля </a:t>
            </a:r>
            <a:r>
              <a:rPr lang="uk-UA" sz="1400" dirty="0" smtClean="0">
                <a:hlinkClick r:id="rId3" tooltip="1340"/>
              </a:rPr>
              <a:t>1340</a:t>
            </a:r>
            <a:r>
              <a:rPr lang="uk-UA" sz="1400" dirty="0" smtClean="0"/>
              <a:t> року Боккаччо повернувся до батьківського дому, працював у Флоренції як </a:t>
            </a:r>
            <a:r>
              <a:rPr lang="uk-UA" sz="1400" dirty="0" smtClean="0">
                <a:hlinkClick r:id="rId4" tooltip="Нотар"/>
              </a:rPr>
              <a:t>нотар</a:t>
            </a:r>
            <a:r>
              <a:rPr lang="uk-UA" sz="1400" dirty="0" smtClean="0"/>
              <a:t> і </a:t>
            </a:r>
            <a:r>
              <a:rPr lang="uk-UA" sz="1400" dirty="0" smtClean="0">
                <a:hlinkClick r:id="rId5" tooltip="Суддя"/>
              </a:rPr>
              <a:t>суддя</a:t>
            </a:r>
            <a:r>
              <a:rPr lang="uk-UA" sz="1400" dirty="0" smtClean="0"/>
              <a:t>, відчуваючи певну ностальгію за інтелектуальним життям Неаполя. У гострій політичній боротьбі виявив себе прихильником республіки; брав участь у громадському житті міста. Жив у досить скромних умовах. Брав участь у військових походах: в </a:t>
            </a:r>
            <a:r>
              <a:rPr lang="uk-UA" sz="1400" dirty="0" smtClean="0">
                <a:hlinkClick r:id="rId6" tooltip="1344"/>
              </a:rPr>
              <a:t>1344</a:t>
            </a:r>
            <a:r>
              <a:rPr lang="uk-UA" sz="1400" dirty="0" smtClean="0"/>
              <a:t>-</a:t>
            </a:r>
            <a:r>
              <a:rPr lang="uk-UA" sz="1400" dirty="0" smtClean="0">
                <a:hlinkClick r:id="rId7" tooltip="1346"/>
              </a:rPr>
              <a:t>1346</a:t>
            </a:r>
            <a:r>
              <a:rPr lang="uk-UA" sz="1400" dirty="0" smtClean="0"/>
              <a:t> роках (</a:t>
            </a:r>
            <a:r>
              <a:rPr lang="uk-UA" sz="1400" dirty="0" smtClean="0">
                <a:hlinkClick r:id="rId8" tooltip="Неаполь"/>
              </a:rPr>
              <a:t>Неаполь</a:t>
            </a:r>
            <a:r>
              <a:rPr lang="uk-UA" sz="1400" dirty="0" smtClean="0"/>
              <a:t>), </a:t>
            </a:r>
            <a:r>
              <a:rPr lang="uk-UA" sz="1400" dirty="0" smtClean="0">
                <a:hlinkClick r:id="rId7" tooltip="1346"/>
              </a:rPr>
              <a:t>1346</a:t>
            </a:r>
            <a:r>
              <a:rPr lang="uk-UA" sz="1400" dirty="0" smtClean="0"/>
              <a:t> рік (</a:t>
            </a:r>
            <a:r>
              <a:rPr lang="uk-UA" sz="1400" dirty="0" err="1" smtClean="0">
                <a:hlinkClick r:id="rId9" tooltip="Равенна"/>
              </a:rPr>
              <a:t>Равенна</a:t>
            </a:r>
            <a:r>
              <a:rPr lang="uk-UA" sz="1400" dirty="0" smtClean="0"/>
              <a:t>) та </a:t>
            </a:r>
            <a:r>
              <a:rPr lang="uk-UA" sz="1400" dirty="0" smtClean="0">
                <a:hlinkClick r:id="rId10" tooltip="1348"/>
              </a:rPr>
              <a:t>1348</a:t>
            </a:r>
            <a:r>
              <a:rPr lang="uk-UA" sz="1400" dirty="0" smtClean="0"/>
              <a:t> рік (</a:t>
            </a:r>
            <a:r>
              <a:rPr lang="uk-UA" sz="1400" dirty="0" err="1" smtClean="0">
                <a:hlinkClick r:id="rId11" tooltip="Форлі"/>
              </a:rPr>
              <a:t>Форлі</a:t>
            </a:r>
            <a:r>
              <a:rPr lang="uk-UA" sz="1400" dirty="0" smtClean="0"/>
              <a:t>). Часом йому довіряють очолити дипломатичні місії. Так в </a:t>
            </a:r>
            <a:r>
              <a:rPr lang="uk-UA" sz="1400" dirty="0" smtClean="0">
                <a:hlinkClick r:id="rId12" tooltip="1350"/>
              </a:rPr>
              <a:t>1350</a:t>
            </a:r>
            <a:r>
              <a:rPr lang="uk-UA" sz="1400" dirty="0" smtClean="0"/>
              <a:t> році він має запросити </a:t>
            </a:r>
            <a:r>
              <a:rPr lang="uk-UA" sz="1400" dirty="0" smtClean="0">
                <a:hlinkClick r:id="rId13" tooltip="Петрарка"/>
              </a:rPr>
              <a:t>Петрарку</a:t>
            </a:r>
            <a:r>
              <a:rPr lang="uk-UA" sz="1400" dirty="0" smtClean="0"/>
              <a:t> на посаду професора у Флоренцію. Зустріч з Петраркою поклала початок їхньої багаторічної дружби та спільних гуманістичних студій.</a:t>
            </a:r>
          </a:p>
          <a:p>
            <a:r>
              <a:rPr lang="uk-UA" sz="1400" dirty="0" smtClean="0"/>
              <a:t>У Флоренції Боккаччо написав пасторалі «</a:t>
            </a:r>
            <a:r>
              <a:rPr lang="uk-UA" sz="1400" dirty="0" err="1" smtClean="0"/>
              <a:t>Амето</a:t>
            </a:r>
            <a:r>
              <a:rPr lang="uk-UA" sz="1400" dirty="0" smtClean="0"/>
              <a:t>» (</a:t>
            </a:r>
            <a:r>
              <a:rPr lang="uk-UA" sz="1400" dirty="0" smtClean="0">
                <a:hlinkClick r:id="rId14" tooltip="1341"/>
              </a:rPr>
              <a:t>1341</a:t>
            </a:r>
            <a:r>
              <a:rPr lang="uk-UA" sz="1400" dirty="0" smtClean="0"/>
              <a:t>) та «</a:t>
            </a:r>
            <a:r>
              <a:rPr lang="uk-UA" sz="1400" dirty="0" err="1" smtClean="0"/>
              <a:t>Ф'єзоланські</a:t>
            </a:r>
            <a:r>
              <a:rPr lang="uk-UA" sz="1400" dirty="0" smtClean="0"/>
              <a:t> німфи» (</a:t>
            </a:r>
            <a:r>
              <a:rPr lang="uk-UA" sz="1400" dirty="0" smtClean="0">
                <a:hlinkClick r:id="rId6" tooltip="1344"/>
              </a:rPr>
              <a:t>1344</a:t>
            </a:r>
            <a:r>
              <a:rPr lang="uk-UA" sz="1400" dirty="0" smtClean="0"/>
              <a:t>—</a:t>
            </a:r>
            <a:r>
              <a:rPr lang="uk-UA" sz="1400" dirty="0" smtClean="0">
                <a:hlinkClick r:id="rId15" tooltip="1345"/>
              </a:rPr>
              <a:t>1345</a:t>
            </a:r>
            <a:r>
              <a:rPr lang="uk-UA" sz="1400" dirty="0" smtClean="0"/>
              <a:t>), поему «Любовне видіння» (1342). Роман «</a:t>
            </a:r>
            <a:r>
              <a:rPr lang="uk-UA" sz="1400" dirty="0" err="1" smtClean="0"/>
              <a:t>Ф'яметта</a:t>
            </a:r>
            <a:r>
              <a:rPr lang="uk-UA" sz="1400" dirty="0" smtClean="0"/>
              <a:t>» (</a:t>
            </a:r>
            <a:r>
              <a:rPr lang="uk-UA" sz="1400" dirty="0" smtClean="0">
                <a:hlinkClick r:id="rId15" tooltip="1345"/>
              </a:rPr>
              <a:t>1345</a:t>
            </a:r>
            <a:r>
              <a:rPr lang="uk-UA" sz="1400" dirty="0" smtClean="0"/>
              <a:t>), в якому Боккаччо </a:t>
            </a:r>
            <a:r>
              <a:rPr lang="uk-UA" sz="1400" dirty="0" err="1" smtClean="0"/>
              <a:t>прославлє</a:t>
            </a:r>
            <a:r>
              <a:rPr lang="uk-UA" sz="1400" dirty="0" smtClean="0"/>
              <a:t> любов і заперечує лицемірну мораль тодішнього суспільства, був кроком на шляху поступового наближення до реалізму. Найвизначніший твір Боккаччо — </a:t>
            </a:r>
            <a:r>
              <a:rPr lang="uk-UA" sz="1400" dirty="0" smtClean="0">
                <a:hlinkClick r:id="rId16" tooltip="Декамерон"/>
              </a:rPr>
              <a:t>«Декамерон»</a:t>
            </a:r>
            <a:r>
              <a:rPr lang="uk-UA" sz="1400" dirty="0" smtClean="0"/>
              <a:t> (</a:t>
            </a:r>
            <a:r>
              <a:rPr lang="uk-UA" sz="1400" dirty="0" smtClean="0">
                <a:hlinkClick r:id="rId12" tooltip="1350"/>
              </a:rPr>
              <a:t>1350</a:t>
            </a:r>
            <a:r>
              <a:rPr lang="uk-UA" sz="1400" dirty="0" smtClean="0"/>
              <a:t>—</a:t>
            </a:r>
            <a:r>
              <a:rPr lang="uk-UA" sz="1400" dirty="0" smtClean="0">
                <a:hlinkClick r:id="rId17" tooltip="1353"/>
              </a:rPr>
              <a:t>1353</a:t>
            </a:r>
            <a:r>
              <a:rPr lang="uk-UA" sz="1400" dirty="0" smtClean="0"/>
              <a:t>) складається зі ста новел. В ньому розкривається реалістична картина тогочасної італійської дійсності. Боккаччо </a:t>
            </a:r>
            <a:r>
              <a:rPr lang="uk-UA" sz="1400" dirty="0" err="1" smtClean="0"/>
              <a:t>гостросатирично</a:t>
            </a:r>
            <a:r>
              <a:rPr lang="uk-UA" sz="1400" dirty="0" smtClean="0"/>
              <a:t> висміював і викривав католицьке духівництво, виступав на захист прав людини та її особистих почуттів.</a:t>
            </a:r>
          </a:p>
          <a:p>
            <a:r>
              <a:rPr lang="uk-UA" sz="1400" dirty="0" smtClean="0"/>
              <a:t>У </a:t>
            </a:r>
            <a:r>
              <a:rPr lang="uk-UA" sz="1400" dirty="0" smtClean="0">
                <a:hlinkClick r:id="rId18" tooltip="1359"/>
              </a:rPr>
              <a:t>1359</a:t>
            </a:r>
            <a:r>
              <a:rPr lang="uk-UA" sz="1400" dirty="0" smtClean="0"/>
              <a:t> році разом з Петраркою Боккаччо перебуває в </a:t>
            </a:r>
            <a:r>
              <a:rPr lang="uk-UA" sz="1400" dirty="0" smtClean="0">
                <a:hlinkClick r:id="rId19" tooltip="Мілан"/>
              </a:rPr>
              <a:t>Мілані</a:t>
            </a:r>
            <a:r>
              <a:rPr lang="uk-UA" sz="1400" dirty="0" smtClean="0"/>
              <a:t>. У </a:t>
            </a:r>
            <a:r>
              <a:rPr lang="uk-UA" sz="1400" dirty="0" smtClean="0">
                <a:hlinkClick r:id="rId20" tooltip="1362"/>
              </a:rPr>
              <a:t>1362</a:t>
            </a:r>
            <a:r>
              <a:rPr lang="uk-UA" sz="1400" dirty="0" smtClean="0"/>
              <a:t> році чернець </a:t>
            </a:r>
            <a:r>
              <a:rPr lang="uk-UA" sz="1400" dirty="0" err="1" smtClean="0"/>
              <a:t>Джякіно</a:t>
            </a:r>
            <a:r>
              <a:rPr lang="uk-UA" sz="1400" dirty="0" smtClean="0"/>
              <a:t> </a:t>
            </a:r>
            <a:r>
              <a:rPr lang="uk-UA" sz="1400" dirty="0" err="1" smtClean="0"/>
              <a:t>Чіяні</a:t>
            </a:r>
            <a:r>
              <a:rPr lang="uk-UA" sz="1400" dirty="0" smtClean="0"/>
              <a:t> з </a:t>
            </a:r>
            <a:r>
              <a:rPr lang="uk-UA" sz="1400" dirty="0" err="1" smtClean="0"/>
              <a:t>Сієнни</a:t>
            </a:r>
            <a:r>
              <a:rPr lang="uk-UA" sz="1400" dirty="0" smtClean="0"/>
              <a:t> навертає його до богомільного життя. </a:t>
            </a:r>
            <a:r>
              <a:rPr lang="uk-UA" sz="1400" dirty="0" smtClean="0">
                <a:hlinkClick r:id="rId21" tooltip="1363"/>
              </a:rPr>
              <a:t>1363</a:t>
            </a:r>
            <a:r>
              <a:rPr lang="uk-UA" sz="1400" dirty="0" smtClean="0"/>
              <a:t>рік Боккаччо проводить у </a:t>
            </a:r>
            <a:r>
              <a:rPr lang="uk-UA" sz="1400" dirty="0" smtClean="0">
                <a:hlinkClick r:id="rId22" tooltip="Венеція"/>
              </a:rPr>
              <a:t>Венеції</a:t>
            </a:r>
            <a:r>
              <a:rPr lang="uk-UA" sz="1400" dirty="0" smtClean="0"/>
              <a:t>, знову разом з Петраркою. Потім живе відлюдьком у своєму помісті </a:t>
            </a:r>
            <a:r>
              <a:rPr lang="uk-UA" sz="1400" dirty="0" err="1" smtClean="0"/>
              <a:t>Чертальдо</a:t>
            </a:r>
            <a:r>
              <a:rPr lang="uk-UA" sz="1400" dirty="0" smtClean="0"/>
              <a:t> біля Флоренції, різноманіття вносять лише поодинокі дипломатичні місії: в 1365 році – до папи </a:t>
            </a:r>
            <a:r>
              <a:rPr lang="uk-UA" sz="1400" dirty="0" err="1" smtClean="0"/>
              <a:t>Урбана</a:t>
            </a:r>
            <a:r>
              <a:rPr lang="uk-UA" sz="1400" dirty="0" smtClean="0"/>
              <a:t> </a:t>
            </a:r>
            <a:r>
              <a:rPr lang="en-US" sz="1400" dirty="0" smtClean="0"/>
              <a:t>V </a:t>
            </a:r>
            <a:r>
              <a:rPr lang="uk-UA" sz="1400" dirty="0" smtClean="0"/>
              <a:t>в </a:t>
            </a:r>
            <a:r>
              <a:rPr lang="uk-UA" sz="1400" dirty="0" smtClean="0">
                <a:hlinkClick r:id="rId23" tooltip="Авіньйон"/>
              </a:rPr>
              <a:t>Авіньйон</a:t>
            </a:r>
            <a:r>
              <a:rPr lang="uk-UA" sz="1400" dirty="0" smtClean="0"/>
              <a:t>, в </a:t>
            </a:r>
            <a:r>
              <a:rPr lang="uk-UA" sz="1400" dirty="0" smtClean="0">
                <a:hlinkClick r:id="rId24" tooltip="1367"/>
              </a:rPr>
              <a:t>1367</a:t>
            </a:r>
            <a:r>
              <a:rPr lang="uk-UA" sz="1400" dirty="0" smtClean="0"/>
              <a:t> році – до </a:t>
            </a:r>
            <a:r>
              <a:rPr lang="uk-UA" sz="1400" dirty="0" smtClean="0">
                <a:hlinkClick r:id="rId25" tooltip="Рим"/>
              </a:rPr>
              <a:t>Риму</a:t>
            </a:r>
            <a:r>
              <a:rPr lang="uk-UA" sz="1400" dirty="0" smtClean="0"/>
              <a:t>. В </a:t>
            </a:r>
            <a:r>
              <a:rPr lang="uk-UA" sz="1400" dirty="0" smtClean="0">
                <a:hlinkClick r:id="rId26" tooltip="1368"/>
              </a:rPr>
              <a:t>1368</a:t>
            </a:r>
            <a:r>
              <a:rPr lang="uk-UA" sz="1400" dirty="0" smtClean="0"/>
              <a:t> році знову приїздить до Петрарки, на цей раз в </a:t>
            </a:r>
            <a:r>
              <a:rPr lang="uk-UA" sz="1400" dirty="0" err="1" smtClean="0">
                <a:hlinkClick r:id="rId27" tooltip="Падуя"/>
              </a:rPr>
              <a:t>Падую</a:t>
            </a:r>
            <a:r>
              <a:rPr lang="uk-UA" sz="1400" dirty="0" smtClean="0"/>
              <a:t>. В </a:t>
            </a:r>
            <a:r>
              <a:rPr lang="uk-UA" sz="1400" dirty="0" smtClean="0">
                <a:hlinkClick r:id="rId28" tooltip="1370"/>
              </a:rPr>
              <a:t>1370</a:t>
            </a:r>
            <a:r>
              <a:rPr lang="uk-UA" sz="1400" dirty="0" smtClean="0"/>
              <a:t>-</a:t>
            </a:r>
            <a:r>
              <a:rPr lang="uk-UA" sz="1400" dirty="0" smtClean="0">
                <a:hlinkClick r:id="rId29" tooltip="1371"/>
              </a:rPr>
              <a:t>1371</a:t>
            </a:r>
            <a:r>
              <a:rPr lang="uk-UA" sz="1400" dirty="0" smtClean="0"/>
              <a:t> роках перебуває в Неаполі й планує поступити в монастир, але врешті відмовляється від цієї ідеї. Внаслідок хвороби повертається до Флоренції.</a:t>
            </a:r>
          </a:p>
          <a:p>
            <a:r>
              <a:rPr lang="uk-UA" sz="1400" dirty="0" smtClean="0"/>
              <a:t>Останні роки життя Боккаччо присвятив науковій роботі, писав наукові праці </a:t>
            </a:r>
            <a:r>
              <a:rPr lang="uk-UA" sz="1400" dirty="0" smtClean="0">
                <a:hlinkClick r:id="rId30" tooltip="Латинська мова"/>
              </a:rPr>
              <a:t>латинською мовою</a:t>
            </a:r>
            <a:r>
              <a:rPr lang="uk-UA" sz="1400" dirty="0" smtClean="0"/>
              <a:t>, присвячені </a:t>
            </a:r>
            <a:r>
              <a:rPr lang="uk-UA" sz="1400" dirty="0" smtClean="0">
                <a:hlinkClick r:id="rId31" tooltip="Антична культура"/>
              </a:rPr>
              <a:t>античній культурі</a:t>
            </a:r>
            <a:r>
              <a:rPr lang="uk-UA" sz="1400" dirty="0" smtClean="0"/>
              <a:t>, яку висвітлив </a:t>
            </a:r>
            <a:r>
              <a:rPr lang="uk-UA" sz="1400" dirty="0" err="1" smtClean="0"/>
              <a:t>з</a:t>
            </a:r>
            <a:r>
              <a:rPr lang="uk-UA" sz="1400" dirty="0" err="1" smtClean="0">
                <a:hlinkClick r:id="rId32" tooltip="Гуманізм"/>
              </a:rPr>
              <a:t>гуманістичних</a:t>
            </a:r>
            <a:r>
              <a:rPr lang="uk-UA" sz="1400" dirty="0" smtClean="0">
                <a:hlinkClick r:id="rId32" tooltip="Гуманізм"/>
              </a:rPr>
              <a:t> позицій</a:t>
            </a:r>
            <a:r>
              <a:rPr lang="uk-UA" sz="1400" dirty="0" smtClean="0"/>
              <a:t>. У </a:t>
            </a:r>
            <a:r>
              <a:rPr lang="uk-UA" sz="1400" dirty="0" smtClean="0">
                <a:hlinkClick r:id="rId33" tooltip="1373"/>
              </a:rPr>
              <a:t>1373</a:t>
            </a:r>
            <a:r>
              <a:rPr lang="uk-UA" sz="1400" dirty="0" smtClean="0"/>
              <a:t> році взявся за дослідження творчості </a:t>
            </a:r>
            <a:r>
              <a:rPr lang="uk-UA" sz="1400" dirty="0" smtClean="0">
                <a:hlinkClick r:id="rId34" tooltip="Данте"/>
              </a:rPr>
              <a:t>Данте</a:t>
            </a:r>
            <a:r>
              <a:rPr lang="uk-UA" sz="1400" dirty="0" smtClean="0"/>
              <a:t> й виступав з </a:t>
            </a:r>
            <a:r>
              <a:rPr lang="uk-UA" sz="1400" dirty="0" err="1" smtClean="0"/>
              <a:t>публічими</a:t>
            </a:r>
            <a:r>
              <a:rPr lang="uk-UA" sz="1400" dirty="0" smtClean="0"/>
              <a:t> лекціями, присвяченими </a:t>
            </a:r>
            <a:r>
              <a:rPr lang="uk-UA" sz="1400" dirty="0" err="1" smtClean="0"/>
              <a:t>“Божественній</a:t>
            </a:r>
            <a:r>
              <a:rPr lang="uk-UA" sz="1400" dirty="0" smtClean="0"/>
              <a:t> </a:t>
            </a:r>
            <a:r>
              <a:rPr lang="uk-UA" sz="1400" dirty="0" err="1" smtClean="0"/>
              <a:t>комедії”</a:t>
            </a:r>
            <a:r>
              <a:rPr lang="uk-UA" sz="1400" dirty="0" smtClean="0"/>
              <a:t>. Був ініціатором першого повного перекладу </a:t>
            </a:r>
            <a:r>
              <a:rPr lang="uk-UA" sz="1400" dirty="0" smtClean="0">
                <a:hlinkClick r:id="rId35" tooltip="Гомер"/>
              </a:rPr>
              <a:t>Гомера</a:t>
            </a:r>
            <a:r>
              <a:rPr lang="uk-UA" sz="1400" dirty="0" smtClean="0"/>
              <a:t> латинською мовою. Останні роки життя провів у своєму помісті </a:t>
            </a:r>
            <a:r>
              <a:rPr lang="uk-UA" sz="1400" dirty="0" err="1" smtClean="0"/>
              <a:t>Чертальдо</a:t>
            </a:r>
            <a:r>
              <a:rPr lang="uk-UA" sz="1400" dirty="0" smtClean="0"/>
              <a:t>, де й помер 21 грудня 1375 року.</a:t>
            </a:r>
            <a:endParaRPr lang="uk-UA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47664" y="260648"/>
            <a:ext cx="644022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Гуманістична діяльність</a:t>
            </a:r>
            <a:endParaRPr lang="uk-UA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4847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 Боккаччо </a:t>
            </a:r>
            <a:r>
              <a:rPr lang="uk-UA" dirty="0" smtClean="0"/>
              <a:t>був першим гуманістом і одним з найосвіченіших </a:t>
            </a:r>
            <a:r>
              <a:rPr lang="uk-UA" dirty="0" smtClean="0"/>
              <a:t>       людей </a:t>
            </a:r>
            <a:r>
              <a:rPr lang="uk-UA" dirty="0" smtClean="0"/>
              <a:t>Італії. У </a:t>
            </a:r>
            <a:r>
              <a:rPr lang="uk-UA" dirty="0" err="1" smtClean="0"/>
              <a:t>Андалоне</a:t>
            </a:r>
            <a:r>
              <a:rPr lang="uk-UA" dirty="0" smtClean="0"/>
              <a:t> </a:t>
            </a:r>
            <a:r>
              <a:rPr lang="uk-UA" dirty="0" err="1" smtClean="0"/>
              <a:t>дель</a:t>
            </a:r>
            <a:r>
              <a:rPr lang="uk-UA" dirty="0" smtClean="0"/>
              <a:t> </a:t>
            </a:r>
            <a:r>
              <a:rPr lang="uk-UA" dirty="0" err="1" smtClean="0"/>
              <a:t>Неро</a:t>
            </a:r>
            <a:r>
              <a:rPr lang="uk-UA" dirty="0" smtClean="0"/>
              <a:t> він вивчав астрономію й цілих три роки тримав у своєму будинку </a:t>
            </a:r>
            <a:r>
              <a:rPr lang="uk-UA" dirty="0" err="1" smtClean="0"/>
              <a:t>калабрійця</a:t>
            </a:r>
            <a:r>
              <a:rPr lang="uk-UA" dirty="0" smtClean="0"/>
              <a:t> Леонтія Пілата, великого знавця грецької літератури, щоб читати з ним </a:t>
            </a:r>
            <a:r>
              <a:rPr lang="uk-UA" dirty="0" smtClean="0">
                <a:hlinkClick r:id="rId3" tooltip="Гомер"/>
              </a:rPr>
              <a:t>Гомера</a:t>
            </a:r>
            <a:r>
              <a:rPr lang="uk-UA" dirty="0" smtClean="0"/>
              <a:t>. Подібно своєму другові Петрарці, він збирав книги і власноруч переписав дуже багато рідкісних рукописів, які майже всі були знищені під час пожежі в монастирі </a:t>
            </a:r>
            <a:r>
              <a:rPr lang="uk-UA" dirty="0" err="1" smtClean="0"/>
              <a:t>Санто-Спіріто</a:t>
            </a:r>
            <a:r>
              <a:rPr lang="uk-UA" dirty="0" smtClean="0"/>
              <a:t> (</a:t>
            </a:r>
            <a:r>
              <a:rPr lang="uk-UA" dirty="0" smtClean="0">
                <a:hlinkClick r:id="rId4" tooltip="1471"/>
              </a:rPr>
              <a:t>1471</a:t>
            </a:r>
            <a:r>
              <a:rPr lang="uk-UA" dirty="0" smtClean="0"/>
              <a:t>). Він скористався своїм впливом на </a:t>
            </a:r>
            <a:r>
              <a:rPr lang="uk-UA" dirty="0" smtClean="0"/>
              <a:t>                     сучасників</a:t>
            </a:r>
            <a:r>
              <a:rPr lang="uk-UA" dirty="0" smtClean="0"/>
              <a:t>, щоб збудити в них любов до вивчення і знайомства з древніми. Його стараннями у Флоренції була заснована кафедра грецької мови та літератури. Одним з перших він звернув увагу суспільства на жалюгідний стан наук в монастирях, які вважалися їх хранителями. У монастирі </a:t>
            </a:r>
            <a:r>
              <a:rPr lang="uk-UA" dirty="0" err="1" smtClean="0">
                <a:hlinkClick r:id="rId5" tooltip="Монте-Кассіно"/>
              </a:rPr>
              <a:t>Монте-Кассіно</a:t>
            </a:r>
            <a:r>
              <a:rPr lang="uk-UA" dirty="0" smtClean="0"/>
              <a:t>, найвідомішому в усій тогочасній Європі, Боккаччо знайшов бібліотеку, запущену до такої міри, що книги на полицях були покриті товстими шарами пилу, у одних рукописів були видерті сторінки, інші були порізані й понівечені, а, наприклад, чудові рукописи </a:t>
            </a:r>
            <a:r>
              <a:rPr lang="uk-UA" dirty="0" smtClean="0">
                <a:hlinkClick r:id="rId3" tooltip="Гомер"/>
              </a:rPr>
              <a:t>Гомера</a:t>
            </a:r>
            <a:r>
              <a:rPr lang="uk-UA" dirty="0" smtClean="0"/>
              <a:t> і </a:t>
            </a:r>
            <a:r>
              <a:rPr lang="uk-UA" dirty="0" smtClean="0">
                <a:hlinkClick r:id="rId6" tooltip="Платон"/>
              </a:rPr>
              <a:t>Платона</a:t>
            </a:r>
            <a:r>
              <a:rPr lang="uk-UA" dirty="0" smtClean="0"/>
              <a:t> були помережані написами й богословською полемікою. Там він дізнався, між іншим, що брати роблять з цих рукописів </a:t>
            </a:r>
            <a:r>
              <a:rPr lang="uk-UA" dirty="0" err="1" smtClean="0"/>
              <a:t>свистульки</a:t>
            </a:r>
            <a:r>
              <a:rPr lang="uk-UA" dirty="0" smtClean="0"/>
              <a:t> дітям і талісмани жінкам</a:t>
            </a:r>
            <a:r>
              <a:rPr lang="uk-UA" dirty="0" smtClean="0"/>
              <a:t>.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03848" y="404664"/>
            <a:ext cx="26927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Творчість</a:t>
            </a:r>
            <a:endParaRPr lang="uk-UA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844824"/>
            <a:ext cx="88204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                Твори </a:t>
            </a:r>
            <a:r>
              <a:rPr lang="uk-UA" b="1" dirty="0" smtClean="0"/>
              <a:t>народною мовою</a:t>
            </a:r>
          </a:p>
          <a:p>
            <a:r>
              <a:rPr lang="uk-UA" dirty="0" smtClean="0"/>
              <a:t>До ранніх творів Боккаччо (неаполітанського періоду) відносяться: поеми «</a:t>
            </a:r>
            <a:r>
              <a:rPr lang="uk-UA" dirty="0" err="1" smtClean="0"/>
              <a:t>Філострато</a:t>
            </a:r>
            <a:r>
              <a:rPr lang="uk-UA" dirty="0" smtClean="0"/>
              <a:t>» (</a:t>
            </a:r>
            <a:r>
              <a:rPr lang="uk-UA" dirty="0" err="1" smtClean="0"/>
              <a:t>бл</a:t>
            </a:r>
            <a:r>
              <a:rPr lang="uk-UA" dirty="0" smtClean="0"/>
              <a:t>. 1335 р.), «</a:t>
            </a:r>
            <a:r>
              <a:rPr lang="uk-UA" dirty="0" err="1" smtClean="0"/>
              <a:t>Тезєїда</a:t>
            </a:r>
            <a:r>
              <a:rPr lang="uk-UA" dirty="0" smtClean="0"/>
              <a:t>» (</a:t>
            </a:r>
            <a:r>
              <a:rPr lang="uk-UA" dirty="0" err="1" smtClean="0"/>
              <a:t>бл</a:t>
            </a:r>
            <a:r>
              <a:rPr lang="uk-UA" dirty="0" smtClean="0"/>
              <a:t>. 1339-41 рр.), роман «</a:t>
            </a:r>
            <a:r>
              <a:rPr lang="uk-UA" dirty="0" err="1" smtClean="0"/>
              <a:t>Філоколо</a:t>
            </a:r>
            <a:r>
              <a:rPr lang="uk-UA" dirty="0" smtClean="0"/>
              <a:t>» (</a:t>
            </a:r>
            <a:r>
              <a:rPr lang="uk-UA" dirty="0" err="1" smtClean="0"/>
              <a:t>бл</a:t>
            </a:r>
            <a:r>
              <a:rPr lang="uk-UA" dirty="0" smtClean="0"/>
              <a:t>. 1336-38 рр.), що базуються на сюжетах середньовічних романів. Пізніші твори (Флорентійського періоду): «</a:t>
            </a:r>
            <a:r>
              <a:rPr lang="uk-UA" dirty="0" err="1" smtClean="0"/>
              <a:t>Ф'єзоланські</a:t>
            </a:r>
            <a:r>
              <a:rPr lang="uk-UA" dirty="0" smtClean="0"/>
              <a:t> німфи» (1345 р.), навіяні «Метаморфозами» Овідія, «</a:t>
            </a:r>
            <a:r>
              <a:rPr lang="uk-UA" dirty="0" err="1" smtClean="0"/>
              <a:t>Амето</a:t>
            </a:r>
            <a:r>
              <a:rPr lang="uk-UA" dirty="0" smtClean="0"/>
              <a:t>», і повість «</a:t>
            </a:r>
            <a:r>
              <a:rPr lang="uk-UA" dirty="0" err="1" smtClean="0"/>
              <a:t>Ф'яметта</a:t>
            </a:r>
            <a:r>
              <a:rPr lang="uk-UA" dirty="0" smtClean="0"/>
              <a:t>» (1343 р.). Вершина творчості Боккаччо — «Декамерон».</a:t>
            </a:r>
          </a:p>
          <a:p>
            <a:r>
              <a:rPr lang="uk-UA" dirty="0" smtClean="0"/>
              <a:t>Італійською мовою їм написані «</a:t>
            </a:r>
            <a:r>
              <a:rPr lang="uk-UA" dirty="0" err="1" smtClean="0"/>
              <a:t>Тезеїда</a:t>
            </a:r>
            <a:r>
              <a:rPr lang="uk-UA" dirty="0" smtClean="0"/>
              <a:t>» («</a:t>
            </a:r>
            <a:r>
              <a:rPr lang="en-US" dirty="0" smtClean="0"/>
              <a:t>La </a:t>
            </a:r>
            <a:r>
              <a:rPr lang="en-US" dirty="0" err="1" smtClean="0"/>
              <a:t>Teseide</a:t>
            </a:r>
            <a:r>
              <a:rPr lang="en-US" dirty="0" smtClean="0"/>
              <a:t>», </a:t>
            </a:r>
            <a:r>
              <a:rPr lang="uk-UA" dirty="0" smtClean="0"/>
              <a:t>перше видання, Феррара, 1475 р.), перша спроба романтичного епосу в октавах; «Любовна </a:t>
            </a:r>
            <a:r>
              <a:rPr lang="uk-UA" dirty="0" err="1" smtClean="0"/>
              <a:t>візія</a:t>
            </a:r>
            <a:r>
              <a:rPr lang="uk-UA" dirty="0" smtClean="0"/>
              <a:t>» («</a:t>
            </a:r>
            <a:r>
              <a:rPr lang="en-US" dirty="0" err="1" smtClean="0"/>
              <a:t>Amorosa</a:t>
            </a:r>
            <a:r>
              <a:rPr lang="en-US" dirty="0" smtClean="0"/>
              <a:t> </a:t>
            </a:r>
            <a:r>
              <a:rPr lang="en-US" dirty="0" err="1" smtClean="0"/>
              <a:t>visione</a:t>
            </a:r>
            <a:r>
              <a:rPr lang="en-US" dirty="0" smtClean="0"/>
              <a:t>»); «</a:t>
            </a:r>
            <a:r>
              <a:rPr lang="uk-UA" dirty="0" err="1" smtClean="0"/>
              <a:t>Філоколо</a:t>
            </a:r>
            <a:r>
              <a:rPr lang="uk-UA" dirty="0" smtClean="0"/>
              <a:t>» («</a:t>
            </a:r>
            <a:r>
              <a:rPr lang="en-US" dirty="0" err="1" smtClean="0"/>
              <a:t>Filocolo</a:t>
            </a:r>
            <a:r>
              <a:rPr lang="en-US" dirty="0" smtClean="0"/>
              <a:t>»), </a:t>
            </a:r>
            <a:r>
              <a:rPr lang="uk-UA" dirty="0" smtClean="0"/>
              <a:t>роман, в якому сюжет запозичений зі </a:t>
            </a:r>
            <a:r>
              <a:rPr lang="uk-UA" dirty="0" err="1" smtClean="0"/>
              <a:t>старофранцузського</a:t>
            </a:r>
            <a:r>
              <a:rPr lang="uk-UA" dirty="0" smtClean="0"/>
              <a:t> роману </a:t>
            </a:r>
            <a:r>
              <a:rPr lang="uk-UA" dirty="0" smtClean="0">
                <a:hlinkClick r:id="rId3" tooltip="Флуар і Бланшфлор"/>
              </a:rPr>
              <a:t>«</a:t>
            </a:r>
            <a:r>
              <a:rPr lang="uk-UA" dirty="0" err="1" smtClean="0">
                <a:hlinkClick r:id="rId3" tooltip="Флуар і Бланшфлор"/>
              </a:rPr>
              <a:t>Флуар</a:t>
            </a:r>
            <a:r>
              <a:rPr lang="uk-UA" dirty="0" smtClean="0">
                <a:hlinkClick r:id="rId3" tooltip="Флуар і Бланшфлор"/>
              </a:rPr>
              <a:t> і </a:t>
            </a:r>
            <a:r>
              <a:rPr lang="uk-UA" dirty="0" err="1" smtClean="0">
                <a:hlinkClick r:id="rId3" tooltip="Флуар і Бланшфлор"/>
              </a:rPr>
              <a:t>Бланшфлор</a:t>
            </a:r>
            <a:r>
              <a:rPr lang="uk-UA" dirty="0" smtClean="0">
                <a:hlinkClick r:id="rId3" tooltip="Флуар і Бланшфлор"/>
              </a:rPr>
              <a:t>»</a:t>
            </a:r>
            <a:r>
              <a:rPr lang="uk-UA" dirty="0" smtClean="0"/>
              <a:t>; «</a:t>
            </a:r>
            <a:r>
              <a:rPr lang="uk-UA" dirty="0" err="1" smtClean="0"/>
              <a:t>Ф'яметта</a:t>
            </a:r>
            <a:r>
              <a:rPr lang="uk-UA" dirty="0" smtClean="0"/>
              <a:t>» («</a:t>
            </a:r>
            <a:r>
              <a:rPr lang="en-US" dirty="0" err="1" smtClean="0"/>
              <a:t>L’amorosa</a:t>
            </a:r>
            <a:r>
              <a:rPr lang="en-US" dirty="0" smtClean="0"/>
              <a:t> </a:t>
            </a:r>
            <a:r>
              <a:rPr lang="en-US" dirty="0" err="1" smtClean="0"/>
              <a:t>Fiammetta</a:t>
            </a:r>
            <a:r>
              <a:rPr lang="en-US" dirty="0" smtClean="0"/>
              <a:t>», </a:t>
            </a:r>
            <a:r>
              <a:rPr lang="uk-UA" dirty="0" err="1" smtClean="0"/>
              <a:t>Падуя</a:t>
            </a:r>
            <a:r>
              <a:rPr lang="uk-UA" dirty="0" smtClean="0"/>
              <a:t>, 1472), зворушлива історія душевних страждань покинутої </a:t>
            </a:r>
            <a:r>
              <a:rPr lang="uk-UA" dirty="0" err="1" smtClean="0"/>
              <a:t>Ф'яметти</a:t>
            </a:r>
            <a:r>
              <a:rPr lang="uk-UA" dirty="0" smtClean="0"/>
              <a:t>; «</a:t>
            </a:r>
            <a:r>
              <a:rPr lang="en-US" dirty="0" err="1" smtClean="0"/>
              <a:t>Ameto</a:t>
            </a:r>
            <a:r>
              <a:rPr lang="en-US" dirty="0" smtClean="0"/>
              <a:t>» (</a:t>
            </a:r>
            <a:r>
              <a:rPr lang="uk-UA" dirty="0" smtClean="0"/>
              <a:t>Венеція, 1477 р.) — пасторальний роман в прозі й віршах; «</a:t>
            </a:r>
            <a:r>
              <a:rPr lang="uk-UA" dirty="0" err="1" smtClean="0"/>
              <a:t>Філострато</a:t>
            </a:r>
            <a:r>
              <a:rPr lang="uk-UA" dirty="0" smtClean="0"/>
              <a:t>» («</a:t>
            </a:r>
            <a:r>
              <a:rPr lang="en-US" dirty="0" smtClean="0"/>
              <a:t>Il </a:t>
            </a:r>
            <a:r>
              <a:rPr lang="en-US" dirty="0" err="1" smtClean="0"/>
              <a:t>Filostrato</a:t>
            </a:r>
            <a:r>
              <a:rPr lang="en-US" dirty="0" smtClean="0"/>
              <a:t>», </a:t>
            </a:r>
            <a:r>
              <a:rPr lang="uk-UA" dirty="0" smtClean="0"/>
              <a:t>видання 1480 р.), поема в октавах про історію кохання Троїла і </a:t>
            </a:r>
            <a:r>
              <a:rPr lang="uk-UA" dirty="0" err="1" smtClean="0"/>
              <a:t>Крессиди</a:t>
            </a:r>
            <a:r>
              <a:rPr lang="uk-UA" dirty="0" smtClean="0"/>
              <a:t>; «</a:t>
            </a:r>
            <a:r>
              <a:rPr lang="en-US" dirty="0" smtClean="0"/>
              <a:t>Il </a:t>
            </a:r>
            <a:r>
              <a:rPr lang="en-US" dirty="0" err="1" smtClean="0"/>
              <a:t>corbaccio</a:t>
            </a:r>
            <a:r>
              <a:rPr lang="en-US" dirty="0" smtClean="0"/>
              <a:t> </a:t>
            </a:r>
            <a:r>
              <a:rPr lang="uk-UA" dirty="0" smtClean="0"/>
              <a:t>про </a:t>
            </a:r>
            <a:r>
              <a:rPr lang="en-US" dirty="0" err="1" smtClean="0"/>
              <a:t>labirinto</a:t>
            </a:r>
            <a:r>
              <a:rPr lang="en-US" dirty="0" smtClean="0"/>
              <a:t> </a:t>
            </a:r>
            <a:r>
              <a:rPr lang="en-US" dirty="0" err="1" smtClean="0"/>
              <a:t>d’amore</a:t>
            </a:r>
            <a:r>
              <a:rPr lang="en-US" dirty="0" smtClean="0"/>
              <a:t>» (</a:t>
            </a:r>
            <a:r>
              <a:rPr lang="uk-UA" dirty="0" smtClean="0"/>
              <a:t>Флоренція, 1487 р.) — їдкий памфлет про жінок («</a:t>
            </a:r>
            <a:r>
              <a:rPr lang="uk-UA" dirty="0" err="1" smtClean="0"/>
              <a:t>Корбаччо</a:t>
            </a:r>
            <a:r>
              <a:rPr lang="uk-UA" dirty="0" smtClean="0"/>
              <a:t>») (1354—1355 рр., опублікований в 1487 р.).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1628800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 smtClean="0"/>
              <a:t>Декамерон</a:t>
            </a:r>
          </a:p>
          <a:p>
            <a:r>
              <a:rPr lang="uk-UA" sz="1600" dirty="0" smtClean="0"/>
              <a:t>Головним твором Боккаччо, що обезсмертив його ім'я, був його прославлений та ославлений «Декамерон» (10-денні розповіді) — збірка 100 повістей, розказаних товариством з 7 паній і 3 чоловіків, які під час чуми переселилися до села і там гаяли час цими розповідями. «Декамерон» написаний частково в Неаполі, частково у Флоренції. Сюжети Боккаччо запозичував або зі </a:t>
            </a:r>
            <a:r>
              <a:rPr lang="uk-UA" sz="1600" dirty="0" err="1" smtClean="0"/>
              <a:t>старофранцузських</a:t>
            </a:r>
            <a:r>
              <a:rPr lang="uk-UA" sz="1600" dirty="0" smtClean="0"/>
              <a:t> </a:t>
            </a:r>
            <a:r>
              <a:rPr lang="uk-UA" sz="1600" dirty="0" smtClean="0">
                <a:hlinkClick r:id="rId3" tooltip="Фабліо"/>
              </a:rPr>
              <a:t>фабліо</a:t>
            </a:r>
            <a:r>
              <a:rPr lang="uk-UA" sz="1600" dirty="0" smtClean="0"/>
              <a:t> («</a:t>
            </a:r>
            <a:r>
              <a:rPr lang="en-US" sz="1600" dirty="0" smtClean="0"/>
              <a:t>Fabliaux»), </a:t>
            </a:r>
            <a:r>
              <a:rPr lang="uk-UA" sz="1600" dirty="0" smtClean="0"/>
              <a:t>або зі збірки «</a:t>
            </a:r>
            <a:r>
              <a:rPr lang="en-US" sz="1600" dirty="0" smtClean="0"/>
              <a:t>Cento </a:t>
            </a:r>
            <a:r>
              <a:rPr lang="en-US" sz="1600" dirty="0" err="1" smtClean="0"/>
              <a:t>novelle</a:t>
            </a:r>
            <a:r>
              <a:rPr lang="en-US" sz="1600" dirty="0" smtClean="0"/>
              <a:t> </a:t>
            </a:r>
            <a:r>
              <a:rPr lang="en-US" sz="1600" dirty="0" err="1" smtClean="0"/>
              <a:t>antiche</a:t>
            </a:r>
            <a:r>
              <a:rPr lang="en-US" sz="1600" dirty="0" smtClean="0"/>
              <a:t>», </a:t>
            </a:r>
            <a:r>
              <a:rPr lang="uk-UA" sz="1600" dirty="0" smtClean="0"/>
              <a:t>а також з сучасних для поета подій. Оповіді написані витонченою, легкою мовою, вражаючим багатством та добором слів та виразів. Усі оповіді дихають життєвою правдою й строкатістю життя. Боккаччо використовував цілий набір схем і прийомів. Він зобразив людей усіх станів, будь-якого віку й характеру, пригоди найрізноманітніші, починаючи від найвеселіших і </a:t>
            </a:r>
            <a:r>
              <a:rPr lang="uk-UA" sz="1600" dirty="0" err="1" smtClean="0"/>
              <a:t>найкумедніших</a:t>
            </a:r>
            <a:r>
              <a:rPr lang="uk-UA" sz="1600" dirty="0" smtClean="0"/>
              <a:t> й закінчуючи найтрагічнішими й </a:t>
            </a:r>
            <a:r>
              <a:rPr lang="uk-UA" sz="1600" dirty="0" err="1" smtClean="0"/>
              <a:t>найзворушливішими</a:t>
            </a:r>
            <a:r>
              <a:rPr lang="uk-UA" sz="1600" dirty="0" smtClean="0"/>
              <a:t>.</a:t>
            </a:r>
          </a:p>
          <a:p>
            <a:r>
              <a:rPr lang="uk-UA" sz="1600" dirty="0" smtClean="0"/>
              <a:t>«Декамерон» перекладений ледь не всіма мовами світу (класичний український переклад Миколи Лукаша), з нього черпали багато письменників, й чи не найбільше </a:t>
            </a:r>
            <a:r>
              <a:rPr lang="uk-UA" sz="1600" dirty="0" smtClean="0">
                <a:hlinkClick r:id="rId4" tooltip="Шекспір"/>
              </a:rPr>
              <a:t>Шекспір</a:t>
            </a:r>
            <a:r>
              <a:rPr lang="uk-UA" sz="1600" dirty="0" smtClean="0"/>
              <a:t>. У французькій літературі традиції Боккаччо розвинула </a:t>
            </a:r>
            <a:r>
              <a:rPr lang="uk-UA" sz="1600" dirty="0" smtClean="0">
                <a:hlinkClick r:id="rId5" tooltip="Маргарита Наваррська"/>
              </a:rPr>
              <a:t>Маргарита Наваррська</a:t>
            </a:r>
            <a:r>
              <a:rPr lang="uk-UA" sz="1600" dirty="0" smtClean="0"/>
              <a:t>, створивши свій шедевр, близький за стилем й перейнятий гуманістичним духом французької культури й неоплатонізму — "</a:t>
            </a:r>
            <a:r>
              <a:rPr lang="uk-UA" sz="1600" dirty="0" err="1" smtClean="0">
                <a:hlinkClick r:id="rId6" tooltip="Гептамерон"/>
              </a:rPr>
              <a:t>Гептамерон</a:t>
            </a:r>
            <a:r>
              <a:rPr lang="uk-UA" sz="1600" dirty="0" smtClean="0"/>
              <a:t>". Говорячи про вплив Боккаччо на європейську літературу, варто згадати й </a:t>
            </a:r>
            <a:r>
              <a:rPr lang="uk-UA" sz="1600" dirty="0" err="1" smtClean="0">
                <a:hlinkClick r:id="rId7" tooltip="Рабле"/>
              </a:rPr>
              <a:t>Рабле</a:t>
            </a:r>
            <a:r>
              <a:rPr lang="uk-UA" sz="1600" dirty="0" smtClean="0"/>
              <a:t> та його роман "</a:t>
            </a:r>
            <a:r>
              <a:rPr lang="uk-UA" sz="1600" dirty="0" err="1" smtClean="0">
                <a:hlinkClick r:id="rId8" tooltip="Гаргантюа й Пантагрюель"/>
              </a:rPr>
              <a:t>Гаргантюа</a:t>
            </a:r>
            <a:r>
              <a:rPr lang="uk-UA" sz="1600" dirty="0" smtClean="0">
                <a:hlinkClick r:id="rId8" tooltip="Гаргантюа й Пантагрюель"/>
              </a:rPr>
              <a:t> й </a:t>
            </a:r>
            <a:r>
              <a:rPr lang="uk-UA" sz="1600" dirty="0" err="1" smtClean="0">
                <a:hlinkClick r:id="rId8" tooltip="Гаргантюа й Пантагрюель"/>
              </a:rPr>
              <a:t>Пантагрюель</a:t>
            </a:r>
            <a:r>
              <a:rPr lang="uk-UA" sz="1600" dirty="0" smtClean="0"/>
              <a:t>".</a:t>
            </a:r>
            <a:endParaRPr lang="uk-UA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627784" y="260648"/>
            <a:ext cx="35283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Творчість</a:t>
            </a:r>
            <a:endParaRPr lang="uk-UA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1556792"/>
            <a:ext cx="84249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Латинські твори</a:t>
            </a:r>
          </a:p>
          <a:p>
            <a:r>
              <a:rPr lang="uk-UA" dirty="0" smtClean="0"/>
              <a:t>Боккаччо — автор ряду історичних і міфологічних творів латинською мовою. Серед них енциклопедична праця «Генеалогія поганських богів» в 15 книгах («</a:t>
            </a:r>
            <a:r>
              <a:rPr lang="en-US" dirty="0" smtClean="0"/>
              <a:t>De </a:t>
            </a:r>
            <a:r>
              <a:rPr lang="en-US" dirty="0" err="1" smtClean="0"/>
              <a:t>genealogia</a:t>
            </a:r>
            <a:r>
              <a:rPr lang="en-US" dirty="0" smtClean="0"/>
              <a:t> </a:t>
            </a:r>
            <a:r>
              <a:rPr lang="en-US" dirty="0" err="1" smtClean="0"/>
              <a:t>deorum</a:t>
            </a:r>
            <a:r>
              <a:rPr lang="en-US" dirty="0" smtClean="0"/>
              <a:t> </a:t>
            </a:r>
            <a:r>
              <a:rPr lang="en-US" dirty="0" err="1" smtClean="0"/>
              <a:t>gentilium</a:t>
            </a:r>
            <a:r>
              <a:rPr lang="en-US" dirty="0" smtClean="0"/>
              <a:t>», </a:t>
            </a:r>
            <a:r>
              <a:rPr lang="uk-UA" dirty="0" smtClean="0"/>
              <a:t>перша редакція близько 1360 р., трактати «Про гори, ліси, джерела, озера, річки, болота і моря» («</a:t>
            </a:r>
            <a:r>
              <a:rPr lang="en-US" dirty="0" smtClean="0"/>
              <a:t>De </a:t>
            </a:r>
            <a:r>
              <a:rPr lang="en-US" dirty="0" err="1" smtClean="0"/>
              <a:t>montibus</a:t>
            </a:r>
            <a:r>
              <a:rPr lang="en-US" dirty="0" smtClean="0"/>
              <a:t>, </a:t>
            </a:r>
            <a:r>
              <a:rPr lang="en-US" dirty="0" err="1" smtClean="0"/>
              <a:t>silvis</a:t>
            </a:r>
            <a:r>
              <a:rPr lang="en-US" dirty="0" smtClean="0"/>
              <a:t>, </a:t>
            </a:r>
            <a:r>
              <a:rPr lang="en-US" dirty="0" err="1" smtClean="0"/>
              <a:t>fontibus</a:t>
            </a:r>
            <a:r>
              <a:rPr lang="en-US" dirty="0" smtClean="0"/>
              <a:t>, </a:t>
            </a:r>
            <a:r>
              <a:rPr lang="en-US" dirty="0" err="1" smtClean="0"/>
              <a:t>lacubus</a:t>
            </a:r>
            <a:r>
              <a:rPr lang="en-US" dirty="0" smtClean="0"/>
              <a:t>, </a:t>
            </a:r>
            <a:r>
              <a:rPr lang="en-US" dirty="0" err="1" smtClean="0"/>
              <a:t>fluminibus</a:t>
            </a:r>
            <a:r>
              <a:rPr lang="en-US" dirty="0" smtClean="0"/>
              <a:t>, </a:t>
            </a:r>
            <a:r>
              <a:rPr lang="en-US" dirty="0" err="1" smtClean="0"/>
              <a:t>stagnis</a:t>
            </a:r>
            <a:r>
              <a:rPr lang="en-US" dirty="0" smtClean="0"/>
              <a:t>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paludibus</a:t>
            </a:r>
            <a:r>
              <a:rPr lang="en-US" dirty="0" smtClean="0"/>
              <a:t> et de </a:t>
            </a:r>
            <a:r>
              <a:rPr lang="en-US" dirty="0" err="1" smtClean="0"/>
              <a:t>nominibus</a:t>
            </a:r>
            <a:r>
              <a:rPr lang="en-US" dirty="0" smtClean="0"/>
              <a:t> </a:t>
            </a:r>
            <a:r>
              <a:rPr lang="en-US" dirty="0" err="1" smtClean="0"/>
              <a:t>maris</a:t>
            </a:r>
            <a:r>
              <a:rPr lang="en-US" dirty="0" smtClean="0"/>
              <a:t>», </a:t>
            </a:r>
            <a:r>
              <a:rPr lang="uk-UA" dirty="0" smtClean="0"/>
              <a:t>початий близько 1355—1357 рр.); 9 книг «Про нещастя знаменитих людей» («</a:t>
            </a:r>
            <a:r>
              <a:rPr lang="en-US" dirty="0" smtClean="0"/>
              <a:t>De </a:t>
            </a:r>
            <a:r>
              <a:rPr lang="en-US" dirty="0" err="1" smtClean="0"/>
              <a:t>casibus</a:t>
            </a:r>
            <a:r>
              <a:rPr lang="en-US" dirty="0" smtClean="0"/>
              <a:t> </a:t>
            </a:r>
            <a:r>
              <a:rPr lang="en-US" dirty="0" err="1" smtClean="0"/>
              <a:t>virorum</a:t>
            </a:r>
            <a:r>
              <a:rPr lang="en-US" dirty="0" smtClean="0"/>
              <a:t> et </a:t>
            </a:r>
            <a:r>
              <a:rPr lang="en-US" dirty="0" err="1" smtClean="0"/>
              <a:t>feminarum</a:t>
            </a:r>
            <a:r>
              <a:rPr lang="en-US" dirty="0" smtClean="0"/>
              <a:t> </a:t>
            </a:r>
            <a:r>
              <a:rPr lang="en-US" dirty="0" err="1" smtClean="0"/>
              <a:t>illustrium</a:t>
            </a:r>
            <a:r>
              <a:rPr lang="en-US" dirty="0" smtClean="0"/>
              <a:t>», </a:t>
            </a:r>
            <a:r>
              <a:rPr lang="uk-UA" dirty="0" smtClean="0"/>
              <a:t>перша редакція близько 1360 р.). Книга «Про знаменитих жінок» («</a:t>
            </a:r>
            <a:r>
              <a:rPr lang="en-US" dirty="0" smtClean="0"/>
              <a:t>De </a:t>
            </a:r>
            <a:r>
              <a:rPr lang="en-US" dirty="0" err="1" smtClean="0"/>
              <a:t>claris</a:t>
            </a:r>
            <a:r>
              <a:rPr lang="en-US" dirty="0" smtClean="0"/>
              <a:t> </a:t>
            </a:r>
            <a:r>
              <a:rPr lang="en-US" dirty="0" err="1" smtClean="0"/>
              <a:t>mulieribus</a:t>
            </a:r>
            <a:r>
              <a:rPr lang="en-US" dirty="0" smtClean="0"/>
              <a:t>», </a:t>
            </a:r>
            <a:r>
              <a:rPr lang="uk-UA" dirty="0" smtClean="0"/>
              <a:t>почата близько 1361 р.) включає 106 жіночих біографій — від Єви до королеви </a:t>
            </a:r>
            <a:r>
              <a:rPr lang="uk-UA" dirty="0" err="1" smtClean="0"/>
              <a:t>Іоанни</a:t>
            </a:r>
            <a:r>
              <a:rPr lang="uk-UA" dirty="0" smtClean="0"/>
              <a:t> Неаполітанської.</a:t>
            </a:r>
          </a:p>
          <a:p>
            <a:r>
              <a:rPr lang="uk-UA" dirty="0" smtClean="0"/>
              <a:t>[</a:t>
            </a:r>
            <a:r>
              <a:rPr lang="uk-UA" dirty="0" smtClean="0">
                <a:hlinkClick r:id="rId3" tooltip="Редагувати розділ: Боккаччо про Данте"/>
              </a:rPr>
              <a:t>ред.</a:t>
            </a:r>
            <a:r>
              <a:rPr lang="uk-UA" dirty="0" smtClean="0"/>
              <a:t>]</a:t>
            </a:r>
            <a:r>
              <a:rPr lang="uk-UA" b="1" dirty="0" smtClean="0"/>
              <a:t>Боккаччо про Данте</a:t>
            </a:r>
          </a:p>
          <a:p>
            <a:r>
              <a:rPr lang="uk-UA" dirty="0" smtClean="0"/>
              <a:t>Данте Боккаччо присвятив два твори італійською мовою — «Малий трактат на хвалу Данте» («</a:t>
            </a:r>
            <a:r>
              <a:rPr lang="en-US" dirty="0" err="1" smtClean="0"/>
              <a:t>Trattatello</a:t>
            </a:r>
            <a:r>
              <a:rPr lang="en-US" dirty="0" smtClean="0"/>
              <a:t> in laude </a:t>
            </a:r>
            <a:r>
              <a:rPr lang="en-US" dirty="0" err="1" smtClean="0"/>
              <a:t>di</a:t>
            </a:r>
            <a:r>
              <a:rPr lang="en-US" dirty="0" smtClean="0"/>
              <a:t> Dante»; </a:t>
            </a:r>
            <a:r>
              <a:rPr lang="uk-UA" dirty="0" smtClean="0"/>
              <a:t>точна назва — «</a:t>
            </a:r>
            <a:r>
              <a:rPr lang="en-US" dirty="0" err="1" smtClean="0"/>
              <a:t>Origine</a:t>
            </a:r>
            <a:r>
              <a:rPr lang="en-US" dirty="0" smtClean="0"/>
              <a:t> vita </a:t>
            </a:r>
            <a:r>
              <a:rPr lang="uk-UA" dirty="0" smtClean="0"/>
              <a:t>е </a:t>
            </a:r>
            <a:r>
              <a:rPr lang="en-US" dirty="0" err="1" smtClean="0"/>
              <a:t>costumi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Dante Alighieri», </a:t>
            </a:r>
            <a:r>
              <a:rPr lang="uk-UA" dirty="0" smtClean="0"/>
              <a:t>перша редакція — 1352, третя — до 1372) і незавершений цикл лекцій про «Божественну Комедію».</a:t>
            </a:r>
          </a:p>
          <a:p>
            <a:r>
              <a:rPr lang="uk-UA" dirty="0" smtClean="0"/>
              <a:t>Перший твір містить біографію великого поета, щоправда, більш схожу на роман і апологію, ніж на історію; другий твір є коментарем «Божественної комедії», доведеним лише до початку 17-ої пісні «Пекла».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http://bits.wikimedia.org/static-1.21wmf9/skins/common/images/magnify-clip.png">
            <a:hlinkClick r:id="rId3" tooltip="Збільшити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2575" y="-1441450"/>
            <a:ext cx="142875" cy="104775"/>
          </a:xfrm>
          <a:prstGeom prst="rect">
            <a:avLst/>
          </a:prstGeom>
          <a:noFill/>
        </p:spPr>
      </p:pic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1388115"/>
            <a:ext cx="9144000" cy="449544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25392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Неаполітанський період:</a:t>
            </a:r>
            <a:endParaRPr kumimoji="0" lang="uk-UA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1334, еротична поема «Дім Діани» 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(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La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caccia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di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Diana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</a:t>
            </a:r>
            <a:endParaRPr kumimoji="0" lang="uk-UA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бл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. 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5" tooltip="1336"/>
              </a:rPr>
              <a:t>1336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-38, роман 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6" tooltip="Філоколо (ще не написана)"/>
              </a:rPr>
              <a:t>«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6" tooltip="Філоколо (ще не написана)"/>
              </a:rPr>
              <a:t>Філоколо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6" tooltip="Філоколо (ще не написана)"/>
              </a:rPr>
              <a:t>»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(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Filocolo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</a:t>
            </a:r>
            <a:endParaRPr kumimoji="0" lang="uk-UA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бл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. 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7" tooltip="1335"/>
              </a:rPr>
              <a:t>1335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-40, поема 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8" tooltip="Філострато (ще не написана)"/>
              </a:rPr>
              <a:t>«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8" tooltip="Філострато (ще не написана)"/>
              </a:rPr>
              <a:t>Філострато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8" tooltip="Філострато (ще не написана)"/>
              </a:rPr>
              <a:t>»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(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Filostrato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</a:t>
            </a:r>
            <a:endParaRPr kumimoji="0" lang="uk-UA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бл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. 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9" tooltip="1339"/>
              </a:rPr>
              <a:t>1339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-41, поема 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10" tooltip="Тезеїда (ще не написана)"/>
              </a:rPr>
              <a:t>«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10" tooltip="Тезеїда (ще не написана)"/>
              </a:rPr>
              <a:t>Тезеїда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10" tooltip="Тезеїда (ще не написана)"/>
              </a:rPr>
              <a:t>»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(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Teseida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delle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nozze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di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Emilia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</a:t>
            </a:r>
            <a:endParaRPr kumimoji="0" lang="uk-UA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Флорентійський період:</a:t>
            </a:r>
            <a:endParaRPr kumimoji="0" lang="uk-UA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1341-42, пасторальний роман 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11" tooltip="Амето (ще не написана)"/>
              </a:rPr>
              <a:t>«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11" tooltip="Амето (ще не написана)"/>
              </a:rPr>
              <a:t>Амето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11" tooltip="Амето (ще не написана)"/>
              </a:rPr>
              <a:t>»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(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Comedia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delle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ninfe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fiorentine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;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Ninfale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d'Ameto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;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Ameto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</a:t>
            </a:r>
            <a:endParaRPr kumimoji="0" lang="uk-UA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початок 1340-х, алегорична поема «Любовна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візія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» 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(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Amorosa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visione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</a:t>
            </a:r>
            <a:endParaRPr kumimoji="0" lang="uk-UA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12" tooltip="1343"/>
              </a:rPr>
              <a:t>1343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-44, повість 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13" tooltip="Елегія мадонни Ф'ямметти (ще не написана)"/>
              </a:rPr>
              <a:t>«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13" tooltip="Елегія мадонни Ф'ямметти (ще не написана)"/>
              </a:rPr>
              <a:t>Ф'яметти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13" tooltip="Елегія мадонни Ф'ямметти (ще не написана)"/>
              </a:rPr>
              <a:t>»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(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Elegia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di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Madonna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Fiammetta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;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Fiammetta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</a:t>
            </a:r>
            <a:endParaRPr kumimoji="0" lang="uk-UA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14" tooltip="1345"/>
              </a:rPr>
              <a:t>1345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 поема 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15" tooltip="Ф'єзоланські німфи (ще не написана)"/>
              </a:rPr>
              <a:t>«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15" tooltip="Ф'єзоланські німфи (ще не написана)"/>
              </a:rPr>
              <a:t>Ф'єзоланські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A55858"/>
                </a:solidFill>
                <a:effectLst/>
                <a:latin typeface="Arial" charset="0"/>
                <a:cs typeface="Arial" charset="0"/>
                <a:hlinkClick r:id="rId15" tooltip="Ф'єзоланські німфи (ще не написана)"/>
              </a:rPr>
              <a:t> німфи»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(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Ninfale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fiesolano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</a:t>
            </a:r>
            <a:endParaRPr kumimoji="0" lang="uk-UA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1350-е: 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16" tooltip="Декамерон"/>
              </a:rPr>
              <a:t>«Декамерон»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(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Decameron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 1349—1352, переглянуто 1370—1371), український переклад — Декамерон. X., 1928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17" tooltip="1354"/>
              </a:rPr>
              <a:t>1354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—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18" tooltip="1355"/>
              </a:rPr>
              <a:t>1355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 сатирична поема проти жіноцтва «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Корбаччо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» 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(«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Il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corbaccio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о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labirinto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d’amore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»)</a:t>
            </a:r>
            <a:endParaRPr kumimoji="0" lang="uk-UA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бл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. 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19" tooltip="1360"/>
              </a:rPr>
              <a:t>1360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 книга «Життя Данте Аліг'єрі» («Малий трактат на хвалу Данте»), 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«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Trattatello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in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laude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di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Dante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»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; точна назва — «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Origine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vita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е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costumi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di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Dante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Alighieri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», перша редакція — 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20" tooltip="1352"/>
              </a:rPr>
              <a:t>1352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третья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— до 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21" tooltip="1372"/>
              </a:rPr>
              <a:t>1372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Цикл лекцій про «Божественну Комедію» (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Argomenti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in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terza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rima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alla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Divina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Commedia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), незавершений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Трактат «Про гори, ліси, джерела, озера, ріки, болота й моря» («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De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montibus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silvis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fontibus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lacubus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fluminibus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stagnis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seu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paludibus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et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de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nominibus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maris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», початий біля 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18" tooltip="1355"/>
              </a:rPr>
              <a:t>1355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—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22" tooltip="1357"/>
              </a:rPr>
              <a:t>1357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), написано латиною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«Генеалогія поганських богів» в 15 книгах (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De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genealogia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deorum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gentilium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 перша редакція біля 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19" tooltip="1360"/>
              </a:rPr>
              <a:t>1360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), написано латиною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«Про нещастя знаменитих людей» (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De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casibus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virorum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et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feminarum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illustrium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 перша редакція біля 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19" tooltip="1360"/>
              </a:rPr>
              <a:t>1360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), в 9 книгах, написано латиною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«Про знаменитих жінок» (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De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claris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mulieribus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 почато біля 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charset="0"/>
                <a:cs typeface="Arial" charset="0"/>
                <a:hlinkClick r:id="rId23" tooltip="1361"/>
              </a:rPr>
              <a:t>1361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), складається з 106 жіночих біографій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Буколічні пісні 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(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Bucolicum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uk-UA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carmen</a:t>
            </a:r>
            <a:r>
              <a:rPr kumimoji="0" lang="uk-UA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</a:t>
            </a:r>
            <a:endParaRPr kumimoji="0" lang="uk-UA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Сонети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Листи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87824" y="332656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hangingPunct="0">
              <a:buFontTx/>
              <a:buChar char="•"/>
            </a:pPr>
            <a:r>
              <a:rPr lang="uk-U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Твори</a:t>
            </a:r>
            <a:endParaRPr lang="uk-UA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hangingPunct="0">
              <a:buFontTx/>
              <a:buChar char="•"/>
            </a:pPr>
            <a:r>
              <a:rPr lang="uk-UA" dirty="0" smtClean="0">
                <a:solidFill>
                  <a:srgbClr val="000000"/>
                </a:solidFill>
                <a:latin typeface="Arial" charset="0"/>
              </a:rPr>
              <a:t>Виконав учень 8ФМ Лоза Олег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cademicPresentation2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5D50839-5819-4DC3-97AB-406CC58463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AcademicPresentation2</Template>
  <TotalTime>0</TotalTime>
  <Words>578</Words>
  <Application>Microsoft Office PowerPoint</Application>
  <PresentationFormat>Экран (4:3)</PresentationFormat>
  <Paragraphs>66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AcademicPresentation2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2013-02-27T19:02:04Z</dcterms:created>
  <dcterms:modified xsi:type="dcterms:W3CDTF">2013-02-27T19:25:45Z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TC101671251049</vt:lpwstr>
  </property>
</Properties>
</file>