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8F1AC2-954E-4E2D-BBA8-05D695B2298D}" type="datetimeFigureOut">
              <a:rPr lang="uk-UA" smtClean="0"/>
              <a:t>19.11.2013</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444D80-D0E1-47F0-98C1-973B6F25DA36}" type="slidenum">
              <a:rPr lang="uk-UA" smtClean="0"/>
              <a:t>‹#›</a:t>
            </a:fld>
            <a:endParaRPr lang="uk-UA"/>
          </a:p>
        </p:txBody>
      </p:sp>
    </p:spTree>
    <p:extLst>
      <p:ext uri="{BB962C8B-B14F-4D97-AF65-F5344CB8AC3E}">
        <p14:creationId xmlns:p14="http://schemas.microsoft.com/office/powerpoint/2010/main" val="3749382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E5444D80-D0E1-47F0-98C1-973B6F25DA36}" type="slidenum">
              <a:rPr lang="uk-UA" smtClean="0"/>
              <a:t>4</a:t>
            </a:fld>
            <a:endParaRPr lang="uk-UA"/>
          </a:p>
        </p:txBody>
      </p:sp>
    </p:spTree>
    <p:extLst>
      <p:ext uri="{BB962C8B-B14F-4D97-AF65-F5344CB8AC3E}">
        <p14:creationId xmlns:p14="http://schemas.microsoft.com/office/powerpoint/2010/main" val="2948020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B4C71EC6-210F-42DE-9C53-41977AD35B3D}" type="datetimeFigureOut">
              <a:rPr lang="ru-RU" smtClean="0"/>
              <a:t>19.11.2013</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19.11.2013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19.11.2013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4C71EC6-210F-42DE-9C53-41977AD35B3D}" type="datetimeFigureOut">
              <a:rPr lang="ru-RU" smtClean="0"/>
              <a:t>19.11.2013</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B4C71EC6-210F-42DE-9C53-41977AD35B3D}" type="datetimeFigureOut">
              <a:rPr lang="ru-RU" smtClean="0"/>
              <a:t>19.11.2013</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B19B0651-EE4F-4900-A07F-96A6BFA9D0F0}"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B4C71EC6-210F-42DE-9C53-41977AD35B3D}" type="datetimeFigureOut">
              <a:rPr lang="ru-RU" smtClean="0"/>
              <a:t>19.11.2013</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B4C71EC6-210F-42DE-9C53-41977AD35B3D}" type="datetimeFigureOut">
              <a:rPr lang="ru-RU" smtClean="0"/>
              <a:t>19.11.2013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B19B0651-EE4F-4900-A07F-96A6BFA9D0F0}"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B4C71EC6-210F-42DE-9C53-41977AD35B3D}" type="datetimeFigureOut">
              <a:rPr lang="ru-RU" smtClean="0"/>
              <a:t>19.11.2013</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t>19.11.2013</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4C71EC6-210F-42DE-9C53-41977AD35B3D}" type="datetimeFigureOut">
              <a:rPr lang="ru-RU" smtClean="0"/>
              <a:t>19.11.2013</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B4C71EC6-210F-42DE-9C53-41977AD35B3D}" type="datetimeFigureOut">
              <a:rPr lang="ru-RU" smtClean="0"/>
              <a:t>19.11.2013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19B0651-EE4F-4900-A07F-96A6BFA9D0F0}"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4C71EC6-210F-42DE-9C53-41977AD35B3D}" type="datetimeFigureOut">
              <a:rPr lang="ru-RU" smtClean="0"/>
              <a:t>19.11.2013</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19B0651-EE4F-4900-A07F-96A6BFA9D0F0}"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499766"/>
          </a:xfrm>
        </p:spPr>
        <p:txBody>
          <a:bodyPr>
            <a:normAutofit/>
          </a:bodyPr>
          <a:lstStyle/>
          <a:p>
            <a:r>
              <a:rPr lang="uk-UA" sz="2800" dirty="0"/>
              <a:t>Булгаков, </a:t>
            </a:r>
            <a:r>
              <a:rPr lang="uk-UA" sz="2800" dirty="0" err="1"/>
              <a:t>Михаил</a:t>
            </a:r>
            <a:r>
              <a:rPr lang="uk-UA" sz="2800" dirty="0"/>
              <a:t> </a:t>
            </a:r>
            <a:r>
              <a:rPr lang="uk-UA" sz="2800" dirty="0" err="1"/>
              <a:t>Афанасьевич</a:t>
            </a:r>
            <a:endParaRPr lang="uk-UA" sz="2800" dirty="0"/>
          </a:p>
        </p:txBody>
      </p:sp>
      <p:sp>
        <p:nvSpPr>
          <p:cNvPr id="4" name="Текст 3"/>
          <p:cNvSpPr>
            <a:spLocks noGrp="1"/>
          </p:cNvSpPr>
          <p:nvPr>
            <p:ph type="body" idx="2"/>
          </p:nvPr>
        </p:nvSpPr>
        <p:spPr>
          <a:xfrm>
            <a:off x="457200" y="1844824"/>
            <a:ext cx="3008313" cy="4281339"/>
          </a:xfrm>
        </p:spPr>
        <p:txBody>
          <a:bodyPr/>
          <a:lstStyle/>
          <a:p>
            <a:r>
              <a:rPr lang="ru-RU" dirty="0"/>
              <a:t> </a:t>
            </a:r>
            <a:r>
              <a:rPr lang="ru-RU" sz="2400" dirty="0"/>
              <a:t>Р</a:t>
            </a:r>
            <a:r>
              <a:rPr lang="ru-RU" sz="2400" dirty="0" smtClean="0"/>
              <a:t>усский </a:t>
            </a:r>
            <a:r>
              <a:rPr lang="ru-RU" sz="2400" dirty="0"/>
              <a:t>писатель, драматург, театральный режиссёр и актёр. Автор повестей и рассказов, множества фельетонов, пьес, инсценировок, киносценариев, оперных либретто.</a:t>
            </a:r>
            <a:endParaRPr lang="uk-UA" sz="2400" dirty="0"/>
          </a:p>
        </p:txBody>
      </p:sp>
      <p:pic>
        <p:nvPicPr>
          <p:cNvPr id="7" name="Объект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139952" y="836712"/>
            <a:ext cx="3810000" cy="5283200"/>
          </a:xfrm>
        </p:spPr>
      </p:pic>
    </p:spTree>
    <p:extLst>
      <p:ext uri="{BB962C8B-B14F-4D97-AF65-F5344CB8AC3E}">
        <p14:creationId xmlns:p14="http://schemas.microsoft.com/office/powerpoint/2010/main" val="2849150038"/>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120-летие</a:t>
            </a:r>
          </a:p>
        </p:txBody>
      </p:sp>
      <p:sp>
        <p:nvSpPr>
          <p:cNvPr id="3" name="Объект 2"/>
          <p:cNvSpPr>
            <a:spLocks noGrp="1"/>
          </p:cNvSpPr>
          <p:nvPr>
            <p:ph idx="1"/>
          </p:nvPr>
        </p:nvSpPr>
        <p:spPr>
          <a:xfrm>
            <a:off x="304800" y="1554162"/>
            <a:ext cx="8686800" cy="4827166"/>
          </a:xfrm>
        </p:spPr>
        <p:txBody>
          <a:bodyPr>
            <a:normAutofit fontScale="77500" lnSpcReduction="20000"/>
          </a:bodyPr>
          <a:lstStyle/>
          <a:p>
            <a:r>
              <a:rPr lang="ru-RU" dirty="0"/>
              <a:t>15 мая 2011 года в Киеве прошло празднования 120-летия со дня рождения М. </a:t>
            </a:r>
            <a:r>
              <a:rPr lang="ru-RU" dirty="0" smtClean="0"/>
              <a:t>Булгакова</a:t>
            </a:r>
            <a:endParaRPr lang="ru-RU" dirty="0"/>
          </a:p>
          <a:p>
            <a:r>
              <a:rPr lang="ru-RU" dirty="0"/>
              <a:t>15 мая в 22:40 на телеканале «Культура» был показан художественный фильм «Театральный роман</a:t>
            </a:r>
            <a:r>
              <a:rPr lang="ru-RU" dirty="0" smtClean="0"/>
              <a:t>».</a:t>
            </a:r>
            <a:endParaRPr lang="ru-RU" dirty="0"/>
          </a:p>
          <a:p>
            <a:r>
              <a:rPr lang="ru-RU" dirty="0"/>
              <a:t>В Москве в музее-квартире на Большой Садовой подготовили три новые </a:t>
            </a:r>
            <a:r>
              <a:rPr lang="ru-RU" dirty="0" smtClean="0"/>
              <a:t>выставки:</a:t>
            </a:r>
            <a:endParaRPr lang="ru-RU" dirty="0"/>
          </a:p>
          <a:p>
            <a:r>
              <a:rPr lang="ru-RU" dirty="0"/>
              <a:t>«Новые поступления»;</a:t>
            </a:r>
          </a:p>
          <a:p>
            <a:r>
              <a:rPr lang="ru-RU" dirty="0"/>
              <a:t>«В ящике письменного стола»;</a:t>
            </a:r>
          </a:p>
          <a:p>
            <a:r>
              <a:rPr lang="ru-RU" dirty="0"/>
              <a:t>«Восемь снов. Бег</a:t>
            </a:r>
            <a:r>
              <a:rPr lang="ru-RU" dirty="0" smtClean="0"/>
              <a:t>».</a:t>
            </a:r>
            <a:endParaRPr lang="ru-RU" dirty="0"/>
          </a:p>
          <a:p>
            <a:r>
              <a:rPr lang="ru-RU" dirty="0"/>
              <a:t>В парке усадьбы Булгаковых в Буче Киевской области произошло празднование дня рождения М. Булгакова. Открыли памятник писателю, заложили сад и провели международный театральный фестиваль</a:t>
            </a:r>
            <a:endParaRPr lang="uk-UA" dirty="0"/>
          </a:p>
        </p:txBody>
      </p:sp>
    </p:spTree>
    <p:extLst>
      <p:ext uri="{BB962C8B-B14F-4D97-AF65-F5344CB8AC3E}">
        <p14:creationId xmlns:p14="http://schemas.microsoft.com/office/powerpoint/2010/main" val="2195822692"/>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err="1">
                <a:latin typeface="Gabriola" pitchFamily="82" charset="0"/>
              </a:rPr>
              <a:t>Цитаты</a:t>
            </a:r>
            <a:r>
              <a:rPr lang="uk-UA" b="1" i="1" dirty="0">
                <a:latin typeface="Gabriola" pitchFamily="82" charset="0"/>
              </a:rPr>
              <a:t> </a:t>
            </a:r>
            <a:r>
              <a:rPr lang="uk-UA" b="1" i="1" dirty="0" err="1">
                <a:latin typeface="Gabriola" pitchFamily="82" charset="0"/>
              </a:rPr>
              <a:t>Михаила</a:t>
            </a:r>
            <a:r>
              <a:rPr lang="uk-UA" b="1" i="1" dirty="0">
                <a:latin typeface="Gabriola" pitchFamily="82" charset="0"/>
              </a:rPr>
              <a:t> Булгакова</a:t>
            </a:r>
          </a:p>
        </p:txBody>
      </p:sp>
      <p:sp>
        <p:nvSpPr>
          <p:cNvPr id="3" name="Объект 2"/>
          <p:cNvSpPr>
            <a:spLocks noGrp="1"/>
          </p:cNvSpPr>
          <p:nvPr>
            <p:ph idx="1"/>
          </p:nvPr>
        </p:nvSpPr>
        <p:spPr>
          <a:xfrm>
            <a:off x="304800" y="1412776"/>
            <a:ext cx="8686800" cy="5328592"/>
          </a:xfrm>
        </p:spPr>
        <p:txBody>
          <a:bodyPr>
            <a:noAutofit/>
          </a:bodyPr>
          <a:lstStyle/>
          <a:p>
            <a:r>
              <a:rPr lang="ru-RU" sz="2000" dirty="0">
                <a:latin typeface="Gabriola" pitchFamily="82" charset="0"/>
              </a:rPr>
              <a:t>Никогда и ничего не просите! Никогда и ничего, и в особенности у тех, кто сильнее вас. Сами предложат и сами все дадут</a:t>
            </a:r>
            <a:r>
              <a:rPr lang="ru-RU" sz="2000" dirty="0" smtClean="0">
                <a:latin typeface="Gabriola" pitchFamily="82" charset="0"/>
              </a:rPr>
              <a:t>!</a:t>
            </a:r>
          </a:p>
          <a:p>
            <a:r>
              <a:rPr lang="ru-RU" sz="2000" dirty="0">
                <a:latin typeface="Gabriola" pitchFamily="82" charset="0"/>
              </a:rPr>
              <a:t>Помилуйте… разве я позволил бы себе налить даме водки? Это чистый спирт</a:t>
            </a:r>
            <a:r>
              <a:rPr lang="ru-RU" sz="2000" dirty="0" smtClean="0">
                <a:latin typeface="Gabriola" pitchFamily="82" charset="0"/>
              </a:rPr>
              <a:t>!</a:t>
            </a:r>
          </a:p>
          <a:p>
            <a:r>
              <a:rPr lang="ru-RU" sz="2000" dirty="0">
                <a:latin typeface="Gabriola" pitchFamily="82" charset="0"/>
              </a:rPr>
              <a:t>Тот, кто любит, должен разделять участь того, кого он любит</a:t>
            </a:r>
            <a:r>
              <a:rPr lang="ru-RU" sz="2000" dirty="0" smtClean="0">
                <a:latin typeface="Gabriola" pitchFamily="82" charset="0"/>
              </a:rPr>
              <a:t>.</a:t>
            </a:r>
          </a:p>
          <a:p>
            <a:r>
              <a:rPr lang="ru-RU" sz="2000" dirty="0">
                <a:latin typeface="Gabriola" pitchFamily="82" charset="0"/>
              </a:rPr>
              <a:t>Счастье как здоровье: когда оно налицо, его не замечаешь</a:t>
            </a:r>
            <a:r>
              <a:rPr lang="ru-RU" sz="2000" dirty="0" smtClean="0">
                <a:latin typeface="Gabriola" pitchFamily="82" charset="0"/>
              </a:rPr>
              <a:t>.</a:t>
            </a:r>
          </a:p>
          <a:p>
            <a:r>
              <a:rPr lang="uk-UA" sz="2000" dirty="0">
                <a:latin typeface="Gabriola" pitchFamily="82" charset="0"/>
              </a:rPr>
              <a:t>Рукописи не </a:t>
            </a:r>
            <a:r>
              <a:rPr lang="uk-UA" sz="2000" dirty="0" err="1">
                <a:latin typeface="Gabriola" pitchFamily="82" charset="0"/>
              </a:rPr>
              <a:t>горят</a:t>
            </a:r>
            <a:r>
              <a:rPr lang="uk-UA" sz="2000" dirty="0" smtClean="0">
                <a:latin typeface="Gabriola" pitchFamily="82" charset="0"/>
              </a:rPr>
              <a:t>.</a:t>
            </a:r>
          </a:p>
          <a:p>
            <a:r>
              <a:rPr lang="ru-RU" sz="2000" dirty="0">
                <a:latin typeface="Gabriola" pitchFamily="82" charset="0"/>
              </a:rPr>
              <a:t>Правду говорить легко и приятно</a:t>
            </a:r>
            <a:r>
              <a:rPr lang="ru-RU" sz="2000" dirty="0" smtClean="0">
                <a:latin typeface="Gabriola" pitchFamily="82" charset="0"/>
              </a:rPr>
              <a:t>.</a:t>
            </a:r>
          </a:p>
          <a:p>
            <a:r>
              <a:rPr lang="ru-RU" sz="2000" dirty="0">
                <a:latin typeface="Gabriola" pitchFamily="82" charset="0"/>
              </a:rPr>
              <a:t>Вы судите по костюму? Никогда не делайте этого. Вы можете ошибиться, и притом, весьма крупно</a:t>
            </a:r>
            <a:r>
              <a:rPr lang="ru-RU" sz="2000" dirty="0" smtClean="0">
                <a:latin typeface="Gabriola" pitchFamily="82" charset="0"/>
              </a:rPr>
              <a:t>.</a:t>
            </a:r>
          </a:p>
          <a:p>
            <a:r>
              <a:rPr lang="ru-RU" sz="2000" dirty="0">
                <a:latin typeface="Gabriola" pitchFamily="82" charset="0"/>
              </a:rPr>
              <a:t>Успевает всюду тот, кто никуда не торопится</a:t>
            </a:r>
            <a:r>
              <a:rPr lang="ru-RU" sz="2000" dirty="0" smtClean="0">
                <a:latin typeface="Gabriola" pitchFamily="82" charset="0"/>
              </a:rPr>
              <a:t>.</a:t>
            </a:r>
          </a:p>
          <a:p>
            <a:r>
              <a:rPr lang="ru-RU" sz="2000" dirty="0">
                <a:latin typeface="Gabriola" pitchFamily="82" charset="0"/>
              </a:rPr>
              <a:t>Зачем же гнаться по следам того, что уже окончено</a:t>
            </a:r>
            <a:r>
              <a:rPr lang="ru-RU" sz="2000" dirty="0" smtClean="0">
                <a:latin typeface="Gabriola" pitchFamily="82" charset="0"/>
              </a:rPr>
              <a:t>.</a:t>
            </a:r>
          </a:p>
          <a:p>
            <a:r>
              <a:rPr lang="ru-RU" sz="2000" dirty="0">
                <a:latin typeface="Gabriola" pitchFamily="82" charset="0"/>
              </a:rPr>
              <a:t>Люди, как люди. Любят деньги, но ведь это всегда было... Человечество любит деньги, из чего бы те ни были сделаны, из кожи ли, из бумаги ли, из бронзы или золота. Ну, легкомысленны... ну, что ж... обыкновенные люди... в общем, напоминают прежних... квартирный вопрос только испортил их...</a:t>
            </a:r>
            <a:endParaRPr lang="uk-UA" sz="2000" dirty="0">
              <a:latin typeface="Gabriola" pitchFamily="82" charset="0"/>
            </a:endParaRPr>
          </a:p>
        </p:txBody>
      </p:sp>
    </p:spTree>
    <p:extLst>
      <p:ext uri="{BB962C8B-B14F-4D97-AF65-F5344CB8AC3E}">
        <p14:creationId xmlns:p14="http://schemas.microsoft.com/office/powerpoint/2010/main" val="3160256227"/>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40000" lnSpcReduction="20000"/>
          </a:bodyPr>
          <a:lstStyle/>
          <a:p>
            <a:pPr algn="r"/>
            <a:endParaRPr lang="ru-RU" dirty="0" smtClean="0"/>
          </a:p>
          <a:p>
            <a:pPr algn="r"/>
            <a:endParaRPr lang="ru-RU" dirty="0"/>
          </a:p>
          <a:p>
            <a:pPr algn="r"/>
            <a:endParaRPr lang="ru-RU" dirty="0" smtClean="0"/>
          </a:p>
          <a:p>
            <a:pPr algn="r"/>
            <a:endParaRPr lang="ru-RU" dirty="0"/>
          </a:p>
          <a:p>
            <a:pPr algn="r"/>
            <a:endParaRPr lang="ru-RU" dirty="0" smtClean="0"/>
          </a:p>
          <a:p>
            <a:pPr algn="r"/>
            <a:endParaRPr lang="ru-RU" dirty="0"/>
          </a:p>
          <a:p>
            <a:pPr algn="r"/>
            <a:endParaRPr lang="ru-RU" dirty="0" smtClean="0"/>
          </a:p>
          <a:p>
            <a:pPr algn="r"/>
            <a:endParaRPr lang="ru-RU" dirty="0"/>
          </a:p>
          <a:p>
            <a:pPr algn="r"/>
            <a:endParaRPr lang="ru-RU" dirty="0" smtClean="0"/>
          </a:p>
          <a:p>
            <a:pPr algn="r"/>
            <a:endParaRPr lang="ru-RU" dirty="0"/>
          </a:p>
          <a:p>
            <a:pPr algn="r"/>
            <a:endParaRPr lang="ru-RU" dirty="0" smtClean="0"/>
          </a:p>
          <a:p>
            <a:pPr algn="r"/>
            <a:endParaRPr lang="ru-RU" dirty="0"/>
          </a:p>
          <a:p>
            <a:pPr marL="0" indent="0" algn="r">
              <a:buNone/>
            </a:pPr>
            <a:r>
              <a:rPr lang="ru-RU" sz="9300" dirty="0" smtClean="0">
                <a:latin typeface="Gabriola" pitchFamily="82" charset="0"/>
              </a:rPr>
              <a:t>Над презентацией работала:</a:t>
            </a:r>
          </a:p>
          <a:p>
            <a:pPr marL="0" indent="0" algn="r">
              <a:buNone/>
            </a:pPr>
            <a:r>
              <a:rPr lang="ru-RU" sz="9300" dirty="0" smtClean="0">
                <a:latin typeface="Gabriola" pitchFamily="82" charset="0"/>
              </a:rPr>
              <a:t>Волох Анастасия 11- Б класс</a:t>
            </a:r>
          </a:p>
          <a:p>
            <a:pPr marL="0" indent="0" algn="r">
              <a:buNone/>
            </a:pPr>
            <a:r>
              <a:rPr lang="ru-RU" sz="9300" dirty="0" smtClean="0">
                <a:latin typeface="Gabriola" pitchFamily="82" charset="0"/>
              </a:rPr>
              <a:t>2013 г.</a:t>
            </a:r>
            <a:endParaRPr lang="uk-UA" sz="9300" dirty="0">
              <a:latin typeface="Gabriola" pitchFamily="82" charset="0"/>
            </a:endParaRPr>
          </a:p>
        </p:txBody>
      </p:sp>
    </p:spTree>
    <p:extLst>
      <p:ext uri="{BB962C8B-B14F-4D97-AF65-F5344CB8AC3E}">
        <p14:creationId xmlns:p14="http://schemas.microsoft.com/office/powerpoint/2010/main" val="399546730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2" end="12"/>
                                            </p:txEl>
                                          </p:spTgt>
                                        </p:tgtEl>
                                        <p:attrNameLst>
                                          <p:attrName>style.visibility</p:attrName>
                                        </p:attrNameLst>
                                      </p:cBhvr>
                                      <p:to>
                                        <p:strVal val="visible"/>
                                      </p:to>
                                    </p:set>
                                    <p:anim calcmode="lin" valueType="num">
                                      <p:cBhvr additive="base">
                                        <p:cTn id="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3" end="13"/>
                                            </p:txEl>
                                          </p:spTgt>
                                        </p:tgtEl>
                                        <p:attrNameLst>
                                          <p:attrName>style.visibility</p:attrName>
                                        </p:attrNameLst>
                                      </p:cBhvr>
                                      <p:to>
                                        <p:strVal val="visible"/>
                                      </p:to>
                                    </p:set>
                                    <p:anim calcmode="lin" valueType="num">
                                      <p:cBhvr additive="base">
                                        <p:cTn id="1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4" end="14"/>
                                            </p:txEl>
                                          </p:spTgt>
                                        </p:tgtEl>
                                        <p:attrNameLst>
                                          <p:attrName>style.visibility</p:attrName>
                                        </p:attrNameLst>
                                      </p:cBhvr>
                                      <p:to>
                                        <p:strVal val="visible"/>
                                      </p:to>
                                    </p:set>
                                    <p:anim calcmode="lin" valueType="num">
                                      <p:cBhvr additive="base">
                                        <p:cTn id="15"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Булгаков, </a:t>
            </a:r>
            <a:r>
              <a:rPr lang="uk-UA" dirty="0" err="1"/>
              <a:t>Михаил</a:t>
            </a:r>
            <a:r>
              <a:rPr lang="uk-UA" dirty="0"/>
              <a:t> </a:t>
            </a:r>
            <a:r>
              <a:rPr lang="uk-UA" dirty="0" err="1"/>
              <a:t>Афанасьевич</a:t>
            </a:r>
            <a:endParaRPr lang="uk-UA" dirty="0"/>
          </a:p>
        </p:txBody>
      </p:sp>
      <p:sp>
        <p:nvSpPr>
          <p:cNvPr id="3" name="Текст 2"/>
          <p:cNvSpPr>
            <a:spLocks noGrp="1"/>
          </p:cNvSpPr>
          <p:nvPr>
            <p:ph type="body" idx="1"/>
          </p:nvPr>
        </p:nvSpPr>
        <p:spPr/>
        <p:txBody>
          <a:bodyPr/>
          <a:lstStyle/>
          <a:p>
            <a:endParaRPr lang="uk-UA"/>
          </a:p>
        </p:txBody>
      </p:sp>
      <p:sp>
        <p:nvSpPr>
          <p:cNvPr id="4" name="Текст 3"/>
          <p:cNvSpPr>
            <a:spLocks noGrp="1"/>
          </p:cNvSpPr>
          <p:nvPr>
            <p:ph type="body" sz="half" idx="3"/>
          </p:nvPr>
        </p:nvSpPr>
        <p:spPr/>
        <p:txBody>
          <a:bodyPr/>
          <a:lstStyle/>
          <a:p>
            <a:endParaRPr lang="uk-UA"/>
          </a:p>
        </p:txBody>
      </p:sp>
      <p:pic>
        <p:nvPicPr>
          <p:cNvPr id="8" name="Объект 7"/>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4716016" y="260648"/>
            <a:ext cx="4032448" cy="5040560"/>
          </a:xfrm>
        </p:spPr>
      </p:pic>
      <p:pic>
        <p:nvPicPr>
          <p:cNvPr id="14" name="Объект 13"/>
          <p:cNvPicPr>
            <a:picLocks noGrp="1" noChangeAspect="1"/>
          </p:cNvPicPr>
          <p:nvPr>
            <p:ph sz="quarter" idx="2"/>
          </p:nvPr>
        </p:nvPicPr>
        <p:blipFill>
          <a:blip r:embed="rId3">
            <a:extLst>
              <a:ext uri="{28A0092B-C50C-407E-A947-70E740481C1C}">
                <a14:useLocalDpi xmlns:a14="http://schemas.microsoft.com/office/drawing/2010/main" val="0"/>
              </a:ext>
            </a:extLst>
          </a:blip>
          <a:stretch>
            <a:fillRect/>
          </a:stretch>
        </p:blipFill>
        <p:spPr>
          <a:xfrm>
            <a:off x="467544" y="332656"/>
            <a:ext cx="3816424" cy="4990708"/>
          </a:xfrm>
        </p:spPr>
      </p:pic>
    </p:spTree>
    <p:extLst>
      <p:ext uri="{BB962C8B-B14F-4D97-AF65-F5344CB8AC3E}">
        <p14:creationId xmlns:p14="http://schemas.microsoft.com/office/powerpoint/2010/main" val="426210847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280920" cy="1152128"/>
          </a:xfrm>
        </p:spPr>
        <p:txBody>
          <a:bodyPr>
            <a:normAutofit fontScale="90000"/>
          </a:bodyPr>
          <a:lstStyle/>
          <a:p>
            <a:r>
              <a:rPr lang="ru-RU" i="1" dirty="0"/>
              <a:t>Дом в Киеве, в котором в 1906—1922 гг. жил Булгаков</a:t>
            </a:r>
            <a:endParaRPr lang="uk-UA" i="1"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1628800"/>
            <a:ext cx="8136904" cy="4525962"/>
          </a:xfrm>
        </p:spPr>
      </p:pic>
    </p:spTree>
    <p:extLst>
      <p:ext uri="{BB962C8B-B14F-4D97-AF65-F5344CB8AC3E}">
        <p14:creationId xmlns:p14="http://schemas.microsoft.com/office/powerpoint/2010/main" val="332848807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0"/>
            <a:ext cx="8686800" cy="836712"/>
          </a:xfrm>
        </p:spPr>
        <p:txBody>
          <a:bodyPr>
            <a:normAutofit/>
          </a:bodyPr>
          <a:lstStyle/>
          <a:p>
            <a:r>
              <a:rPr lang="uk-UA" dirty="0" err="1"/>
              <a:t>Биография</a:t>
            </a:r>
            <a:endParaRPr lang="uk-UA" dirty="0"/>
          </a:p>
        </p:txBody>
      </p:sp>
      <p:sp>
        <p:nvSpPr>
          <p:cNvPr id="3" name="Объект 2"/>
          <p:cNvSpPr>
            <a:spLocks noGrp="1"/>
          </p:cNvSpPr>
          <p:nvPr>
            <p:ph idx="1"/>
          </p:nvPr>
        </p:nvSpPr>
        <p:spPr>
          <a:xfrm>
            <a:off x="304800" y="836712"/>
            <a:ext cx="8686800" cy="5243413"/>
          </a:xfrm>
        </p:spPr>
        <p:txBody>
          <a:bodyPr>
            <a:normAutofit fontScale="92500" lnSpcReduction="10000"/>
          </a:bodyPr>
          <a:lstStyle/>
          <a:p>
            <a:r>
              <a:rPr lang="ru-RU" sz="1400" dirty="0"/>
              <a:t>Михаил Булгаков родился 3 (15) мая 1891 года в семье доцента (с 1902 года — профессора) Киевской духовной академии Афанасия Ивановича Булгакова (1859—1907) и его жены Варвары Михайловны (в девичестве — Покровской) (1869—1922) на Воздвиженской улице, </a:t>
            </a:r>
            <a:r>
              <a:rPr lang="ru-RU" sz="1400" dirty="0" smtClean="0"/>
              <a:t>28 </a:t>
            </a:r>
            <a:r>
              <a:rPr lang="ru-RU" sz="1400" dirty="0"/>
              <a:t>в Киеве</a:t>
            </a:r>
            <a:r>
              <a:rPr lang="ru-RU" sz="1400" dirty="0" smtClean="0"/>
              <a:t>.</a:t>
            </a:r>
          </a:p>
          <a:p>
            <a:r>
              <a:rPr lang="ru-RU" sz="1400" dirty="0"/>
              <a:t>В 1909 году Михаил Булгаков окончил Первую киевскую гимназию и поступил на медицинский факультет Киевского университета</a:t>
            </a:r>
            <a:r>
              <a:rPr lang="ru-RU" sz="1400" dirty="0" smtClean="0"/>
              <a:t>.</a:t>
            </a:r>
          </a:p>
          <a:p>
            <a:r>
              <a:rPr lang="ru-RU" sz="1400" dirty="0"/>
              <a:t>В 1913 году М. Булгаков женился на Татьяне Лаппа (1892—1982</a:t>
            </a:r>
            <a:r>
              <a:rPr lang="ru-RU" sz="1400" dirty="0" smtClean="0"/>
              <a:t>).</a:t>
            </a:r>
          </a:p>
          <a:p>
            <a:r>
              <a:rPr lang="ru-RU" sz="1400" dirty="0"/>
              <a:t>С 1917 года М. А. Булгаков стал употреблять морфий, сначала с целью облегчить аллергические реакции на антидифтерийный препарат, который принял, опасаясь дифтерии после проведённой операции.</a:t>
            </a:r>
          </a:p>
          <a:p>
            <a:r>
              <a:rPr lang="ru-RU" sz="1400" dirty="0"/>
              <a:t>Затем приём морфия стал регулярным.</a:t>
            </a:r>
            <a:endParaRPr lang="ru-RU" sz="1400" dirty="0" smtClean="0"/>
          </a:p>
          <a:p>
            <a:r>
              <a:rPr lang="ru-RU" sz="1400" dirty="0"/>
              <a:t>После начала Первой мировой войны М. Булгаков несколько месяцев работал врачом в прифронтовой зоне. Затем он был направлен на работу в село Никольское Смоленской губернии, после чего работал врачом в Вязьме</a:t>
            </a:r>
            <a:r>
              <a:rPr lang="ru-RU" sz="1400" dirty="0" smtClean="0"/>
              <a:t>.</a:t>
            </a:r>
          </a:p>
          <a:p>
            <a:r>
              <a:rPr lang="ru-RU" sz="1400" dirty="0"/>
              <a:t>Прописку в Москве он получил с помощью Н. К. Крупской, о чём написал очерк «</a:t>
            </a:r>
            <a:r>
              <a:rPr lang="ru-RU" sz="1400" dirty="0" err="1"/>
              <a:t>Воспоминане</a:t>
            </a:r>
            <a:r>
              <a:rPr lang="ru-RU" sz="1400" dirty="0" smtClean="0"/>
              <a:t>…».  </a:t>
            </a:r>
          </a:p>
          <a:p>
            <a:r>
              <a:rPr lang="ru-RU" sz="1400" dirty="0"/>
              <a:t>В 1924 году он познакомился с недавно вернувшейся из-за границы Любовью Евгеньевной Белозерской (1898—1987), которая в 1925 году стала его женой</a:t>
            </a:r>
            <a:r>
              <a:rPr lang="ru-RU" sz="1400" dirty="0" smtClean="0"/>
              <a:t>.</a:t>
            </a:r>
          </a:p>
          <a:p>
            <a:endParaRPr lang="ru-RU" sz="1400" dirty="0" smtClean="0"/>
          </a:p>
          <a:p>
            <a:r>
              <a:rPr lang="ru-RU" sz="1400" dirty="0"/>
              <a:t>В 1928 году М. А. Булгаков ездил с женой на Кавказ, где они посетили Тифлис, </a:t>
            </a:r>
            <a:r>
              <a:rPr lang="ru-RU" sz="1400" dirty="0" err="1"/>
              <a:t>Батум</a:t>
            </a:r>
            <a:r>
              <a:rPr lang="ru-RU" sz="1400" dirty="0"/>
              <a:t>, Зелёный Мыс, Владикавказ, Гудермес. В Москве в этом году прошла премьера пьесы «Багровый остров». У М. А. Булгакова возник замысел романа, позднее названного «Мастер и Маргарита». Писатель также начал работу над пьесой о Мольере («Кабала святош»).</a:t>
            </a:r>
          </a:p>
          <a:p>
            <a:r>
              <a:rPr lang="ru-RU" sz="1400" dirty="0"/>
              <a:t>В 1929 году Булгаков познакомился с Еленой Сергеевной Шиловской, которая стала его третьей, последней женой в 1932 году</a:t>
            </a:r>
            <a:r>
              <a:rPr lang="ru-RU" sz="1400" dirty="0" smtClean="0"/>
              <a:t>.</a:t>
            </a:r>
          </a:p>
          <a:p>
            <a:r>
              <a:rPr lang="ru-RU" sz="1400" dirty="0"/>
              <a:t>С февраля 1940 года друзья и родные постоянно дежурили у постели М. Булгакова. 10 марта 1940 года Михаил Афанасьевич Булгаков скончался. 11 марта состоялась гражданская панихида в здании Союза Советских писателей.</a:t>
            </a:r>
            <a:endParaRPr lang="uk-UA" sz="1400" dirty="0"/>
          </a:p>
        </p:txBody>
      </p:sp>
    </p:spTree>
    <p:extLst>
      <p:ext uri="{BB962C8B-B14F-4D97-AF65-F5344CB8AC3E}">
        <p14:creationId xmlns:p14="http://schemas.microsoft.com/office/powerpoint/2010/main" val="39381377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2"/>
                                        </p:tgtEl>
                                        <p:attrNameLst>
                                          <p:attrName>style.color</p:attrName>
                                        </p:attrNameLst>
                                      </p:cBhvr>
                                      <p:to>
                                        <p:clrVal>
                                          <a:schemeClr val="accent2"/>
                                        </p:clrVal>
                                      </p:to>
                                    </p:set>
                                    <p:set>
                                      <p:cBhvr>
                                        <p:cTn id="7" dur="500" fill="hold"/>
                                        <p:tgtEl>
                                          <p:spTgt spid="2"/>
                                        </p:tgtEl>
                                        <p:attrNameLst>
                                          <p:attrName>fillcolor</p:attrName>
                                        </p:attrNameLst>
                                      </p:cBhvr>
                                      <p:to>
                                        <p:clrVal>
                                          <a:schemeClr val="accent2"/>
                                        </p:clrVal>
                                      </p:to>
                                    </p:set>
                                    <p:set>
                                      <p:cBhvr>
                                        <p:cTn id="8"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Текст 2"/>
          <p:cNvSpPr>
            <a:spLocks noGrp="1"/>
          </p:cNvSpPr>
          <p:nvPr>
            <p:ph type="body" idx="1"/>
          </p:nvPr>
        </p:nvSpPr>
        <p:spPr/>
        <p:txBody>
          <a:bodyPr>
            <a:normAutofit lnSpcReduction="10000"/>
          </a:bodyPr>
          <a:lstStyle/>
          <a:p>
            <a:r>
              <a:rPr lang="ru-RU" dirty="0"/>
              <a:t>Булгаков в 1910-х годах во время учёбы в Киевском университете</a:t>
            </a:r>
            <a:endParaRPr lang="uk-UA" dirty="0"/>
          </a:p>
        </p:txBody>
      </p:sp>
      <p:sp>
        <p:nvSpPr>
          <p:cNvPr id="4" name="Текст 3"/>
          <p:cNvSpPr>
            <a:spLocks noGrp="1"/>
          </p:cNvSpPr>
          <p:nvPr>
            <p:ph type="body" sz="half" idx="3"/>
          </p:nvPr>
        </p:nvSpPr>
        <p:spPr/>
        <p:txBody>
          <a:bodyPr/>
          <a:lstStyle/>
          <a:p>
            <a:r>
              <a:rPr lang="ru-RU" dirty="0"/>
              <a:t>Булгаков в начале 1930-х годов</a:t>
            </a:r>
            <a:endParaRPr lang="uk-UA" dirty="0"/>
          </a:p>
        </p:txBody>
      </p:sp>
      <p:pic>
        <p:nvPicPr>
          <p:cNvPr id="7" name="Объект 6"/>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67544" y="1340768"/>
            <a:ext cx="3384376" cy="3816424"/>
          </a:xfrm>
        </p:spPr>
      </p:pic>
      <p:pic>
        <p:nvPicPr>
          <p:cNvPr id="8" name="Объект 7"/>
          <p:cNvPicPr>
            <a:picLocks noGrp="1" noChangeAspect="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4860032" y="1196752"/>
            <a:ext cx="3600400" cy="4032448"/>
          </a:xfrm>
        </p:spPr>
      </p:pic>
    </p:spTree>
    <p:extLst>
      <p:ext uri="{BB962C8B-B14F-4D97-AF65-F5344CB8AC3E}">
        <p14:creationId xmlns:p14="http://schemas.microsoft.com/office/powerpoint/2010/main" val="3377864189"/>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0590"/>
            <a:ext cx="8686800" cy="734113"/>
          </a:xfrm>
        </p:spPr>
        <p:txBody>
          <a:bodyPr>
            <a:normAutofit/>
          </a:bodyPr>
          <a:lstStyle/>
          <a:p>
            <a:r>
              <a:rPr lang="uk-UA" dirty="0" err="1"/>
              <a:t>Семья</a:t>
            </a:r>
            <a:endParaRPr lang="uk-UA" dirty="0"/>
          </a:p>
        </p:txBody>
      </p:sp>
      <p:sp>
        <p:nvSpPr>
          <p:cNvPr id="3" name="Объект 2"/>
          <p:cNvSpPr>
            <a:spLocks noGrp="1"/>
          </p:cNvSpPr>
          <p:nvPr>
            <p:ph idx="1"/>
          </p:nvPr>
        </p:nvSpPr>
        <p:spPr>
          <a:xfrm>
            <a:off x="304800" y="908720"/>
            <a:ext cx="8686800" cy="5949280"/>
          </a:xfrm>
        </p:spPr>
        <p:txBody>
          <a:bodyPr>
            <a:noAutofit/>
          </a:bodyPr>
          <a:lstStyle/>
          <a:p>
            <a:r>
              <a:rPr lang="ru-RU" sz="1400" b="1" dirty="0" smtClean="0"/>
              <a:t>Родители</a:t>
            </a:r>
          </a:p>
          <a:p>
            <a:r>
              <a:rPr lang="ru-RU" sz="1400" dirty="0" smtClean="0"/>
              <a:t>Отец </a:t>
            </a:r>
            <a:r>
              <a:rPr lang="ru-RU" sz="1400" dirty="0"/>
              <a:t>— Булгаков, Афанасий Иванович (1859—1907) — русский богослов и историк церкви.</a:t>
            </a:r>
          </a:p>
          <a:p>
            <a:r>
              <a:rPr lang="ru-RU" sz="1400" dirty="0"/>
              <a:t>Мать — Булгакова Варвара Михайловна (1869—1922) — в девичестве — Покровская.</a:t>
            </a:r>
          </a:p>
          <a:p>
            <a:r>
              <a:rPr lang="ru-RU" sz="1400" b="1" dirty="0"/>
              <a:t>Братья и </a:t>
            </a:r>
            <a:r>
              <a:rPr lang="ru-RU" sz="1400" b="1" dirty="0" smtClean="0"/>
              <a:t>сестры</a:t>
            </a:r>
            <a:endParaRPr lang="ru-RU" sz="1400" dirty="0"/>
          </a:p>
          <a:p>
            <a:r>
              <a:rPr lang="ru-RU" sz="1400" dirty="0"/>
              <a:t>Булгакова, Вера Афанасьевна (1892—1972) — сестра Булгакова, в замужестве Давыдова.</a:t>
            </a:r>
          </a:p>
          <a:p>
            <a:r>
              <a:rPr lang="ru-RU" sz="1400" dirty="0"/>
              <a:t>Булгакова, Надежда Афанасьевна (1893—1971) — сестра, в замужестве Земская.</a:t>
            </a:r>
          </a:p>
          <a:p>
            <a:r>
              <a:rPr lang="ru-RU" sz="1400" dirty="0"/>
              <a:t>Булгакова, Варвара Афанасьевна (1895—1956) — сестра, прототип персонажа Елена Турбина-</a:t>
            </a:r>
            <a:r>
              <a:rPr lang="ru-RU" sz="1400" dirty="0" err="1"/>
              <a:t>Тальберг</a:t>
            </a:r>
            <a:r>
              <a:rPr lang="ru-RU" sz="1400" dirty="0"/>
              <a:t> в романе «Белая гвардия».</a:t>
            </a:r>
          </a:p>
          <a:p>
            <a:r>
              <a:rPr lang="ru-RU" sz="1400" dirty="0"/>
              <a:t>Булгаков, Николай Афанасьевич (1898—1966) — брат, русский учёный, биолог, бактериолог, доктор философии.</a:t>
            </a:r>
          </a:p>
          <a:p>
            <a:r>
              <a:rPr lang="ru-RU" sz="1400" dirty="0"/>
              <a:t>Булгаков, Иван Афанасьевич (1900—1969) — брат, музыкант-балалаечник, с 1921 года в эмиграции, сначала в Варне, потом в Париже.</a:t>
            </a:r>
          </a:p>
          <a:p>
            <a:r>
              <a:rPr lang="ru-RU" sz="1400" dirty="0"/>
              <a:t>Булгакова, Елена Афанасьевна (1902—1954) — сестра, прототип «синеглазки» в повести В. Катаева «Алмазный мой венец».</a:t>
            </a:r>
          </a:p>
          <a:p>
            <a:r>
              <a:rPr lang="ru-RU" sz="1400" b="1" dirty="0" smtClean="0"/>
              <a:t>Жены</a:t>
            </a:r>
            <a:endParaRPr lang="ru-RU" sz="1400" b="1" dirty="0"/>
          </a:p>
          <a:p>
            <a:r>
              <a:rPr lang="ru-RU" sz="1400" dirty="0"/>
              <a:t>Лаппа, Татьяна Николаевна (1892—1982) — первая жена, основной прототип персонажа Анны Кирилловны в рассказе «Морфий».</a:t>
            </a:r>
          </a:p>
          <a:p>
            <a:r>
              <a:rPr lang="ru-RU" sz="1400" dirty="0" err="1"/>
              <a:t>Белозёрская</a:t>
            </a:r>
            <a:r>
              <a:rPr lang="ru-RU" sz="1400" dirty="0"/>
              <a:t>, Любовь Евгеньевна (1895—1987) — вторая жена.</a:t>
            </a:r>
          </a:p>
          <a:p>
            <a:r>
              <a:rPr lang="ru-RU" sz="1400" dirty="0"/>
              <a:t>Булгакова, Елена Сергеевна (1893—1970) — третья жена, хранительница литературного наследия. Основной прототип персонажа Маргариты в романе «Мастер и Маргарита».</a:t>
            </a:r>
          </a:p>
          <a:p>
            <a:r>
              <a:rPr lang="ru-RU" sz="1400" b="1" dirty="0" smtClean="0"/>
              <a:t>Остальные</a:t>
            </a:r>
          </a:p>
          <a:p>
            <a:r>
              <a:rPr lang="ru-RU" sz="1400" dirty="0" smtClean="0"/>
              <a:t>Булгаков</a:t>
            </a:r>
            <a:r>
              <a:rPr lang="ru-RU" sz="1400" dirty="0"/>
              <a:t>, Николай Иванович — дядя, преподавал в Тифлисской духовной семинарии.</a:t>
            </a:r>
          </a:p>
          <a:p>
            <a:r>
              <a:rPr lang="ru-RU" sz="1400" dirty="0"/>
              <a:t>Земская, Елена Андреевна (1926—2012) — племянница, российский лингвист, исследователь русской разговорной речи.</a:t>
            </a:r>
            <a:endParaRPr lang="uk-UA" sz="1400" dirty="0"/>
          </a:p>
        </p:txBody>
      </p:sp>
    </p:spTree>
    <p:extLst>
      <p:ext uri="{BB962C8B-B14F-4D97-AF65-F5344CB8AC3E}">
        <p14:creationId xmlns:p14="http://schemas.microsoft.com/office/powerpoint/2010/main" val="753715954"/>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457200"/>
            <a:ext cx="8964488" cy="838200"/>
          </a:xfrm>
        </p:spPr>
        <p:txBody>
          <a:bodyPr>
            <a:normAutofit fontScale="90000"/>
          </a:bodyPr>
          <a:lstStyle/>
          <a:p>
            <a:r>
              <a:rPr lang="ru-RU" dirty="0"/>
              <a:t>Камень с могилы Н. Гоголя на могиле </a:t>
            </a:r>
            <a:r>
              <a:rPr lang="ru-RU" dirty="0" smtClean="0"/>
              <a:t/>
            </a:r>
            <a:br>
              <a:rPr lang="ru-RU" dirty="0" smtClean="0"/>
            </a:br>
            <a:r>
              <a:rPr lang="ru-RU" dirty="0" smtClean="0"/>
              <a:t>М</a:t>
            </a:r>
            <a:r>
              <a:rPr lang="ru-RU" dirty="0"/>
              <a:t>. Булгакова</a:t>
            </a:r>
            <a:endParaRPr lang="uk-UA"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1554163"/>
            <a:ext cx="8136904" cy="4525962"/>
          </a:xfrm>
        </p:spPr>
      </p:pic>
    </p:spTree>
    <p:extLst>
      <p:ext uri="{BB962C8B-B14F-4D97-AF65-F5344CB8AC3E}">
        <p14:creationId xmlns:p14="http://schemas.microsoft.com/office/powerpoint/2010/main" val="3187021365"/>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0590"/>
            <a:ext cx="8686800" cy="878129"/>
          </a:xfrm>
        </p:spPr>
        <p:txBody>
          <a:bodyPr>
            <a:normAutofit/>
          </a:bodyPr>
          <a:lstStyle/>
          <a:p>
            <a:r>
              <a:rPr lang="uk-UA" dirty="0" err="1"/>
              <a:t>Творчество</a:t>
            </a:r>
            <a:endParaRPr lang="uk-UA" dirty="0"/>
          </a:p>
        </p:txBody>
      </p:sp>
      <p:sp>
        <p:nvSpPr>
          <p:cNvPr id="3" name="Объект 2"/>
          <p:cNvSpPr>
            <a:spLocks noGrp="1"/>
          </p:cNvSpPr>
          <p:nvPr>
            <p:ph idx="1"/>
          </p:nvPr>
        </p:nvSpPr>
        <p:spPr>
          <a:xfrm>
            <a:off x="304800" y="1052736"/>
            <a:ext cx="8686800" cy="5805264"/>
          </a:xfrm>
        </p:spPr>
        <p:txBody>
          <a:bodyPr>
            <a:noAutofit/>
          </a:bodyPr>
          <a:lstStyle/>
          <a:p>
            <a:r>
              <a:rPr lang="ru-RU" sz="1800" dirty="0"/>
              <a:t>Свой первый рассказ М. Булгаков, по его собственным словам, написал в 1919 году.</a:t>
            </a:r>
          </a:p>
          <a:p>
            <a:r>
              <a:rPr lang="ru-RU" sz="1800" dirty="0"/>
              <a:t>1922—1923 годы — публикация повести «Записки на манжетах».</a:t>
            </a:r>
          </a:p>
          <a:p>
            <a:r>
              <a:rPr lang="ru-RU" sz="1800" dirty="0"/>
              <a:t>В 1924 году — издание романа «Белая гвардия», о трагических событиях борьбы за власть между различными политическими силами Украины в 1918 году.</a:t>
            </a:r>
          </a:p>
          <a:p>
            <a:r>
              <a:rPr lang="ru-RU" sz="1800" dirty="0"/>
              <a:t>В 1925 году выходит сборник сатирических рассказов «</a:t>
            </a:r>
            <a:r>
              <a:rPr lang="ru-RU" sz="1800" dirty="0" err="1"/>
              <a:t>Дьяволиада</a:t>
            </a:r>
            <a:r>
              <a:rPr lang="ru-RU" sz="1800" dirty="0"/>
              <a:t>». В 1925 году также публикуются повесть «Роковые яйца», рассказ «Стальное горло» (первый из цикла «Записки юного врача»). Писатель работает над повестью «Собачье сердце», пьесами «Дни </a:t>
            </a:r>
            <a:r>
              <a:rPr lang="ru-RU" sz="1800" dirty="0" err="1"/>
              <a:t>Турбиных</a:t>
            </a:r>
            <a:r>
              <a:rPr lang="ru-RU" sz="1800" dirty="0"/>
              <a:t>» и «Зойкина квартира».</a:t>
            </a:r>
          </a:p>
          <a:p>
            <a:r>
              <a:rPr lang="ru-RU" sz="1800" dirty="0"/>
              <a:t>В 1926 году во МХАТе поставлена пьеса «Дни </a:t>
            </a:r>
            <a:r>
              <a:rPr lang="ru-RU" sz="1800" dirty="0" err="1"/>
              <a:t>Турбиных</a:t>
            </a:r>
            <a:r>
              <a:rPr lang="ru-RU" sz="1800" dirty="0"/>
              <a:t>»,</a:t>
            </a:r>
          </a:p>
          <a:p>
            <a:r>
              <a:rPr lang="ru-RU" sz="1800" dirty="0"/>
              <a:t>В 1927 году М. Булгаков завершает пьесу «Бег».</a:t>
            </a:r>
          </a:p>
          <a:p>
            <a:r>
              <a:rPr lang="ru-RU" sz="1800" dirty="0"/>
              <a:t>С 1926 по 1929 год в Театре-студии Евгения Вахтангова шла пьеса М. Булгакова «Зойкина квартира», в 1928—1929 годах в Московском Камерном театре был поставлен «Багровый остров» (1928).</a:t>
            </a:r>
          </a:p>
          <a:p>
            <a:r>
              <a:rPr lang="ru-RU" sz="1800" dirty="0"/>
              <a:t>В 1932 году возобновлена постановка «Дней </a:t>
            </a:r>
            <a:r>
              <a:rPr lang="ru-RU" sz="1800" dirty="0" err="1"/>
              <a:t>Турбиных</a:t>
            </a:r>
            <a:r>
              <a:rPr lang="ru-RU" sz="1800" dirty="0"/>
              <a:t>» во МХАТе.</a:t>
            </a:r>
          </a:p>
          <a:p>
            <a:r>
              <a:rPr lang="ru-RU" sz="1800" dirty="0"/>
              <a:t>В 1934 году завершён первый полный вариант романа «Мастер и Маргарита», включающий 37 глав.</a:t>
            </a:r>
            <a:endParaRPr lang="uk-UA" sz="1800" dirty="0"/>
          </a:p>
        </p:txBody>
      </p:sp>
    </p:spTree>
    <p:extLst>
      <p:ext uri="{BB962C8B-B14F-4D97-AF65-F5344CB8AC3E}">
        <p14:creationId xmlns:p14="http://schemas.microsoft.com/office/powerpoint/2010/main" val="2862828329"/>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2"/>
                                        </p:tgtEl>
                                      </p:cBhvr>
                                    </p:animEffect>
                                    <p:anim calcmode="lin" valueType="num">
                                      <p:cBhvr>
                                        <p:cTn id="7" dur="1000"/>
                                        <p:tgtEl>
                                          <p:spTgt spid="2"/>
                                        </p:tgtEl>
                                        <p:attrNameLst>
                                          <p:attrName>ppt_x</p:attrName>
                                        </p:attrNameLst>
                                      </p:cBhvr>
                                      <p:tavLst>
                                        <p:tav tm="0">
                                          <p:val>
                                            <p:strVal val="ppt_x"/>
                                          </p:val>
                                        </p:tav>
                                        <p:tav tm="100000">
                                          <p:val>
                                            <p:strVal val="ppt_x"/>
                                          </p:val>
                                        </p:tav>
                                      </p:tavLst>
                                    </p:anim>
                                    <p:anim calcmode="lin" valueType="num">
                                      <p:cBhvr>
                                        <p:cTn id="8" dur="1000"/>
                                        <p:tgtEl>
                                          <p:spTgt spid="2"/>
                                        </p:tgtEl>
                                        <p:attrNameLst>
                                          <p:attrName>ppt_y</p:attrName>
                                        </p:attrNameLst>
                                      </p:cBhvr>
                                      <p:tavLst>
                                        <p:tav tm="0">
                                          <p:val>
                                            <p:strVal val="ppt_y"/>
                                          </p:val>
                                        </p:tav>
                                        <p:tav tm="100000">
                                          <p:val>
                                            <p:strVal val="ppt_y+.1"/>
                                          </p:val>
                                        </p:tav>
                                      </p:tavLst>
                                    </p:anim>
                                    <p:set>
                                      <p:cBhvr>
                                        <p:cTn id="9"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Титульный лист книги М. Булгакова «Жизнь господина де Мольера», ЖЗЛ, 1962</a:t>
            </a:r>
            <a:endParaRPr lang="uk-UA"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1554162"/>
            <a:ext cx="7416824" cy="4899173"/>
          </a:xfrm>
        </p:spPr>
      </p:pic>
    </p:spTree>
    <p:extLst>
      <p:ext uri="{BB962C8B-B14F-4D97-AF65-F5344CB8AC3E}">
        <p14:creationId xmlns:p14="http://schemas.microsoft.com/office/powerpoint/2010/main" val="1000085986"/>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43</TotalTime>
  <Words>1129</Words>
  <Application>Microsoft Office PowerPoint</Application>
  <PresentationFormat>Экран (4:3)</PresentationFormat>
  <Paragraphs>84</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Трек</vt:lpstr>
      <vt:lpstr>Булгаков, Михаил Афанасьевич</vt:lpstr>
      <vt:lpstr>Булгаков, Михаил Афанасьевич</vt:lpstr>
      <vt:lpstr>Дом в Киеве, в котором в 1906—1922 гг. жил Булгаков</vt:lpstr>
      <vt:lpstr>Биография</vt:lpstr>
      <vt:lpstr>Презентация PowerPoint</vt:lpstr>
      <vt:lpstr>Семья</vt:lpstr>
      <vt:lpstr>Камень с могилы Н. Гоголя на могиле  М. Булгакова</vt:lpstr>
      <vt:lpstr>Творчество</vt:lpstr>
      <vt:lpstr>Титульный лист книги М. Булгакова «Жизнь господина де Мольера», ЖЗЛ, 1962</vt:lpstr>
      <vt:lpstr>120-летие</vt:lpstr>
      <vt:lpstr>Цитаты Михаила Булгакова</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Булгаков, Михаил Афанасьевич</dc:title>
  <dc:creator>Настенька</dc:creator>
  <cp:lastModifiedBy>Настенька</cp:lastModifiedBy>
  <cp:revision>5</cp:revision>
  <dcterms:created xsi:type="dcterms:W3CDTF">2013-11-19T11:34:46Z</dcterms:created>
  <dcterms:modified xsi:type="dcterms:W3CDTF">2013-11-19T12:28:24Z</dcterms:modified>
</cp:coreProperties>
</file>