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62" r:id="rId6"/>
    <p:sldId id="259" r:id="rId7"/>
    <p:sldId id="260" r:id="rId8"/>
    <p:sldId id="261" r:id="rId9"/>
    <p:sldId id="264" r:id="rId10"/>
    <p:sldId id="265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10F54-9543-4419-8037-B258FDE83DE4}" type="datetimeFigureOut">
              <a:rPr lang="ru-RU" smtClean="0"/>
              <a:t>15.10.2011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F6ABB-8604-4412-8E0E-3C703B37205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 l="4331" r="4208" b="1914"/>
          <a:stretch>
            <a:fillRect/>
          </a:stretch>
        </p:blipFill>
        <p:spPr bwMode="auto">
          <a:xfrm>
            <a:off x="0" y="0"/>
            <a:ext cx="92203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980728"/>
            <a:ext cx="9036496" cy="2016224"/>
          </a:xfrm>
        </p:spPr>
        <p:txBody>
          <a:bodyPr>
            <a:noAutofit/>
          </a:bodyPr>
          <a:lstStyle/>
          <a:p>
            <a:r>
              <a:rPr lang="uk-UA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ea typeface="Cambria Math" pitchFamily="18" charset="0"/>
              </a:rPr>
              <a:t>Літературні  балади – перлини  ліро-епічного жанру</a:t>
            </a:r>
            <a:endParaRPr lang="ru-RU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ea typeface="Cambria Math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5715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265872"/>
            <a:ext cx="727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«От чего ми есть </a:t>
            </a:r>
            <a:r>
              <a:rPr lang="ru-RU" sz="3200" b="1" dirty="0" err="1" smtClean="0">
                <a:latin typeface="Monotype Corsiva" pitchFamily="66" charset="0"/>
              </a:rPr>
              <a:t>умрети</a:t>
            </a:r>
            <a:r>
              <a:rPr lang="ru-RU" sz="3200" b="1" dirty="0" smtClean="0">
                <a:latin typeface="Monotype Corsiva" pitchFamily="66" charset="0"/>
              </a:rPr>
              <a:t>?» И </a:t>
            </a:r>
            <a:r>
              <a:rPr lang="ru-RU" sz="3200" b="1" dirty="0" err="1" smtClean="0">
                <a:latin typeface="Monotype Corsiva" pitchFamily="66" charset="0"/>
              </a:rPr>
              <a:t>рече</a:t>
            </a:r>
            <a:r>
              <a:rPr lang="ru-RU" sz="3200" b="1" dirty="0" smtClean="0">
                <a:latin typeface="Monotype Corsiva" pitchFamily="66" charset="0"/>
              </a:rPr>
              <a:t> ему кудесник один: «</a:t>
            </a:r>
            <a:r>
              <a:rPr lang="ru-RU" sz="3200" b="1" dirty="0" err="1" smtClean="0">
                <a:latin typeface="Monotype Corsiva" pitchFamily="66" charset="0"/>
              </a:rPr>
              <a:t>Княже</a:t>
            </a:r>
            <a:r>
              <a:rPr lang="ru-RU" sz="3200" b="1" dirty="0" smtClean="0">
                <a:latin typeface="Monotype Corsiva" pitchFamily="66" charset="0"/>
              </a:rPr>
              <a:t>! Конь, его же </a:t>
            </a:r>
            <a:r>
              <a:rPr lang="ru-RU" sz="3200" b="1" dirty="0" err="1" smtClean="0">
                <a:latin typeface="Monotype Corsiva" pitchFamily="66" charset="0"/>
              </a:rPr>
              <a:t>любиши</a:t>
            </a:r>
            <a:r>
              <a:rPr lang="ru-RU" sz="3200" b="1" dirty="0" smtClean="0">
                <a:latin typeface="Monotype Corsiva" pitchFamily="66" charset="0"/>
              </a:rPr>
              <a:t> и </a:t>
            </a:r>
            <a:r>
              <a:rPr lang="ru-RU" sz="3200" b="1" dirty="0" err="1" smtClean="0">
                <a:latin typeface="Monotype Corsiva" pitchFamily="66" charset="0"/>
              </a:rPr>
              <a:t>ездиши</a:t>
            </a:r>
            <a:r>
              <a:rPr lang="ru-RU" sz="3200" b="1" dirty="0" smtClean="0">
                <a:latin typeface="Monotype Corsiva" pitchFamily="66" charset="0"/>
              </a:rPr>
              <a:t> на нем, от того </a:t>
            </a:r>
            <a:r>
              <a:rPr lang="ru-RU" sz="3200" b="1" dirty="0" err="1" smtClean="0">
                <a:latin typeface="Monotype Corsiva" pitchFamily="66" charset="0"/>
              </a:rPr>
              <a:t>ти</a:t>
            </a:r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 err="1" smtClean="0">
                <a:latin typeface="Monotype Corsiva" pitchFamily="66" charset="0"/>
              </a:rPr>
              <a:t>умрети</a:t>
            </a:r>
            <a:r>
              <a:rPr lang="ru-RU" sz="3200" b="1" dirty="0" smtClean="0">
                <a:latin typeface="Monotype Corsiva" pitchFamily="66" charset="0"/>
              </a:rPr>
              <a:t>»</a:t>
            </a:r>
          </a:p>
          <a:p>
            <a:pPr algn="r"/>
            <a:r>
              <a:rPr lang="ru-RU" sz="2400" dirty="0" smtClean="0"/>
              <a:t>«Повесть временных лет»</a:t>
            </a: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381" t="3422" r="3381" b="3422"/>
          <a:stretch>
            <a:fillRect/>
          </a:stretch>
        </p:blipFill>
        <p:spPr bwMode="auto">
          <a:xfrm rot="21189143">
            <a:off x="657763" y="2331665"/>
            <a:ext cx="5528608" cy="388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8" y="764704"/>
            <a:ext cx="70968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Судьба слепа, но бьет без единого промаха…</a:t>
            </a:r>
          </a:p>
          <a:p>
            <a:pPr algn="r"/>
            <a:r>
              <a:rPr lang="ru-RU" sz="2400" dirty="0" smtClean="0"/>
              <a:t>А.Пушкин</a:t>
            </a: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Йоганн Гете (1749-1832)</a:t>
            </a:r>
            <a:b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uk-UA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Автор </a:t>
            </a:r>
            <a:r>
              <a:rPr lang="ru-RU" sz="3600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балади</a:t>
            </a:r>
            <a:r>
              <a:rPr lang="ru-RU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«</a:t>
            </a:r>
            <a:r>
              <a:rPr lang="ru-RU" sz="3600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Вільшаний</a:t>
            </a:r>
            <a:r>
              <a:rPr lang="ru-RU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король»</a:t>
            </a:r>
            <a:endParaRPr lang="ru-RU" sz="3600" dirty="0">
              <a:ln w="6350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280720"/>
            <a:ext cx="6336704" cy="820688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Німеччина, </a:t>
            </a:r>
            <a:r>
              <a:rPr lang="en-US" b="1" dirty="0" smtClean="0">
                <a:latin typeface="Cambria Math" pitchFamily="18" charset="0"/>
                <a:ea typeface="Cambria Math" pitchFamily="18" charset="0"/>
              </a:rPr>
              <a:t>XVII</a:t>
            </a: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І століття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5790" r="8000"/>
          <a:stretch>
            <a:fillRect/>
          </a:stretch>
        </p:blipFill>
        <p:spPr bwMode="auto">
          <a:xfrm>
            <a:off x="1907704" y="1229320"/>
            <a:ext cx="3744416" cy="50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5976664" cy="41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404664"/>
            <a:ext cx="669674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Monotype Corsiva" pitchFamily="66" charset="0"/>
              </a:rPr>
              <a:t>Природа! Ми нею оточені й охоплені – непереможно, нам ні вийти з неї, ні глибше в неї проникнути…</a:t>
            </a:r>
          </a:p>
          <a:p>
            <a:pPr algn="r"/>
            <a:r>
              <a:rPr lang="uk-UA" sz="2800" dirty="0" smtClean="0"/>
              <a:t>Й.Гете</a:t>
            </a:r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61896"/>
            <a:ext cx="6230466" cy="470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404664"/>
            <a:ext cx="72728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Monotype Corsiva" pitchFamily="66" charset="0"/>
              </a:rPr>
              <a:t>Природні явища часто викликають жах  у людини, інколи вона відчуває себе мізерною. ..</a:t>
            </a:r>
          </a:p>
          <a:p>
            <a:pPr algn="r"/>
            <a:r>
              <a:rPr lang="uk-UA" sz="2800" dirty="0" smtClean="0"/>
              <a:t>Й.Гете</a:t>
            </a:r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Робет</a:t>
            </a:r>
            <a: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uk-UA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Стівенсон</a:t>
            </a:r>
            <a: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(1850-1894)</a:t>
            </a:r>
            <a:b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uk-UA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Автор </a:t>
            </a:r>
            <a:r>
              <a:rPr lang="ru-RU" sz="3600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балади</a:t>
            </a:r>
            <a:r>
              <a:rPr lang="ru-RU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«</a:t>
            </a:r>
            <a:r>
              <a:rPr lang="ru-RU" sz="3600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Вересовий</a:t>
            </a:r>
            <a:r>
              <a:rPr lang="ru-RU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3600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трунок</a:t>
            </a:r>
            <a:r>
              <a:rPr lang="ru-RU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»</a:t>
            </a:r>
            <a:endParaRPr lang="ru-RU" sz="3600" dirty="0">
              <a:ln w="6350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280720"/>
            <a:ext cx="6336704" cy="820688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Шотландія, </a:t>
            </a:r>
            <a:r>
              <a:rPr lang="en-US" b="1" dirty="0" smtClean="0">
                <a:latin typeface="Cambria Math" pitchFamily="18" charset="0"/>
                <a:ea typeface="Cambria Math" pitchFamily="18" charset="0"/>
              </a:rPr>
              <a:t>X</a:t>
            </a: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ІХ століття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2061" r="7534"/>
          <a:stretch>
            <a:fillRect/>
          </a:stretch>
        </p:blipFill>
        <p:spPr bwMode="auto">
          <a:xfrm>
            <a:off x="1691680" y="1232776"/>
            <a:ext cx="4032448" cy="50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404664"/>
            <a:ext cx="66967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atin typeface="Monotype Corsiva" pitchFamily="66" charset="0"/>
              </a:rPr>
              <a:t>Людину можна знищити, але здолати її неможливо…</a:t>
            </a:r>
          </a:p>
          <a:p>
            <a:pPr algn="r"/>
            <a:r>
              <a:rPr lang="uk-UA" sz="2800" dirty="0" smtClean="0"/>
              <a:t>Е.Хемінгуей</a:t>
            </a:r>
            <a:endParaRPr lang="ru-RU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703" r="1351" b="8295"/>
          <a:stretch>
            <a:fillRect/>
          </a:stretch>
        </p:blipFill>
        <p:spPr bwMode="auto">
          <a:xfrm>
            <a:off x="323528" y="2132856"/>
            <a:ext cx="5904656" cy="45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260648"/>
            <a:ext cx="6048672" cy="3096344"/>
          </a:xfrm>
        </p:spPr>
        <p:txBody>
          <a:bodyPr/>
          <a:lstStyle/>
          <a:p>
            <a:pPr>
              <a:lnSpc>
                <a:spcPts val="4000"/>
              </a:lnSpc>
              <a:spcBef>
                <a:spcPts val="0"/>
              </a:spcBef>
              <a:buNone/>
            </a:pPr>
            <a:r>
              <a:rPr lang="uk-UA" sz="3600" b="1" dirty="0" smtClean="0">
                <a:latin typeface="Monotype Corsiva" pitchFamily="66" charset="0"/>
              </a:rPr>
              <a:t>Спогадаймо давню давнину,</a:t>
            </a:r>
          </a:p>
          <a:p>
            <a:pPr>
              <a:lnSpc>
                <a:spcPts val="4000"/>
              </a:lnSpc>
              <a:spcBef>
                <a:spcPts val="0"/>
              </a:spcBef>
              <a:buNone/>
            </a:pPr>
            <a:r>
              <a:rPr lang="uk-UA" sz="3600" b="1" dirty="0" smtClean="0">
                <a:latin typeface="Monotype Corsiva" pitchFamily="66" charset="0"/>
              </a:rPr>
              <a:t>Спогадаймо повість незабутню</a:t>
            </a:r>
          </a:p>
          <a:p>
            <a:pPr>
              <a:lnSpc>
                <a:spcPts val="4000"/>
              </a:lnSpc>
              <a:spcBef>
                <a:spcPts val="0"/>
              </a:spcBef>
              <a:buNone/>
            </a:pPr>
            <a:r>
              <a:rPr lang="uk-UA" sz="3600" b="1" dirty="0" smtClean="0">
                <a:latin typeface="Monotype Corsiva" pitchFamily="66" charset="0"/>
              </a:rPr>
              <a:t>Про далеку </a:t>
            </a:r>
            <a:r>
              <a:rPr lang="uk-UA" sz="3600" b="1" dirty="0" err="1" smtClean="0">
                <a:latin typeface="Monotype Corsiva" pitchFamily="66" charset="0"/>
              </a:rPr>
              <a:t>вільную</a:t>
            </a:r>
            <a:r>
              <a:rPr lang="uk-UA" sz="3600" b="1" dirty="0" smtClean="0">
                <a:latin typeface="Monotype Corsiva" pitchFamily="66" charset="0"/>
              </a:rPr>
              <a:t> країну,</a:t>
            </a:r>
          </a:p>
          <a:p>
            <a:pPr>
              <a:lnSpc>
                <a:spcPts val="4000"/>
              </a:lnSpc>
              <a:spcBef>
                <a:spcPts val="0"/>
              </a:spcBef>
              <a:buNone/>
            </a:pPr>
            <a:r>
              <a:rPr lang="uk-UA" sz="3600" b="1" dirty="0" smtClean="0">
                <a:latin typeface="Monotype Corsiva" pitchFamily="66" charset="0"/>
              </a:rPr>
              <a:t>Про стару Шотландію </a:t>
            </a:r>
            <a:r>
              <a:rPr lang="uk-UA" sz="3600" b="1" dirty="0" err="1" smtClean="0">
                <a:latin typeface="Monotype Corsiva" pitchFamily="66" charset="0"/>
              </a:rPr>
              <a:t>славутню</a:t>
            </a:r>
            <a:r>
              <a:rPr lang="uk-UA" sz="3600" b="1" dirty="0" smtClean="0">
                <a:latin typeface="Monotype Corsiva" pitchFamily="66" charset="0"/>
              </a:rPr>
              <a:t>.</a:t>
            </a:r>
          </a:p>
          <a:p>
            <a:pPr algn="r">
              <a:lnSpc>
                <a:spcPts val="4000"/>
              </a:lnSpc>
              <a:spcBef>
                <a:spcPts val="0"/>
              </a:spcBef>
              <a:buNone/>
            </a:pPr>
            <a:r>
              <a:rPr lang="uk-UA" dirty="0" smtClean="0"/>
              <a:t>Леся Українка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22672">
            <a:off x="1463551" y="3191662"/>
            <a:ext cx="4081081" cy="3262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Домашнє завдання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491064" cy="485313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Повторити матеріали розділу </a:t>
            </a: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«</a:t>
            </a: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Героїчні пісні й балади у світовій літературі».</a:t>
            </a:r>
          </a:p>
          <a:p>
            <a:pPr>
              <a:spcBef>
                <a:spcPts val="1200"/>
              </a:spcBef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Підготуватися до контрольної роботи.</a:t>
            </a:r>
          </a:p>
          <a:p>
            <a:pPr>
              <a:spcBef>
                <a:spcPts val="1200"/>
              </a:spcBef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*Створити </a:t>
            </a:r>
            <a:r>
              <a:rPr lang="uk-UA" b="1" smtClean="0">
                <a:latin typeface="Cambria Math" pitchFamily="18" charset="0"/>
                <a:ea typeface="Cambria Math" pitchFamily="18" charset="0"/>
              </a:rPr>
              <a:t>героїчну баладу, </a:t>
            </a: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в якій усе починається пізнім осіннім вечором, коли за вікном завиває вітер.</a:t>
            </a:r>
            <a:endParaRPr lang="uk-UA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18256"/>
            <a:ext cx="8229600" cy="1143000"/>
          </a:xfrm>
        </p:spPr>
        <p:txBody>
          <a:bodyPr/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Ознаки літературної балади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6480720" cy="551723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spcBef>
                <a:spcPts val="1200"/>
              </a:spcBef>
              <a:buAutoNum type="arabicPeriod"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Наявність автора.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Ліро-епічний твір з напруженим сюжетом.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Невеликий обсяг, стислість викладу.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Зв’язок із фольклором.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Невелика кількість персонажів.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Вираження авторської позиції.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Використання художніх прийомів (епітети, символи, метафори, діалектизми, окличні речення, анафора, інверсія).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7128792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Франсуа Війон (1431 - ?)</a:t>
            </a:r>
            <a:b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uk-UA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Автор </a:t>
            </a:r>
            <a:r>
              <a:rPr lang="ru-RU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</a:t>
            </a:r>
            <a:r>
              <a:rPr lang="uk-UA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Балади прикмет</a:t>
            </a:r>
            <a:r>
              <a:rPr lang="ru-RU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»</a:t>
            </a:r>
            <a:endParaRPr lang="ru-RU" sz="3600" dirty="0">
              <a:ln w="6350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280720"/>
            <a:ext cx="6192688" cy="820688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Франція, </a:t>
            </a:r>
            <a:r>
              <a:rPr lang="en-US" b="1" dirty="0" smtClean="0">
                <a:latin typeface="Cambria Math" pitchFamily="18" charset="0"/>
                <a:ea typeface="Cambria Math" pitchFamily="18" charset="0"/>
              </a:rPr>
              <a:t>XV</a:t>
            </a: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 століття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79" t="2627" r="2379" b="17162"/>
          <a:stretch>
            <a:fillRect/>
          </a:stretch>
        </p:blipFill>
        <p:spPr bwMode="auto">
          <a:xfrm>
            <a:off x="1619672" y="1268760"/>
            <a:ext cx="4032448" cy="5040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476672"/>
            <a:ext cx="6203032" cy="4525963"/>
          </a:xfrm>
        </p:spPr>
        <p:txBody>
          <a:bodyPr/>
          <a:lstStyle/>
          <a:p>
            <a:pPr marL="0" indent="450850" algn="just">
              <a:buNone/>
            </a:pPr>
            <a:r>
              <a:rPr lang="uk-UA" sz="3600" b="1" i="1" dirty="0" smtClean="0">
                <a:latin typeface="Monotype Corsiva" pitchFamily="66" charset="0"/>
              </a:rPr>
              <a:t>Життя саме по собі – ні благо, ні зло: воно вміщує в собі і благо, і зло, дивлячись на те, у що ви самі перетворили його. </a:t>
            </a:r>
          </a:p>
          <a:p>
            <a:pPr marL="0" indent="450850" algn="r">
              <a:buNone/>
            </a:pPr>
            <a:r>
              <a:rPr lang="uk-UA" dirty="0" smtClean="0"/>
              <a:t>Ф.Війон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2708920"/>
            <a:ext cx="5186351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88640"/>
            <a:ext cx="6131024" cy="1396752"/>
          </a:xfrm>
        </p:spPr>
        <p:txBody>
          <a:bodyPr/>
          <a:lstStyle/>
          <a:p>
            <a:pPr marL="0" indent="0">
              <a:buNone/>
            </a:pPr>
            <a:r>
              <a:rPr lang="uk-UA" sz="4000" b="1" i="1" dirty="0" smtClean="0">
                <a:latin typeface="Monotype Corsiva" pitchFamily="66" charset="0"/>
              </a:rPr>
              <a:t>Живи – надії не втрачай!</a:t>
            </a:r>
          </a:p>
          <a:p>
            <a:pPr marL="0" indent="0" algn="r">
              <a:buNone/>
            </a:pPr>
            <a:r>
              <a:rPr lang="uk-UA" dirty="0" smtClean="0"/>
              <a:t>Ф.Війон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3657278" cy="476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0160" t="6300" r="16001"/>
          <a:stretch>
            <a:fillRect/>
          </a:stretch>
        </p:blipFill>
        <p:spPr bwMode="auto">
          <a:xfrm>
            <a:off x="3923928" y="1844824"/>
            <a:ext cx="2448272" cy="479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Фрідріх </a:t>
            </a:r>
            <a:r>
              <a:rPr lang="uk-UA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Шіллер</a:t>
            </a:r>
            <a: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(1759-1805)</a:t>
            </a:r>
            <a:b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uk-UA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Автор </a:t>
            </a:r>
            <a:r>
              <a:rPr lang="ru-RU" sz="3600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балади</a:t>
            </a:r>
            <a:r>
              <a:rPr lang="ru-RU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«Рукавичка»</a:t>
            </a:r>
            <a:endParaRPr lang="ru-RU" sz="3600" dirty="0">
              <a:ln w="6350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280720"/>
            <a:ext cx="6192688" cy="820688"/>
          </a:xfrm>
        </p:spPr>
        <p:txBody>
          <a:bodyPr/>
          <a:lstStyle/>
          <a:p>
            <a:pPr algn="ctr">
              <a:buNone/>
            </a:pP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Німеччина, </a:t>
            </a:r>
            <a:r>
              <a:rPr lang="en-US" b="1" dirty="0" smtClean="0">
                <a:latin typeface="Cambria Math" pitchFamily="18" charset="0"/>
                <a:ea typeface="Cambria Math" pitchFamily="18" charset="0"/>
              </a:rPr>
              <a:t>XVII</a:t>
            </a: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І століття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425" y="1340768"/>
            <a:ext cx="3762687" cy="48793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260648"/>
            <a:ext cx="6851104" cy="4525963"/>
          </a:xfrm>
        </p:spPr>
        <p:txBody>
          <a:bodyPr/>
          <a:lstStyle/>
          <a:p>
            <a:pPr>
              <a:buNone/>
            </a:pPr>
            <a:r>
              <a:rPr lang="uk-UA" sz="3600" b="1" i="1" dirty="0" smtClean="0">
                <a:latin typeface="Monotype Corsiva" pitchFamily="66" charset="0"/>
              </a:rPr>
              <a:t>Людина – скарб, цінніший від усього.</a:t>
            </a:r>
          </a:p>
          <a:p>
            <a:pPr algn="r">
              <a:buNone/>
            </a:pPr>
            <a:r>
              <a:rPr lang="uk-UA" dirty="0" smtClean="0"/>
              <a:t>Р.Бернс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19" y="1268761"/>
            <a:ext cx="6706715" cy="536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3008" b="10950"/>
          <a:stretch>
            <a:fillRect/>
          </a:stretch>
        </p:blipFill>
        <p:spPr bwMode="auto">
          <a:xfrm>
            <a:off x="323528" y="3068960"/>
            <a:ext cx="580007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482007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9512" y="836712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atin typeface="Monotype Corsiva" pitchFamily="66" charset="0"/>
              </a:rPr>
              <a:t>Ти знаєш, </a:t>
            </a:r>
          </a:p>
          <a:p>
            <a:pPr algn="ctr"/>
            <a:r>
              <a:rPr lang="uk-UA" sz="4000" b="1" dirty="0" smtClean="0">
                <a:latin typeface="Monotype Corsiva" pitchFamily="66" charset="0"/>
              </a:rPr>
              <a:t>що ти – людина?</a:t>
            </a:r>
          </a:p>
          <a:p>
            <a:pPr algn="r"/>
            <a:r>
              <a:rPr lang="uk-UA" sz="2000" dirty="0" smtClean="0"/>
              <a:t>В.Симоненко</a:t>
            </a: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Александр</a:t>
            </a:r>
            <a: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uk-UA" dirty="0" err="1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Пушкин</a:t>
            </a:r>
            <a: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(1799-1837)</a:t>
            </a:r>
            <a:br>
              <a:rPr lang="uk-UA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uk-UA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Автор </a:t>
            </a:r>
            <a:r>
              <a:rPr lang="ru-RU" sz="3600" dirty="0" smtClean="0">
                <a:ln w="6350" cmpd="sng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баллады «Песнь о вещем Олеге»</a:t>
            </a:r>
            <a:endParaRPr lang="ru-RU" sz="3600" dirty="0">
              <a:ln w="6350" cmpd="sng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280720"/>
            <a:ext cx="6336704" cy="820688"/>
          </a:xfrm>
        </p:spPr>
        <p:txBody>
          <a:bodyPr/>
          <a:lstStyle/>
          <a:p>
            <a:pPr algn="ctr">
              <a:buNone/>
            </a:pPr>
            <a:r>
              <a:rPr lang="uk-UA" b="1" dirty="0" err="1" smtClean="0">
                <a:latin typeface="Cambria Math" pitchFamily="18" charset="0"/>
                <a:ea typeface="Cambria Math" pitchFamily="18" charset="0"/>
              </a:rPr>
              <a:t>Россия</a:t>
            </a: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, </a:t>
            </a:r>
            <a:r>
              <a:rPr lang="en-US" b="1" dirty="0" smtClean="0">
                <a:latin typeface="Cambria Math" pitchFamily="18" charset="0"/>
                <a:ea typeface="Cambria Math" pitchFamily="18" charset="0"/>
              </a:rPr>
              <a:t>X</a:t>
            </a:r>
            <a:r>
              <a:rPr lang="uk-UA" b="1" dirty="0" smtClean="0">
                <a:latin typeface="Cambria Math" pitchFamily="18" charset="0"/>
                <a:ea typeface="Cambria Math" pitchFamily="18" charset="0"/>
              </a:rPr>
              <a:t>ІХ </a:t>
            </a:r>
            <a:r>
              <a:rPr lang="uk-UA" b="1" dirty="0" err="1" smtClean="0">
                <a:latin typeface="Cambria Math" pitchFamily="18" charset="0"/>
                <a:ea typeface="Cambria Math" pitchFamily="18" charset="0"/>
              </a:rPr>
              <a:t>столетие</a:t>
            </a:r>
            <a:endParaRPr lang="ru-RU" b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4028215" cy="5037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315</Words>
  <Application>Microsoft Office PowerPoint</Application>
  <PresentationFormat>Экран (4:3)</PresentationFormat>
  <Paragraphs>47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Літературні  балади – перлини  ліро-епічного жанру</vt:lpstr>
      <vt:lpstr>Ознаки літературної балади</vt:lpstr>
      <vt:lpstr>Франсуа Війон (1431 - ?) Автор «Балади прикмет»</vt:lpstr>
      <vt:lpstr>Слайд 4</vt:lpstr>
      <vt:lpstr>Слайд 5</vt:lpstr>
      <vt:lpstr>Фрідріх Шіллер (1759-1805) Автор балади «Рукавичка»</vt:lpstr>
      <vt:lpstr>Слайд 7</vt:lpstr>
      <vt:lpstr>Слайд 8</vt:lpstr>
      <vt:lpstr>Александр Пушкин (1799-1837) Автор баллады «Песнь о вещем Олеге»</vt:lpstr>
      <vt:lpstr>Слайд 10</vt:lpstr>
      <vt:lpstr>Слайд 11</vt:lpstr>
      <vt:lpstr>Йоганн Гете (1749-1832) Автор балади «Вільшаний король»</vt:lpstr>
      <vt:lpstr>Слайд 13</vt:lpstr>
      <vt:lpstr>Слайд 14</vt:lpstr>
      <vt:lpstr>Робет Стівенсон (1850-1894) Автор балади «Вересовий трунок»</vt:lpstr>
      <vt:lpstr>Слайд 16</vt:lpstr>
      <vt:lpstr>Слайд 17</vt:lpstr>
      <vt:lpstr>Домашнє завдання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Літературні  балади – перлини  ліро-епічного жанру</dc:title>
  <dc:creator>Vika</dc:creator>
  <cp:lastModifiedBy>Vika</cp:lastModifiedBy>
  <cp:revision>23</cp:revision>
  <dcterms:created xsi:type="dcterms:W3CDTF">2011-10-15T09:54:22Z</dcterms:created>
  <dcterms:modified xsi:type="dcterms:W3CDTF">2011-10-15T12:59:32Z</dcterms:modified>
</cp:coreProperties>
</file>