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0" autoAdjust="0"/>
    <p:restoredTop sz="94660"/>
  </p:normalViewPr>
  <p:slideViewPr>
    <p:cSldViewPr>
      <p:cViewPr varScale="1">
        <p:scale>
          <a:sx n="66" d="100"/>
          <a:sy n="66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7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089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19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050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143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111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69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702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28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57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333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56FB7-672D-4B04-B1AF-A59387256229}" type="datetimeFigureOut">
              <a:rPr lang="uk-UA" smtClean="0"/>
              <a:t>23.03.2013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7321F-CBA4-4986-8300-DCECA87B3D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693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367017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Абсурдно ділити людей на гарних і поганих. Люди бувають або чарівні, або нудотні.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»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Оскар Уайльд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324600" y="5562600"/>
            <a:ext cx="2362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Виконала учениця 10-А класу Йордан Христина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295400" y="2819400"/>
            <a:ext cx="668655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uk-UA" sz="80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Оскар Уайльд</a:t>
            </a:r>
            <a:endParaRPr lang="uk-UA" sz="80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34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25" y="-73677"/>
            <a:ext cx="9144000" cy="701730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2000">
                <a:schemeClr val="accent5">
                  <a:lumMod val="40000"/>
                  <a:lumOff val="60000"/>
                </a:schemeClr>
              </a:gs>
              <a:gs pos="40005">
                <a:schemeClr val="accent3">
                  <a:lumMod val="60000"/>
                  <a:lumOff val="40000"/>
                </a:schemeClr>
              </a:gs>
              <a:gs pos="30000">
                <a:schemeClr val="accent4">
                  <a:lumMod val="60000"/>
                  <a:lumOff val="40000"/>
                </a:schemeClr>
              </a:gs>
              <a:gs pos="45000">
                <a:schemeClr val="accent2">
                  <a:lumMod val="40000"/>
                  <a:lumOff val="60000"/>
                </a:schemeClr>
              </a:gs>
              <a:gs pos="77000">
                <a:schemeClr val="accent1">
                  <a:lumMod val="40000"/>
                  <a:lumOff val="60000"/>
                </a:schemeClr>
              </a:gs>
              <a:gs pos="48328">
                <a:schemeClr val="accent2">
                  <a:lumMod val="40000"/>
                  <a:lumOff val="60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Єдине виправдання некорисних вчинків полягає в безмірному захопленні ними тих, хто їх здійснює.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Єдине товариство, яке людина витримує до к</a:t>
            </a:r>
            <a:r>
              <a:rPr lang="en-US" dirty="0" err="1" smtClean="0"/>
              <a:t>i</a:t>
            </a:r>
            <a:r>
              <a:rPr lang="uk-UA" dirty="0" err="1" smtClean="0"/>
              <a:t>нця</a:t>
            </a:r>
            <a:r>
              <a:rPr lang="uk-UA" dirty="0" smtClean="0"/>
              <a:t> — це її власне.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Єдиний спосіб позбутися спокуси — піддатися їй.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Єдиний спосіб, у який жінка може перевиховати чоловіка — це завдати йому стільки зла, щоб він утратив будь-який смак до життя.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Їй усе ще тридцять п’ять років з тих самих пір, як їй виповнилося сорок.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Аби повернути собі юність, варто тільки повторити всі захоплення та помилки молодості.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Бідні — єдина категорія людей, що думають про гроші більше, ніж багаті.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Більшість людей банкрутує від того, що вкладає надто великий капітал у прозу життя. Розоритися на поезії принаймні почесно.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Батьків не повинно бути ні видно, ні чутно. Лише на цій основі можна побудувати міцну родину.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Будь-яке мистецтво зовсім даремне.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В людини є все, що завгодно, тільки не розум.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В основі кожної плітки лежить добре перевірена аморальність.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Всякий раз, коли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допускає</a:t>
            </a:r>
            <a:r>
              <a:rPr lang="ru-RU" dirty="0" smtClean="0"/>
              <a:t> </a:t>
            </a:r>
            <a:r>
              <a:rPr lang="ru-RU" dirty="0" err="1" smtClean="0"/>
              <a:t>дурість</a:t>
            </a:r>
            <a:r>
              <a:rPr lang="ru-RU" dirty="0" smtClean="0"/>
              <a:t>, вона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з </a:t>
            </a:r>
            <a:r>
              <a:rPr lang="ru-RU" dirty="0" err="1" smtClean="0"/>
              <a:t>найблагородніших</a:t>
            </a:r>
            <a:r>
              <a:rPr lang="ru-RU" dirty="0" smtClean="0"/>
              <a:t> </a:t>
            </a:r>
            <a:r>
              <a:rPr lang="ru-RU" dirty="0" err="1" smtClean="0"/>
              <a:t>поривань</a:t>
            </a:r>
            <a:r>
              <a:rPr lang="ru-RU" dirty="0" smtClean="0"/>
              <a:t>.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Дивитися</a:t>
            </a:r>
            <a:r>
              <a:rPr lang="ru-RU" dirty="0" smtClean="0"/>
              <a:t> на предмет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будь— </a:t>
            </a:r>
            <a:r>
              <a:rPr lang="ru-RU" dirty="0" err="1" smtClean="0"/>
              <a:t>який</a:t>
            </a:r>
            <a:r>
              <a:rPr lang="ru-RU" dirty="0" smtClean="0"/>
              <a:t> предмет, треба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красу.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знати про себе, треба все знати про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Дорога до </a:t>
            </a:r>
            <a:r>
              <a:rPr lang="ru-RU" dirty="0" err="1" smtClean="0"/>
              <a:t>істини</a:t>
            </a:r>
            <a:r>
              <a:rPr lang="ru-RU" dirty="0" smtClean="0"/>
              <a:t> </a:t>
            </a:r>
            <a:r>
              <a:rPr lang="ru-RU" dirty="0" err="1" smtClean="0"/>
              <a:t>вимощена</a:t>
            </a:r>
            <a:r>
              <a:rPr lang="ru-RU" dirty="0" smtClean="0"/>
              <a:t> парадоксами.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Дружба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і </a:t>
            </a:r>
            <a:r>
              <a:rPr lang="ru-RU" dirty="0" err="1" smtClean="0"/>
              <a:t>жінкою</a:t>
            </a:r>
            <a:r>
              <a:rPr lang="ru-RU" dirty="0" smtClean="0"/>
              <a:t> – </a:t>
            </a:r>
            <a:r>
              <a:rPr lang="ru-RU" dirty="0" err="1" smtClean="0"/>
              <a:t>річ</a:t>
            </a:r>
            <a:r>
              <a:rPr lang="ru-RU" dirty="0" smtClean="0"/>
              <a:t> </a:t>
            </a:r>
            <a:r>
              <a:rPr lang="ru-RU" dirty="0" err="1" smtClean="0"/>
              <a:t>неможлива</a:t>
            </a:r>
            <a:r>
              <a:rPr lang="ru-RU" dirty="0" smtClean="0"/>
              <a:t>;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пристрасть</a:t>
            </a:r>
            <a:r>
              <a:rPr lang="ru-RU" dirty="0" smtClean="0"/>
              <a:t>, </a:t>
            </a:r>
            <a:r>
              <a:rPr lang="ru-RU" dirty="0" err="1" smtClean="0"/>
              <a:t>ворожнеча</a:t>
            </a:r>
            <a:r>
              <a:rPr lang="ru-RU" dirty="0" smtClean="0"/>
              <a:t>, </a:t>
            </a:r>
            <a:r>
              <a:rPr lang="ru-RU" dirty="0" err="1" smtClean="0"/>
              <a:t>обожнювання</a:t>
            </a:r>
            <a:r>
              <a:rPr lang="ru-RU" dirty="0" smtClean="0"/>
              <a:t>, </a:t>
            </a:r>
            <a:r>
              <a:rPr lang="ru-RU" dirty="0" err="1" smtClean="0"/>
              <a:t>любов</a:t>
            </a:r>
            <a:r>
              <a:rPr lang="ru-RU" dirty="0" smtClean="0"/>
              <a:t>, але </a:t>
            </a:r>
            <a:r>
              <a:rPr lang="ru-RU" dirty="0" err="1" smtClean="0"/>
              <a:t>тільки</a:t>
            </a:r>
            <a:r>
              <a:rPr lang="ru-RU" dirty="0" smtClean="0"/>
              <a:t> не дружба.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50318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25" y="-73677"/>
            <a:ext cx="9144000" cy="701730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2000">
                <a:schemeClr val="accent5">
                  <a:lumMod val="40000"/>
                  <a:lumOff val="60000"/>
                </a:schemeClr>
              </a:gs>
              <a:gs pos="40005">
                <a:schemeClr val="accent3">
                  <a:lumMod val="60000"/>
                  <a:lumOff val="40000"/>
                </a:schemeClr>
              </a:gs>
              <a:gs pos="30000">
                <a:schemeClr val="accent4">
                  <a:lumMod val="60000"/>
                  <a:lumOff val="40000"/>
                </a:schemeClr>
              </a:gs>
              <a:gs pos="45000">
                <a:schemeClr val="accent2">
                  <a:lumMod val="40000"/>
                  <a:lumOff val="60000"/>
                </a:schemeClr>
              </a:gs>
              <a:gs pos="77000">
                <a:schemeClr val="accent1">
                  <a:lumMod val="40000"/>
                  <a:lumOff val="60000"/>
                </a:schemeClr>
              </a:gs>
              <a:gs pos="48328">
                <a:schemeClr val="accent2">
                  <a:lumMod val="40000"/>
                  <a:lumOff val="60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Дружба </a:t>
            </a:r>
            <a:r>
              <a:rPr lang="ru-RU" dirty="0" err="1" smtClean="0"/>
              <a:t>трагічніша</a:t>
            </a:r>
            <a:r>
              <a:rPr lang="ru-RU" dirty="0" smtClean="0"/>
              <a:t> за </a:t>
            </a:r>
            <a:r>
              <a:rPr lang="ru-RU" dirty="0" err="1" smtClean="0"/>
              <a:t>любов</a:t>
            </a:r>
            <a:r>
              <a:rPr lang="ru-RU" dirty="0" smtClean="0"/>
              <a:t> – вона </a:t>
            </a:r>
            <a:r>
              <a:rPr lang="ru-RU" dirty="0" err="1" smtClean="0"/>
              <a:t>вмирає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неприємно</a:t>
            </a:r>
            <a:r>
              <a:rPr lang="ru-RU" dirty="0" smtClean="0"/>
              <a:t>, коли про вас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говорять</a:t>
            </a:r>
            <a:r>
              <a:rPr lang="ru-RU" dirty="0" smtClean="0"/>
              <a:t>, і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гірше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коли про вас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говорять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Жінки — декоративна стать. Їм ні про що говорити, але все, що вони скажуть, чарівне.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Життя — занадто серйозна штука, щоб сприймати його занадто серйозно.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Журналістика – це організоване лихослів’я.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Завжди грай чесно, якщо всі козирі в тебе на руках.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Завжди прощайте ваших ворогів. Ніщо не злить їх більше. Закохані завжди починають </a:t>
            </a:r>
            <a:r>
              <a:rPr lang="en-US" dirty="0" err="1" smtClean="0"/>
              <a:t>i</a:t>
            </a:r>
            <a:r>
              <a:rPr lang="uk-UA" dirty="0" smtClean="0"/>
              <a:t>з того, що обдурюють самих себе, а закінчують тим, що обдурюють інших. Люди називають це романом.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Звичайні жінки ніколи не діють на уяву. Вони не йдуть далі від свого часу. Про їхнє духовне життя так само легко дізнатися, як і про к</a:t>
            </a:r>
            <a:r>
              <a:rPr lang="en-US" dirty="0" err="1" smtClean="0"/>
              <a:t>i</a:t>
            </a:r>
            <a:r>
              <a:rPr lang="uk-UA" dirty="0" err="1" smtClean="0"/>
              <a:t>льк</a:t>
            </a:r>
            <a:r>
              <a:rPr lang="en-US" dirty="0" err="1" smtClean="0"/>
              <a:t>i</a:t>
            </a:r>
            <a:r>
              <a:rPr lang="uk-UA" dirty="0" err="1" smtClean="0"/>
              <a:t>сть</a:t>
            </a:r>
            <a:r>
              <a:rPr lang="uk-UA" dirty="0" smtClean="0"/>
              <a:t> їхніх капелюшків.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Здоровий глузд абсолютно недоречний при схиленні перед красою. Це надто високо, щоб бути здоровим.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Кожен може написати тритомний роман. Все, що для цього потрібно, — зовсім не знати ні життя, ні літератури.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Кожна людина вільна на стільки, на скільки вона це відчуває.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Коли добро безсиле, воно — зло.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/>
              <a:t>Коли вдруге виходить заміж жінка, це означає, що вона ненавиділа свого першого чоловіка. Коли вдруге жениться чоловік, це відбувається тому, що він обожнював свою першу дружину.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Мода —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нестерпний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каліцтва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приходиться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</a:t>
            </a:r>
            <a:r>
              <a:rPr lang="ru-RU" dirty="0" err="1" smtClean="0"/>
              <a:t>півроку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довіряти</a:t>
            </a:r>
            <a:r>
              <a:rPr lang="ru-RU" dirty="0" smtClean="0"/>
              <a:t> </a:t>
            </a:r>
            <a:r>
              <a:rPr lang="ru-RU" dirty="0" err="1" smtClean="0"/>
              <a:t>жінці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називає</a:t>
            </a:r>
            <a:r>
              <a:rPr lang="ru-RU" dirty="0" smtClean="0"/>
              <a:t> вам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. </a:t>
            </a:r>
            <a:r>
              <a:rPr lang="ru-RU" dirty="0" err="1" smtClean="0"/>
              <a:t>Жінка</a:t>
            </a:r>
            <a:r>
              <a:rPr lang="ru-RU" dirty="0" smtClean="0"/>
              <a:t>, </a:t>
            </a:r>
            <a:r>
              <a:rPr lang="ru-RU" dirty="0" err="1" smtClean="0"/>
              <a:t>здатна</a:t>
            </a:r>
            <a:r>
              <a:rPr lang="ru-RU" dirty="0" smtClean="0"/>
              <a:t> на </a:t>
            </a:r>
            <a:r>
              <a:rPr lang="ru-RU" dirty="0" err="1" smtClean="0"/>
              <a:t>таке</a:t>
            </a:r>
            <a:r>
              <a:rPr lang="ru-RU" dirty="0" smtClean="0"/>
              <a:t>, </a:t>
            </a:r>
            <a:r>
              <a:rPr lang="ru-RU" dirty="0" err="1" smtClean="0"/>
              <a:t>здатна</a:t>
            </a:r>
            <a:r>
              <a:rPr lang="ru-RU" dirty="0" smtClean="0"/>
              <a:t> на все.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43325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331640" y="602747"/>
            <a:ext cx="668655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519"/>
              </a:avLst>
            </a:prstTxWarp>
          </a:bodyPr>
          <a:lstStyle/>
          <a:p>
            <a:pPr algn="ctr" rtl="0">
              <a:buNone/>
            </a:pPr>
            <a:r>
              <a:rPr lang="uk-UA" sz="80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Дякую за увагу</a:t>
            </a:r>
            <a:endParaRPr lang="uk-UA" sz="80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7739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9" y="0"/>
            <a:ext cx="471054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30264" y="266514"/>
            <a:ext cx="394619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 smtClean="0"/>
              <a:t>О́скар Ва́йльд (також Уайльд)</a:t>
            </a:r>
            <a:r>
              <a:rPr lang="uk-UA" i="1" dirty="0" smtClean="0">
                <a:latin typeface="Comic Sans MS" pitchFamily="66" charset="0"/>
              </a:rPr>
              <a:t> </a:t>
            </a:r>
            <a:r>
              <a:rPr lang="vi-VN" i="1" dirty="0" smtClean="0"/>
              <a:t>—</a:t>
            </a:r>
            <a:r>
              <a:rPr lang="uk-UA" i="1" dirty="0" smtClean="0">
                <a:latin typeface="Comic Sans MS" pitchFamily="66" charset="0"/>
              </a:rPr>
              <a:t> </a:t>
            </a:r>
            <a:r>
              <a:rPr lang="vi-VN" i="1" dirty="0" smtClean="0"/>
              <a:t>англо-ірландський поет, драматург, письменник, есеїст</a:t>
            </a:r>
            <a:r>
              <a:rPr lang="vi-VN" i="1" dirty="0" smtClean="0"/>
              <a:t>.</a:t>
            </a:r>
            <a:r>
              <a:rPr lang="uk-UA" i="1" dirty="0"/>
              <a:t> </a:t>
            </a:r>
            <a:r>
              <a:rPr lang="uk-UA" sz="2000" i="1" dirty="0"/>
              <a:t>Леді </a:t>
            </a:r>
            <a:r>
              <a:rPr lang="uk-UA" sz="2000" i="1" dirty="0" err="1"/>
              <a:t>Уальд</a:t>
            </a:r>
            <a:r>
              <a:rPr lang="uk-UA" sz="2000" i="1" dirty="0"/>
              <a:t> , мати Оскара , теж була письменницею і активно боролася за свободу Ірландії. Коли хлопцю виповнилося 10 років , перед ним розчинилися двері найпрестижніших навчальних закладів Великобританії : він відвідував школу </a:t>
            </a:r>
            <a:r>
              <a:rPr lang="uk-UA" sz="2000" i="1" dirty="0" err="1"/>
              <a:t>Портора</a:t>
            </a:r>
            <a:r>
              <a:rPr lang="uk-UA" sz="2000" i="1" dirty="0"/>
              <a:t> і </a:t>
            </a:r>
            <a:r>
              <a:rPr lang="uk-UA" sz="2000" i="1" dirty="0" err="1"/>
              <a:t>Трініті</a:t>
            </a:r>
            <a:r>
              <a:rPr lang="uk-UA" sz="2000" i="1" dirty="0"/>
              <a:t> – коледж у Дубліні , а згодом чи не найвідоміший університет світу – Оксфорд . </a:t>
            </a:r>
            <a:r>
              <a:rPr lang="uk-UA" sz="2000" i="1" dirty="0" err="1"/>
              <a:t>Уальд</a:t>
            </a:r>
            <a:r>
              <a:rPr lang="uk-UA" sz="2000" i="1" dirty="0"/>
              <a:t> мав репутацію першого учня. Завдяки своїм непересічним розумовим здібностям він одержував стипендії і премії.</a:t>
            </a:r>
            <a:endParaRPr lang="uk-UA" sz="20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02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38884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Comic Sans MS" pitchFamily="66" charset="0"/>
              </a:rPr>
              <a:t>Народився у сім'ї лікаря Вільяма </a:t>
            </a:r>
            <a:r>
              <a:rPr lang="uk-UA" sz="2400" i="1" dirty="0" err="1" smtClean="0">
                <a:latin typeface="Comic Sans MS" pitchFamily="66" charset="0"/>
              </a:rPr>
              <a:t>Вайльда</a:t>
            </a:r>
            <a:r>
              <a:rPr lang="uk-UA" sz="2400" i="1" dirty="0" smtClean="0">
                <a:latin typeface="Comic Sans MS" pitchFamily="66" charset="0"/>
              </a:rPr>
              <a:t> і письменниці Джейн </a:t>
            </a:r>
            <a:r>
              <a:rPr lang="uk-UA" sz="2400" i="1" dirty="0" err="1" smtClean="0">
                <a:latin typeface="Comic Sans MS" pitchFamily="66" charset="0"/>
              </a:rPr>
              <a:t>Франциско</a:t>
            </a:r>
            <a:r>
              <a:rPr lang="uk-UA" sz="2400" i="1" dirty="0" smtClean="0">
                <a:latin typeface="Comic Sans MS" pitchFamily="66" charset="0"/>
              </a:rPr>
              <a:t> </a:t>
            </a:r>
            <a:r>
              <a:rPr lang="uk-UA" sz="2400" i="1" dirty="0" err="1" smtClean="0">
                <a:latin typeface="Comic Sans MS" pitchFamily="66" charset="0"/>
              </a:rPr>
              <a:t>Елджі</a:t>
            </a:r>
            <a:r>
              <a:rPr lang="uk-UA" sz="2400" i="1" dirty="0" smtClean="0">
                <a:latin typeface="Comic Sans MS" pitchFamily="66" charset="0"/>
              </a:rPr>
              <a:t> (англ. </a:t>
            </a:r>
            <a:r>
              <a:rPr lang="en-US" sz="2400" i="1" dirty="0" smtClean="0">
                <a:latin typeface="Comic Sans MS" pitchFamily="66" charset="0"/>
              </a:rPr>
              <a:t>Jane Francesca </a:t>
            </a:r>
            <a:r>
              <a:rPr lang="en-US" sz="2400" i="1" dirty="0" err="1" smtClean="0">
                <a:latin typeface="Comic Sans MS" pitchFamily="66" charset="0"/>
              </a:rPr>
              <a:t>Elgee</a:t>
            </a:r>
            <a:r>
              <a:rPr lang="en-US" sz="2400" i="1" dirty="0" smtClean="0">
                <a:latin typeface="Comic Sans MS" pitchFamily="66" charset="0"/>
              </a:rPr>
              <a:t>). </a:t>
            </a:r>
            <a:r>
              <a:rPr lang="uk-UA" sz="2400" i="1" dirty="0" smtClean="0">
                <a:latin typeface="Comic Sans MS" pitchFamily="66" charset="0"/>
              </a:rPr>
              <a:t>Отримав класичну освіту: естетичні погляди формувались у </a:t>
            </a:r>
            <a:r>
              <a:rPr lang="uk-UA" sz="2400" i="1" dirty="0" err="1" smtClean="0">
                <a:latin typeface="Comic Sans MS" pitchFamily="66" charset="0"/>
              </a:rPr>
              <a:t>Триніті</a:t>
            </a:r>
            <a:r>
              <a:rPr lang="uk-UA" sz="2400" i="1" dirty="0" smtClean="0">
                <a:latin typeface="Comic Sans MS" pitchFamily="66" charset="0"/>
              </a:rPr>
              <a:t> Коледжі (Дублін) та оксфордському коледжі св. Магдалени, — проте ішов власним шляхом, керуючись власною тезою: «Те, що дійсно треба знати, не розтлумачить ніхто».</a:t>
            </a:r>
            <a:endParaRPr lang="uk-UA" sz="2400" i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108" y="3429000"/>
            <a:ext cx="4577892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108" y="0"/>
            <a:ext cx="4577892" cy="3522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58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5" y="1939"/>
            <a:ext cx="4555795" cy="3643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645025"/>
            <a:ext cx="45557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У 1881 </a:t>
            </a:r>
            <a:r>
              <a:rPr lang="en-US" i="1" dirty="0" smtClean="0">
                <a:latin typeface="Comic Sans MS" pitchFamily="66" charset="0"/>
              </a:rPr>
              <a:t>p. </a:t>
            </a:r>
            <a:r>
              <a:rPr lang="uk-UA" i="1" dirty="0" smtClean="0">
                <a:latin typeface="Comic Sans MS" pitchFamily="66" charset="0"/>
              </a:rPr>
              <a:t>вийшла друком перша збірка його поезій. Проте, з 1882 по 1888 рр., щоб здобути кошти на утримання сім'ї, займається здебільшого журналістською працею: редагує дамський журнал «Жіночий світ»</a:t>
            </a:r>
            <a:r>
              <a:rPr lang="en-US" i="1" dirty="0" smtClean="0">
                <a:latin typeface="Comic Sans MS" pitchFamily="66" charset="0"/>
              </a:rPr>
              <a:t>, </a:t>
            </a:r>
            <a:r>
              <a:rPr lang="uk-UA" i="1" dirty="0" smtClean="0">
                <a:latin typeface="Comic Sans MS" pitchFamily="66" charset="0"/>
              </a:rPr>
              <a:t>часопис «Драматичне </a:t>
            </a:r>
            <a:r>
              <a:rPr lang="uk-UA" i="1" dirty="0" err="1" smtClean="0">
                <a:latin typeface="Comic Sans MS" pitchFamily="66" charset="0"/>
              </a:rPr>
              <a:t>рев'ю</a:t>
            </a:r>
            <a:r>
              <a:rPr lang="uk-UA" i="1" dirty="0" smtClean="0">
                <a:latin typeface="Comic Sans MS" pitchFamily="66" charset="0"/>
              </a:rPr>
              <a:t>»</a:t>
            </a:r>
            <a:r>
              <a:rPr lang="en-US" i="1" dirty="0" smtClean="0">
                <a:latin typeface="Comic Sans MS" pitchFamily="66" charset="0"/>
              </a:rPr>
              <a:t>.</a:t>
            </a:r>
            <a:r>
              <a:rPr lang="uk-UA" i="1" dirty="0" smtClean="0">
                <a:latin typeface="Comic Sans MS" pitchFamily="66" charset="0"/>
              </a:rPr>
              <a:t> У 1888 </a:t>
            </a:r>
            <a:r>
              <a:rPr lang="en-US" i="1" dirty="0" smtClean="0">
                <a:latin typeface="Comic Sans MS" pitchFamily="66" charset="0"/>
              </a:rPr>
              <a:t>p. </a:t>
            </a:r>
            <a:r>
              <a:rPr lang="uk-UA" i="1" dirty="0" smtClean="0">
                <a:latin typeface="Comic Sans MS" pitchFamily="66" charset="0"/>
              </a:rPr>
              <a:t>вийшла друком збірка казок «Щасливий принц». </a:t>
            </a:r>
            <a:r>
              <a:rPr lang="en-US" i="1" dirty="0" smtClean="0">
                <a:latin typeface="Comic Sans MS" pitchFamily="66" charset="0"/>
              </a:rPr>
              <a:t>1891 p. </a:t>
            </a:r>
            <a:r>
              <a:rPr lang="uk-UA" i="1" dirty="0" smtClean="0">
                <a:latin typeface="Comic Sans MS" pitchFamily="66" charset="0"/>
              </a:rPr>
              <a:t>позначився збіркою «Злочин лорда Артура </a:t>
            </a:r>
            <a:r>
              <a:rPr lang="uk-UA" i="1" dirty="0" err="1" smtClean="0">
                <a:latin typeface="Comic Sans MS" pitchFamily="66" charset="0"/>
              </a:rPr>
              <a:t>Севіля</a:t>
            </a:r>
            <a:r>
              <a:rPr lang="uk-UA" i="1" dirty="0" smtClean="0">
                <a:latin typeface="Comic Sans MS" pitchFamily="66" charset="0"/>
              </a:rPr>
              <a:t>» </a:t>
            </a:r>
            <a:endParaRPr lang="uk-UA" i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5673" y="182262"/>
            <a:ext cx="424847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latin typeface="Comic Sans MS" pitchFamily="66" charset="0"/>
              </a:rPr>
              <a:t>т</a:t>
            </a:r>
            <a:r>
              <a:rPr lang="uk-UA" i="1" dirty="0" smtClean="0">
                <a:latin typeface="Comic Sans MS" pitchFamily="66" charset="0"/>
              </a:rPr>
              <a:t>а інші оповідання, що вийшла друком, та оприлюдненням, як і критичних праць «Задуми»</a:t>
            </a:r>
            <a:r>
              <a:rPr lang="en-US" i="1" dirty="0" smtClean="0">
                <a:latin typeface="Comic Sans MS" pitchFamily="66" charset="0"/>
              </a:rPr>
              <a:t>, «</a:t>
            </a:r>
            <a:r>
              <a:rPr lang="uk-UA" i="1" dirty="0" smtClean="0">
                <a:latin typeface="Comic Sans MS" pitchFamily="66" charset="0"/>
              </a:rPr>
              <a:t>Занепад неправди»</a:t>
            </a:r>
            <a:r>
              <a:rPr lang="en-US" i="1" dirty="0" smtClean="0">
                <a:latin typeface="Comic Sans MS" pitchFamily="66" charset="0"/>
              </a:rPr>
              <a:t>, «</a:t>
            </a:r>
            <a:r>
              <a:rPr lang="uk-UA" i="1" dirty="0" smtClean="0">
                <a:latin typeface="Comic Sans MS" pitchFamily="66" charset="0"/>
              </a:rPr>
              <a:t>Критик як художник»</a:t>
            </a:r>
            <a:r>
              <a:rPr lang="en-US" i="1" dirty="0" smtClean="0">
                <a:latin typeface="Comic Sans MS" pitchFamily="66" charset="0"/>
              </a:rPr>
              <a:t>, «</a:t>
            </a:r>
            <a:r>
              <a:rPr lang="uk-UA" i="1" dirty="0" smtClean="0">
                <a:latin typeface="Comic Sans MS" pitchFamily="66" charset="0"/>
              </a:rPr>
              <a:t>Душа людська при соціалізмі»</a:t>
            </a:r>
            <a:r>
              <a:rPr lang="en-US" i="1" dirty="0" smtClean="0">
                <a:latin typeface="Comic Sans MS" pitchFamily="66" charset="0"/>
              </a:rPr>
              <a:t>, </a:t>
            </a:r>
            <a:r>
              <a:rPr lang="uk-UA" i="1" dirty="0" smtClean="0">
                <a:latin typeface="Comic Sans MS" pitchFamily="66" charset="0"/>
              </a:rPr>
              <a:t>так і єдиного роману «Портрет </a:t>
            </a:r>
            <a:r>
              <a:rPr lang="uk-UA" i="1" dirty="0" err="1" smtClean="0">
                <a:latin typeface="Comic Sans MS" pitchFamily="66" charset="0"/>
              </a:rPr>
              <a:t>Доріана</a:t>
            </a:r>
            <a:r>
              <a:rPr lang="uk-UA" i="1" dirty="0" smtClean="0">
                <a:latin typeface="Comic Sans MS" pitchFamily="66" charset="0"/>
              </a:rPr>
              <a:t> </a:t>
            </a:r>
            <a:r>
              <a:rPr lang="uk-UA" i="1" dirty="0" err="1" smtClean="0">
                <a:latin typeface="Comic Sans MS" pitchFamily="66" charset="0"/>
              </a:rPr>
              <a:t>Грея</a:t>
            </a:r>
            <a:r>
              <a:rPr lang="uk-UA" i="1" dirty="0" smtClean="0">
                <a:latin typeface="Comic Sans MS" pitchFamily="66" charset="0"/>
              </a:rPr>
              <a:t>» </a:t>
            </a:r>
            <a:r>
              <a:rPr lang="en-US" i="1" dirty="0" smtClean="0">
                <a:latin typeface="Comic Sans MS" pitchFamily="66" charset="0"/>
              </a:rPr>
              <a:t>— </a:t>
            </a:r>
            <a:r>
              <a:rPr lang="uk-UA" i="1" dirty="0" smtClean="0">
                <a:latin typeface="Comic Sans MS" pitchFamily="66" charset="0"/>
              </a:rPr>
              <a:t>тепер найбільш уславленого його твору, який після публікації приніс доволі неслави: скандал, процес, суд і дворічне ув'язнення за моральні збочення. Знову власною тезою-підсумком пролунали, гіркі слова виданої анонімно «Балади </a:t>
            </a:r>
            <a:r>
              <a:rPr lang="uk-UA" i="1" dirty="0" err="1" smtClean="0">
                <a:latin typeface="Comic Sans MS" pitchFamily="66" charset="0"/>
              </a:rPr>
              <a:t>Редінзької</a:t>
            </a:r>
            <a:r>
              <a:rPr lang="uk-UA" i="1" dirty="0" smtClean="0">
                <a:latin typeface="Comic Sans MS" pitchFamily="66" charset="0"/>
              </a:rPr>
              <a:t> тюрми»,</a:t>
            </a:r>
            <a:r>
              <a:rPr lang="en-US" i="1" dirty="0" smtClean="0">
                <a:latin typeface="Comic Sans MS" pitchFamily="66" charset="0"/>
              </a:rPr>
              <a:t> «</a:t>
            </a:r>
            <a:r>
              <a:rPr lang="uk-UA" i="1" dirty="0" smtClean="0">
                <a:latin typeface="Comic Sans MS" pitchFamily="66" charset="0"/>
              </a:rPr>
              <a:t>Коханих убивають всі». Успіх і визнання принесли автору його п'єси «Віяло леді </a:t>
            </a:r>
            <a:r>
              <a:rPr lang="uk-UA" i="1" dirty="0" err="1" smtClean="0">
                <a:latin typeface="Comic Sans MS" pitchFamily="66" charset="0"/>
              </a:rPr>
              <a:t>Віндермір</a:t>
            </a:r>
            <a:r>
              <a:rPr lang="uk-UA" i="1" dirty="0" smtClean="0">
                <a:latin typeface="Comic Sans MS" pitchFamily="66" charset="0"/>
              </a:rPr>
              <a:t>» (</a:t>
            </a:r>
            <a:r>
              <a:rPr lang="en-US" i="1" dirty="0" smtClean="0">
                <a:latin typeface="Comic Sans MS" pitchFamily="66" charset="0"/>
              </a:rPr>
              <a:t>1892), «</a:t>
            </a:r>
            <a:r>
              <a:rPr lang="uk-UA" i="1" dirty="0" smtClean="0">
                <a:latin typeface="Comic Sans MS" pitchFamily="66" charset="0"/>
              </a:rPr>
              <a:t>Жінка, не варта уваги» (</a:t>
            </a:r>
            <a:r>
              <a:rPr lang="en-US" i="1" dirty="0" smtClean="0">
                <a:latin typeface="Comic Sans MS" pitchFamily="66" charset="0"/>
              </a:rPr>
              <a:t>1893), «</a:t>
            </a:r>
            <a:r>
              <a:rPr lang="uk-UA" i="1" dirty="0" smtClean="0">
                <a:latin typeface="Comic Sans MS" pitchFamily="66" charset="0"/>
              </a:rPr>
              <a:t>Ідеальний чоловік» (</a:t>
            </a:r>
            <a:r>
              <a:rPr lang="en-US" i="1" dirty="0" smtClean="0">
                <a:latin typeface="Comic Sans MS" pitchFamily="66" charset="0"/>
              </a:rPr>
              <a:t>1895). </a:t>
            </a:r>
            <a:r>
              <a:rPr lang="uk-UA" i="1" dirty="0" smtClean="0">
                <a:latin typeface="Comic Sans MS" pitchFamily="66" charset="0"/>
              </a:rPr>
              <a:t>І все ж кращою вважається п'єса «Як важливо бути поважним. Легковажна комедія для серйозних людей» (</a:t>
            </a:r>
            <a:r>
              <a:rPr lang="en-US" i="1" dirty="0" smtClean="0">
                <a:latin typeface="Comic Sans MS" pitchFamily="66" charset="0"/>
              </a:rPr>
              <a:t>1895).</a:t>
            </a:r>
            <a:endParaRPr lang="uk-UA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7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84784"/>
            <a:ext cx="3744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Погляди майбутнього письменника формувалися в батьківському домі: тут же влаштовувалися поетичні вечори, дім відвідували цікаві, творчо обдаровані люди. У шкільні роки читав в оригіналі трагедії Есхіла і з дитинства привчався існувати у світі поетичних образів, поваги до краси, створеної людиною. Атмосферу краси, що панувала у батьківському домі, сприймав як єдину можливу атмосферу існування. Значною мірою на формування естетичних поглядів вплинула університетська освіта. </a:t>
            </a:r>
            <a:endParaRPr lang="uk-UA" i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0032" y="404664"/>
            <a:ext cx="40324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Його обдарованість визнавали всі викладачі. Найбільше він цінував думки двох професорів, ім'я кожного з яких багато важить в англійській культурі. Спочатку був Джон </a:t>
            </a:r>
            <a:r>
              <a:rPr lang="uk-UA" i="1" dirty="0" err="1" smtClean="0">
                <a:latin typeface="Comic Sans MS" pitchFamily="66" charset="0"/>
              </a:rPr>
              <a:t>Раскін</a:t>
            </a:r>
            <a:r>
              <a:rPr lang="uk-UA" i="1" dirty="0" smtClean="0">
                <a:latin typeface="Comic Sans MS" pitchFamily="66" charset="0"/>
              </a:rPr>
              <a:t>, чудовий лектор, який викладав курс історії мистецтва; згодом </a:t>
            </a:r>
            <a:r>
              <a:rPr lang="uk-UA" i="1" dirty="0" err="1" smtClean="0">
                <a:latin typeface="Comic Sans MS" pitchFamily="66" charset="0"/>
              </a:rPr>
              <a:t>Раскіна</a:t>
            </a:r>
            <a:r>
              <a:rPr lang="uk-UA" i="1" dirty="0" smtClean="0">
                <a:latin typeface="Comic Sans MS" pitchFamily="66" charset="0"/>
              </a:rPr>
              <a:t> змінив </a:t>
            </a:r>
            <a:r>
              <a:rPr lang="uk-UA" i="1" dirty="0" err="1" smtClean="0">
                <a:latin typeface="Comic Sans MS" pitchFamily="66" charset="0"/>
              </a:rPr>
              <a:t>Волтер</a:t>
            </a:r>
            <a:r>
              <a:rPr lang="uk-UA" i="1" dirty="0" smtClean="0">
                <a:latin typeface="Comic Sans MS" pitchFamily="66" charset="0"/>
              </a:rPr>
              <a:t> </a:t>
            </a:r>
            <a:r>
              <a:rPr lang="uk-UA" i="1" dirty="0" err="1" smtClean="0">
                <a:latin typeface="Comic Sans MS" pitchFamily="66" charset="0"/>
              </a:rPr>
              <a:t>Пейтер</a:t>
            </a:r>
            <a:r>
              <a:rPr lang="uk-UA" i="1" dirty="0" smtClean="0">
                <a:latin typeface="Comic Sans MS" pitchFamily="66" charset="0"/>
              </a:rPr>
              <a:t>, який не славився таким красномовством, як його попередник, проте мав неабиякий хист до письменства. Висновком його праць стало положення про те, що мистецтво надихається самим мистецтвом і що існує воно лише для себе, йому не потрібні інші обґрунтування. Це положення визначило розвиток цілого напряму в мистецтві кінця </a:t>
            </a:r>
            <a:r>
              <a:rPr lang="en-US" i="1" dirty="0" smtClean="0">
                <a:latin typeface="Comic Sans MS" pitchFamily="66" charset="0"/>
              </a:rPr>
              <a:t>XIX</a:t>
            </a:r>
            <a:r>
              <a:rPr lang="uk-UA" i="1" dirty="0" smtClean="0">
                <a:latin typeface="Comic Sans MS" pitchFamily="66" charset="0"/>
              </a:rPr>
              <a:t>ст. Віддаючи належне їхнім творчим пошукам, Уайльд ішов власним шляхом.</a:t>
            </a:r>
            <a:endParaRPr lang="uk-UA" i="1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88640"/>
            <a:ext cx="3964633" cy="1438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80000"/>
              </a:lnSpc>
            </a:pP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Погляди</a:t>
            </a:r>
          </a:p>
          <a:p>
            <a:pPr>
              <a:lnSpc>
                <a:spcPct val="80000"/>
              </a:lnSpc>
            </a:pP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творчість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619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16632"/>
            <a:ext cx="43204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Шлях цей був і складним, і небезпечним: досягав успіху, і робив помилки. Напередодні 1882 </a:t>
            </a:r>
            <a:r>
              <a:rPr lang="en-US" i="1" dirty="0" smtClean="0">
                <a:latin typeface="Comic Sans MS" pitchFamily="66" charset="0"/>
              </a:rPr>
              <a:t>p., </a:t>
            </a:r>
            <a:r>
              <a:rPr lang="uk-UA" i="1" dirty="0" smtClean="0">
                <a:latin typeface="Comic Sans MS" pitchFamily="66" charset="0"/>
              </a:rPr>
              <a:t>маючи лише цю першу книжку, але вже знаменитий незвичністю своїх суджень та неординарною поведінкою, вирушив на «завоювання» Америки. Там читає «естетські» лекції, пропагує «нове відродження» в англійській літературі. До жанру казки письменник звернувся з виходом на світ «Щасливого Принца» в першу чергу тому, що шукав можливості говорити про реальність іншою мовою, ніж фактографічна література, яка, на його думку, була нездатна передати все багатство й різноманітність дійсності. Про своє розуміння складних взаємин між вигадкою й реальністю, фантазією  й фактом (зокрема між життям і </a:t>
            </a:r>
            <a:endParaRPr lang="uk-UA" i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332656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літературою) говорив уже у «</a:t>
            </a:r>
            <a:r>
              <a:rPr lang="uk-UA" i="1" dirty="0" err="1" smtClean="0">
                <a:latin typeface="Comic Sans MS" pitchFamily="66" charset="0"/>
              </a:rPr>
              <a:t>Кентервільському</a:t>
            </a:r>
            <a:r>
              <a:rPr lang="uk-UA" i="1" dirty="0" smtClean="0">
                <a:latin typeface="Comic Sans MS" pitchFamily="66" charset="0"/>
              </a:rPr>
              <a:t> привиді» (</a:t>
            </a:r>
            <a:r>
              <a:rPr lang="en-US" i="1" dirty="0" smtClean="0">
                <a:latin typeface="Comic Sans MS" pitchFamily="66" charset="0"/>
              </a:rPr>
              <a:t>1887), </a:t>
            </a:r>
            <a:r>
              <a:rPr lang="uk-UA" i="1" dirty="0" smtClean="0">
                <a:latin typeface="Comic Sans MS" pitchFamily="66" charset="0"/>
              </a:rPr>
              <a:t>який мав підзаголовок «Матеріально-ідеалістична історія». Прагнення звернути увагу читачів на різноманітність життя, яке не вичерпується фактами буденності, доводило, що його твори звернені не тільки до дітей. Через кілька років </a:t>
            </a:r>
            <a:r>
              <a:rPr lang="uk-UA" i="1" dirty="0" err="1" smtClean="0">
                <a:latin typeface="Comic Sans MS" pitchFamily="66" charset="0"/>
              </a:rPr>
              <a:t>Вайльд</a:t>
            </a:r>
            <a:r>
              <a:rPr lang="uk-UA" i="1" dirty="0" smtClean="0">
                <a:latin typeface="Comic Sans MS" pitchFamily="66" charset="0"/>
              </a:rPr>
              <a:t> повернувся до жанру казки і створив нову збірку «Гранатова хатина» (</a:t>
            </a:r>
            <a:r>
              <a:rPr lang="en-US" i="1" dirty="0" smtClean="0">
                <a:latin typeface="Comic Sans MS" pitchFamily="66" charset="0"/>
              </a:rPr>
              <a:t>1891).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269" y="4025975"/>
            <a:ext cx="4720042" cy="28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68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6016" y="188640"/>
            <a:ext cx="4248472" cy="6336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atin typeface="Comic Sans MS" pitchFamily="66" charset="0"/>
              </a:rPr>
              <a:t>Найбільший успіх і визнання принесли </a:t>
            </a:r>
            <a:r>
              <a:rPr lang="uk-UA" i="1" dirty="0" err="1" smtClean="0">
                <a:latin typeface="Comic Sans MS" pitchFamily="66" charset="0"/>
              </a:rPr>
              <a:t>Вайльду</a:t>
            </a:r>
            <a:r>
              <a:rPr lang="uk-UA" i="1" dirty="0" smtClean="0">
                <a:latin typeface="Comic Sans MS" pitchFamily="66" charset="0"/>
              </a:rPr>
              <a:t> його п'єси, якими вступав у творче змагання з іншим англійським драматургом і майстром парадоксу — Бернардом Шоу. Шоу визнавав молодого драматурга за гідного суперника і так визначив різницю між їхніми творами: «Так, це по-справжньому смішно, але якщо комедія мене тільки забавляє, нездатна зворушити, я вважаю, що даремно поїхав на виставу». З появою комедій автору прийшли слава і багатство, але над життям письменника заходили і хмари. Він </a:t>
            </a:r>
            <a:r>
              <a:rPr lang="uk-UA" i="1" dirty="0" err="1" smtClean="0">
                <a:latin typeface="Comic Sans MS" pitchFamily="66" charset="0"/>
              </a:rPr>
              <a:t>пошивав</a:t>
            </a:r>
            <a:r>
              <a:rPr lang="uk-UA" i="1" dirty="0" smtClean="0">
                <a:latin typeface="Comic Sans MS" pitchFamily="66" charset="0"/>
              </a:rPr>
              <a:t> у дурні і розлючував обивателів. І вони, так само, як заплутались колись у підсумках його роману, не бачили різниці між сутністю письменника і його маскою.</a:t>
            </a:r>
            <a:endParaRPr lang="uk-UA" i="1" dirty="0"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5190" y="29060"/>
            <a:ext cx="186666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60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Успіх</a:t>
            </a:r>
            <a:endParaRPr lang="ru-RU" sz="60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791"/>
            <a:ext cx="4572000" cy="5905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065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04" y="21095"/>
            <a:ext cx="4508567" cy="688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Скругленная соединительная линия 3"/>
          <p:cNvCxnSpPr>
            <a:endCxn id="7" idx="1"/>
          </p:cNvCxnSpPr>
          <p:nvPr/>
        </p:nvCxnSpPr>
        <p:spPr>
          <a:xfrm>
            <a:off x="2987824" y="260650"/>
            <a:ext cx="3456384" cy="720079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44208" y="62678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Книга на всі часи</a:t>
            </a:r>
            <a:endParaRPr lang="uk-UA" sz="2000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9" name="Скругленная соединительная линия 8"/>
          <p:cNvCxnSpPr>
            <a:endCxn id="11" idx="1"/>
          </p:cNvCxnSpPr>
          <p:nvPr/>
        </p:nvCxnSpPr>
        <p:spPr>
          <a:xfrm flipV="1">
            <a:off x="2843808" y="2420887"/>
            <a:ext cx="2448272" cy="1368153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2080" y="2220832"/>
            <a:ext cx="2466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Роман-казка-п</a:t>
            </a:r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/>
              </a:rPr>
              <a:t>'</a:t>
            </a:r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єса</a:t>
            </a:r>
            <a:endParaRPr lang="uk-UA" sz="2400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13" name="Скругленная соединительная линия 12"/>
          <p:cNvCxnSpPr>
            <a:endCxn id="15" idx="1"/>
          </p:cNvCxnSpPr>
          <p:nvPr/>
        </p:nvCxnSpPr>
        <p:spPr>
          <a:xfrm>
            <a:off x="2987824" y="1916832"/>
            <a:ext cx="2808312" cy="1656187"/>
          </a:xfrm>
          <a:prstGeom prst="curvedConnector3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6136" y="321907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Світла та темна сторона людини</a:t>
            </a:r>
          </a:p>
        </p:txBody>
      </p:sp>
    </p:spTree>
    <p:extLst>
      <p:ext uri="{BB962C8B-B14F-4D97-AF65-F5344CB8AC3E}">
        <p14:creationId xmlns:p14="http://schemas.microsoft.com/office/powerpoint/2010/main" val="163943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9398954">
            <a:off x="-57792" y="1167135"/>
            <a:ext cx="40731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err="1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Афоризми</a:t>
            </a:r>
            <a:endParaRPr lang="ru-RU" sz="6600" b="1" cap="none" spc="0" dirty="0">
              <a:ln w="11430"/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9398954">
            <a:off x="837312" y="563653"/>
            <a:ext cx="8996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ru-RU" sz="6600" b="1" cap="none" spc="0" dirty="0">
              <a:ln w="11430"/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6050" y="332656"/>
            <a:ext cx="41044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Афори́зм (грец. </a:t>
            </a:r>
            <a:r>
              <a:rPr lang="el-G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αφορισμός, </a:t>
            </a:r>
            <a:r>
              <a:rPr lang="vi-VN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означення, вислів) — короткий влучний оригінальний вислів, що зробився усталеним; яка-небудь узагальнена думка, висловлена стисло в дуже виразній, легкій для запам'ятовування формі, яка згодом неодноразово відтворюється іншими людьми. В афоризмі досягається найвища концентрація безпосереднього повідомлення і того контексту, в якому думка сприймається слухачами або читачем.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Афоризмами можуть бути прислів'я, сентенції класичних авторів, крилаті вирази з літературних та філософських творів</a:t>
            </a:r>
            <a:endParaRPr lang="uk-UA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985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1511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</dc:creator>
  <cp:lastModifiedBy>Vital</cp:lastModifiedBy>
  <cp:revision>63</cp:revision>
  <dcterms:created xsi:type="dcterms:W3CDTF">2013-03-17T09:20:40Z</dcterms:created>
  <dcterms:modified xsi:type="dcterms:W3CDTF">2013-03-23T07:10:59Z</dcterms:modified>
</cp:coreProperties>
</file>