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83" r:id="rId11"/>
    <p:sldId id="284" r:id="rId12"/>
    <p:sldId id="263" r:id="rId13"/>
    <p:sldId id="264" r:id="rId14"/>
    <p:sldId id="265" r:id="rId15"/>
    <p:sldId id="266" r:id="rId16"/>
    <p:sldId id="280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B345-2010-4893-BB66-DF04C3CBFF5A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B464-A410-4039-8E66-9F188A0DA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6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627E-8CAF-4126-83BF-1F6FDC8AB44C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684D-B5BE-47C8-A842-8D7D2C43B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0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5BAC-A48A-4F28-B10E-E919DC5BA41D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5318-11D8-4564-BCDE-5F61DC29F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3191-2636-4245-8634-B1FEC7023E54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924E-C710-4C01-BA9D-77EEACBDB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0D82-D3D4-4414-B825-A6ADDBA2DA04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40A5-8516-428D-9531-199B57092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FFAD-57A3-49D0-AD1E-87F4F2B14E4E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072A-2BB0-4909-9110-E5F040C8F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3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48335-AC6E-4247-BF6A-4E8642993B0D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9508-923D-48DE-A1E7-1DDDDABF3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1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664B-B277-4802-8F76-398C2D398DBB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6F53-16D6-4CF3-9662-CA41C4C6C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05BD-8AC2-43A2-98DF-336D9A41DC70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4567-3F8D-4A9E-8344-1F7A1FB38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59BC-4B28-4178-92BA-0B8B3C0C8684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F37E-2A7F-43D9-B889-7C2164546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8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E5B1-D482-4AD8-8B1B-3BF7D99A8EA7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B411-F057-4CA6-94FC-E05603DAF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8B03C-C48D-445C-8DC5-66E3BE9439BD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DB6C7B-6394-4A3F-8F4E-830398201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08249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МАРКЕС </a:t>
            </a:r>
            <a:r>
              <a:rPr lang="ru-RU" sz="4000" b="1" dirty="0" err="1" smtClean="0">
                <a:solidFill>
                  <a:srgbClr val="FFFF00"/>
                </a:solidFill>
              </a:rPr>
              <a:t>Габріель</a:t>
            </a:r>
            <a:r>
              <a:rPr lang="ru-RU" sz="4000" b="1" dirty="0" smtClean="0">
                <a:solidFill>
                  <a:srgbClr val="FFFF00"/>
                </a:solidFill>
              </a:rPr>
              <a:t> ҐАРСІЯ (1928) – </a:t>
            </a:r>
            <a:r>
              <a:rPr lang="ru-RU" sz="4000" b="1" dirty="0" err="1" smtClean="0">
                <a:solidFill>
                  <a:srgbClr val="FFFF00"/>
                </a:solidFill>
              </a:rPr>
              <a:t>колумбійський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письменник</a:t>
            </a:r>
            <a:r>
              <a:rPr lang="ru-RU" sz="4000" b="1" dirty="0" smtClean="0">
                <a:solidFill>
                  <a:srgbClr val="FFFF00"/>
                </a:solidFill>
              </a:rPr>
              <a:t> і </a:t>
            </a:r>
            <a:r>
              <a:rPr lang="ru-RU" sz="4000" b="1" dirty="0" err="1" smtClean="0">
                <a:solidFill>
                  <a:srgbClr val="FFFF00"/>
                </a:solidFill>
              </a:rPr>
              <a:t>журналіст</a:t>
            </a:r>
            <a:r>
              <a:rPr lang="ru-RU" sz="4000" b="1" dirty="0" smtClean="0">
                <a:solidFill>
                  <a:srgbClr val="FFFF00"/>
                </a:solidFill>
              </a:rPr>
              <a:t>. </a:t>
            </a:r>
            <a:r>
              <a:rPr lang="ru-RU" sz="4000" b="1" dirty="0" err="1" smtClean="0">
                <a:solidFill>
                  <a:srgbClr val="FFFF00"/>
                </a:solidFill>
              </a:rPr>
              <a:t>Народився</a:t>
            </a:r>
            <a:r>
              <a:rPr lang="ru-RU" sz="4000" b="1" dirty="0" smtClean="0">
                <a:solidFill>
                  <a:srgbClr val="FFFF00"/>
                </a:solidFill>
              </a:rPr>
              <a:t> в </a:t>
            </a:r>
            <a:r>
              <a:rPr lang="ru-RU" sz="4000" b="1" dirty="0" err="1" smtClean="0">
                <a:solidFill>
                  <a:srgbClr val="FFFF00"/>
                </a:solidFill>
              </a:rPr>
              <a:t>містечку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Аракатака</a:t>
            </a:r>
            <a:r>
              <a:rPr lang="ru-RU" sz="4000" b="1" dirty="0" smtClean="0">
                <a:solidFill>
                  <a:srgbClr val="FFFF00"/>
                </a:solidFill>
              </a:rPr>
              <a:t> (</a:t>
            </a:r>
            <a:r>
              <a:rPr lang="ru-RU" sz="4000" b="1" dirty="0" err="1" smtClean="0">
                <a:solidFill>
                  <a:srgbClr val="FFFF00"/>
                </a:solidFill>
              </a:rPr>
              <a:t>Колумбія</a:t>
            </a:r>
            <a:r>
              <a:rPr lang="ru-RU" sz="4000" b="1" dirty="0" smtClean="0">
                <a:solidFill>
                  <a:srgbClr val="FFFF00"/>
                </a:solidFill>
              </a:rPr>
              <a:t>). </a:t>
            </a:r>
            <a:r>
              <a:rPr lang="ru-RU" sz="4000" b="1" dirty="0" err="1" smtClean="0">
                <a:solidFill>
                  <a:srgbClr val="FFFF00"/>
                </a:solidFill>
              </a:rPr>
              <a:t>Тепер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живе</a:t>
            </a:r>
            <a:r>
              <a:rPr lang="ru-RU" sz="4000" b="1" dirty="0" smtClean="0">
                <a:solidFill>
                  <a:srgbClr val="FFFF00"/>
                </a:solidFill>
              </a:rPr>
              <a:t> в </a:t>
            </a:r>
            <a:r>
              <a:rPr lang="ru-RU" sz="4000" b="1" dirty="0" err="1" smtClean="0">
                <a:solidFill>
                  <a:srgbClr val="FFFF00"/>
                </a:solidFill>
              </a:rPr>
              <a:t>Мехіко</a:t>
            </a:r>
            <a:r>
              <a:rPr lang="ru-RU" sz="4000" b="1" dirty="0" smtClean="0">
                <a:solidFill>
                  <a:srgbClr val="FFFF00"/>
                </a:solidFill>
              </a:rPr>
              <a:t> (Мексика).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59163"/>
            <a:ext cx="619268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626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Робота над романом "Сто </a:t>
            </a:r>
            <a:r>
              <a:rPr lang="ru-RU" sz="3200" b="1" dirty="0" err="1">
                <a:solidFill>
                  <a:srgbClr val="002060"/>
                </a:solidFill>
              </a:rPr>
              <a:t>років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самотності</a:t>
            </a:r>
            <a:r>
              <a:rPr lang="ru-RU" sz="3200" b="1" dirty="0">
                <a:solidFill>
                  <a:srgbClr val="002060"/>
                </a:solidFill>
              </a:rPr>
              <a:t>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52586" y="584775"/>
            <a:ext cx="9112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Складання</a:t>
            </a:r>
            <a:r>
              <a:rPr lang="ru-RU" sz="2800" b="1" dirty="0">
                <a:solidFill>
                  <a:srgbClr val="002060"/>
                </a:solidFill>
              </a:rPr>
              <a:t> опорного конспекту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80" y="1107995"/>
            <a:ext cx="9059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1. </a:t>
            </a:r>
            <a:r>
              <a:rPr lang="ru-RU" sz="2000" b="1" dirty="0" err="1">
                <a:solidFill>
                  <a:srgbClr val="0070C0"/>
                </a:solidFill>
              </a:rPr>
              <a:t>Художні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особливості</a:t>
            </a:r>
            <a:r>
              <a:rPr lang="ru-RU" sz="2000" b="1" dirty="0">
                <a:solidFill>
                  <a:srgbClr val="0070C0"/>
                </a:solidFill>
              </a:rPr>
              <a:t> роману - </a:t>
            </a:r>
            <a:r>
              <a:rPr lang="ru-RU" sz="2000" b="1" dirty="0" err="1">
                <a:solidFill>
                  <a:srgbClr val="0070C0"/>
                </a:solidFill>
              </a:rPr>
              <a:t>поєднання</a:t>
            </a:r>
            <a:r>
              <a:rPr lang="ru-RU" sz="2000" b="1" dirty="0">
                <a:solidFill>
                  <a:srgbClr val="0070C0"/>
                </a:solidFill>
              </a:rPr>
              <a:t> рис роману-</a:t>
            </a:r>
            <a:r>
              <a:rPr lang="ru-RU" sz="2000" b="1" dirty="0" err="1">
                <a:solidFill>
                  <a:srgbClr val="0070C0"/>
                </a:solidFill>
              </a:rPr>
              <a:t>міфу</a:t>
            </a:r>
            <a:r>
              <a:rPr lang="ru-RU" sz="2000" b="1" dirty="0">
                <a:solidFill>
                  <a:srgbClr val="0070C0"/>
                </a:solidFill>
              </a:rPr>
              <a:t> та </a:t>
            </a:r>
            <a:r>
              <a:rPr lang="ru-RU" sz="2000" b="1" dirty="0" err="1">
                <a:solidFill>
                  <a:srgbClr val="0070C0"/>
                </a:solidFill>
              </a:rPr>
              <a:t>сімейної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хроніки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поєднання</a:t>
            </a:r>
            <a:r>
              <a:rPr lang="ru-RU" sz="2000" b="1" dirty="0">
                <a:solidFill>
                  <a:srgbClr val="0070C0"/>
                </a:solidFill>
              </a:rPr>
              <a:t> фантастики з </a:t>
            </a:r>
            <a:r>
              <a:rPr lang="ru-RU" sz="2000" b="1" dirty="0" err="1">
                <a:solidFill>
                  <a:srgbClr val="0070C0"/>
                </a:solidFill>
              </a:rPr>
              <a:t>життєвою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правдоподібністю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5152" y="2123658"/>
            <a:ext cx="9049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2. </a:t>
            </a:r>
            <a:r>
              <a:rPr lang="ru-RU" sz="2000" b="1" dirty="0" err="1">
                <a:solidFill>
                  <a:srgbClr val="0070C0"/>
                </a:solidFill>
              </a:rPr>
              <a:t>Композиційний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стрижень</a:t>
            </a:r>
            <a:r>
              <a:rPr lang="ru-RU" sz="2000" b="1" dirty="0">
                <a:solidFill>
                  <a:srgbClr val="0070C0"/>
                </a:solidFill>
              </a:rPr>
              <a:t> роману - </a:t>
            </a:r>
            <a:r>
              <a:rPr lang="ru-RU" sz="2000" b="1" dirty="0" err="1">
                <a:solidFill>
                  <a:srgbClr val="0070C0"/>
                </a:solidFill>
              </a:rPr>
              <a:t>історія</a:t>
            </a:r>
            <a:r>
              <a:rPr lang="ru-RU" sz="2000" b="1" dirty="0">
                <a:solidFill>
                  <a:srgbClr val="0070C0"/>
                </a:solidFill>
              </a:rPr>
              <a:t> шести </a:t>
            </a:r>
            <a:r>
              <a:rPr lang="ru-RU" sz="2000" b="1" dirty="0" err="1">
                <a:solidFill>
                  <a:srgbClr val="0070C0"/>
                </a:solidFill>
              </a:rPr>
              <a:t>поколінь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Буендіа</a:t>
            </a:r>
            <a:r>
              <a:rPr lang="ru-RU" sz="2000" b="1" dirty="0">
                <a:solidFill>
                  <a:srgbClr val="0070C0"/>
                </a:solidFill>
              </a:rPr>
              <a:t> і </a:t>
            </a:r>
            <a:r>
              <a:rPr lang="ru-RU" sz="2000" b="1" dirty="0" err="1">
                <a:solidFill>
                  <a:srgbClr val="0070C0"/>
                </a:solidFill>
              </a:rPr>
              <a:t>міста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Маконда</a:t>
            </a:r>
            <a:r>
              <a:rPr lang="ru-RU" sz="2000" b="1" dirty="0">
                <a:solidFill>
                  <a:srgbClr val="0070C0"/>
                </a:solidFill>
              </a:rPr>
              <a:t>, яке </a:t>
            </a:r>
            <a:r>
              <a:rPr lang="ru-RU" sz="2000" b="1" dirty="0" err="1">
                <a:solidFill>
                  <a:srgbClr val="0070C0"/>
                </a:solidFill>
              </a:rPr>
              <a:t>заснував</a:t>
            </a:r>
            <a:r>
              <a:rPr lang="ru-RU" sz="2000" b="1" dirty="0">
                <a:solidFill>
                  <a:srgbClr val="0070C0"/>
                </a:solidFill>
              </a:rPr>
              <a:t> перший </a:t>
            </a:r>
            <a:r>
              <a:rPr lang="ru-RU" sz="2000" b="1" dirty="0" err="1">
                <a:solidFill>
                  <a:srgbClr val="0070C0"/>
                </a:solidFill>
              </a:rPr>
              <a:t>Буендіа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97900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3. </a:t>
            </a:r>
            <a:r>
              <a:rPr lang="ru-RU" sz="2000" b="1" dirty="0" err="1">
                <a:solidFill>
                  <a:srgbClr val="0070C0"/>
                </a:solidFill>
              </a:rPr>
              <a:t>Провідні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мотиви</a:t>
            </a:r>
            <a:r>
              <a:rPr lang="ru-RU" sz="2000" b="1" dirty="0">
                <a:solidFill>
                  <a:srgbClr val="0070C0"/>
                </a:solidFill>
              </a:rPr>
              <a:t> - родового </a:t>
            </a:r>
            <a:r>
              <a:rPr lang="ru-RU" sz="2000" b="1" dirty="0" err="1">
                <a:solidFill>
                  <a:srgbClr val="0070C0"/>
                </a:solidFill>
              </a:rPr>
              <a:t>прокляття</a:t>
            </a:r>
            <a:r>
              <a:rPr lang="ru-RU" sz="2000" b="1" dirty="0">
                <a:solidFill>
                  <a:srgbClr val="0070C0"/>
                </a:solidFill>
              </a:rPr>
              <a:t>, фатуму та </a:t>
            </a:r>
            <a:r>
              <a:rPr lang="ru-RU" sz="2000" b="1" dirty="0" err="1">
                <a:solidFill>
                  <a:srgbClr val="0070C0"/>
                </a:solidFill>
              </a:rPr>
              <a:t>кохання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80" y="3395750"/>
            <a:ext cx="9133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4. </a:t>
            </a:r>
            <a:r>
              <a:rPr lang="ru-RU" sz="2000" b="1" dirty="0" err="1">
                <a:solidFill>
                  <a:srgbClr val="0070C0"/>
                </a:solidFill>
              </a:rPr>
              <a:t>Історія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розгортається</a:t>
            </a:r>
            <a:r>
              <a:rPr lang="ru-RU" sz="2000" b="1" dirty="0">
                <a:solidFill>
                  <a:srgbClr val="0070C0"/>
                </a:solidFill>
              </a:rPr>
              <a:t> в </a:t>
            </a:r>
            <a:r>
              <a:rPr lang="ru-RU" sz="2000" b="1" dirty="0" err="1">
                <a:solidFill>
                  <a:srgbClr val="0070C0"/>
                </a:solidFill>
              </a:rPr>
              <a:t>кількох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вимірах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водночас</a:t>
            </a:r>
            <a:r>
              <a:rPr lang="ru-RU" sz="2000" b="1" dirty="0">
                <a:solidFill>
                  <a:srgbClr val="0070C0"/>
                </a:solidFill>
              </a:rPr>
              <a:t>: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    </a:t>
            </a:r>
            <a:r>
              <a:rPr lang="ru-RU" sz="2000" b="1" dirty="0" err="1">
                <a:solidFill>
                  <a:srgbClr val="0070C0"/>
                </a:solidFill>
              </a:rPr>
              <a:t>традиційна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сімейна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хроніка</a:t>
            </a:r>
            <a:r>
              <a:rPr lang="ru-RU" sz="2000" b="1" dirty="0">
                <a:solidFill>
                  <a:srgbClr val="0070C0"/>
                </a:solidFill>
              </a:rPr>
              <a:t>;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    </a:t>
            </a:r>
            <a:r>
              <a:rPr lang="ru-RU" sz="2000" b="1" dirty="0" err="1">
                <a:solidFill>
                  <a:srgbClr val="0070C0"/>
                </a:solidFill>
              </a:rPr>
              <a:t>історія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Макондо</a:t>
            </a:r>
            <a:r>
              <a:rPr lang="ru-RU" sz="2000" b="1" dirty="0">
                <a:solidFill>
                  <a:srgbClr val="0070C0"/>
                </a:solidFill>
              </a:rPr>
              <a:t>, як </a:t>
            </a:r>
            <a:r>
              <a:rPr lang="ru-RU" sz="2000" b="1" dirty="0" err="1">
                <a:solidFill>
                  <a:srgbClr val="0070C0"/>
                </a:solidFill>
              </a:rPr>
              <a:t>особливої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долі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всієї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Латинської</a:t>
            </a:r>
            <a:r>
              <a:rPr lang="ru-RU" sz="2000" b="1" dirty="0">
                <a:solidFill>
                  <a:srgbClr val="0070C0"/>
                </a:solidFill>
              </a:rPr>
              <a:t> Америки;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    </a:t>
            </a:r>
            <a:r>
              <a:rPr lang="ru-RU" sz="2000" b="1" dirty="0" err="1">
                <a:solidFill>
                  <a:srgbClr val="0070C0"/>
                </a:solidFill>
              </a:rPr>
              <a:t>історія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сім'ї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Буендіа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котра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увібрала</a:t>
            </a:r>
            <a:r>
              <a:rPr lang="ru-RU" sz="2000" b="1" dirty="0">
                <a:solidFill>
                  <a:srgbClr val="0070C0"/>
                </a:solidFill>
              </a:rPr>
              <a:t> в себе </a:t>
            </a:r>
            <a:r>
              <a:rPr lang="ru-RU" sz="2000" b="1" dirty="0" err="1">
                <a:solidFill>
                  <a:srgbClr val="0070C0"/>
                </a:solidFill>
              </a:rPr>
              <a:t>цілу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добу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людської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свідомості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що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пройшла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під</a:t>
            </a:r>
            <a:r>
              <a:rPr lang="ru-RU" sz="2000" b="1" dirty="0">
                <a:solidFill>
                  <a:srgbClr val="0070C0"/>
                </a:solidFill>
              </a:rPr>
              <a:t> знаком </a:t>
            </a:r>
            <a:r>
              <a:rPr lang="ru-RU" sz="2000" b="1" dirty="0" err="1">
                <a:solidFill>
                  <a:srgbClr val="0070C0"/>
                </a:solidFill>
              </a:rPr>
              <a:t>самотності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індивідуалізму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790">
            <a:off x="2738438" y="1143000"/>
            <a:ext cx="36671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384" y="1886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5. У </a:t>
            </a:r>
            <a:r>
              <a:rPr lang="ru-RU" sz="3600" b="1" dirty="0" err="1">
                <a:solidFill>
                  <a:srgbClr val="0070C0"/>
                </a:solidFill>
              </a:rPr>
              <a:t>центрі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твору</a:t>
            </a:r>
            <a:r>
              <a:rPr lang="ru-RU" sz="3600" b="1" dirty="0">
                <a:solidFill>
                  <a:srgbClr val="0070C0"/>
                </a:solidFill>
              </a:rPr>
              <a:t> - проблема </a:t>
            </a:r>
            <a:r>
              <a:rPr lang="ru-RU" sz="3600" b="1" dirty="0" err="1">
                <a:solidFill>
                  <a:srgbClr val="0070C0"/>
                </a:solidFill>
              </a:rPr>
              <a:t>самотності</a:t>
            </a:r>
            <a:r>
              <a:rPr lang="ru-RU" sz="3600" b="1" dirty="0">
                <a:solidFill>
                  <a:srgbClr val="0070C0"/>
                </a:solidFill>
              </a:rPr>
              <a:t> (Маркес </a:t>
            </a:r>
            <a:r>
              <a:rPr lang="ru-RU" sz="3600" b="1" dirty="0" err="1">
                <a:solidFill>
                  <a:srgbClr val="0070C0"/>
                </a:solidFill>
              </a:rPr>
              <a:t>вважав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самотність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природженою</a:t>
            </a:r>
            <a:r>
              <a:rPr lang="ru-RU" sz="3600" b="1" dirty="0">
                <a:solidFill>
                  <a:srgbClr val="0070C0"/>
                </a:solidFill>
              </a:rPr>
              <a:t> хворобою </a:t>
            </a:r>
            <a:r>
              <a:rPr lang="ru-RU" sz="3600" b="1" dirty="0" err="1">
                <a:solidFill>
                  <a:srgbClr val="0070C0"/>
                </a:solidFill>
              </a:rPr>
              <a:t>цілого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покоління</a:t>
            </a:r>
            <a:r>
              <a:rPr lang="ru-RU" sz="3600" b="1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8384" y="2501177"/>
            <a:ext cx="9135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6. Лейтмотив роману - </a:t>
            </a:r>
            <a:r>
              <a:rPr lang="ru-RU" sz="3600" b="1" dirty="0" err="1">
                <a:solidFill>
                  <a:srgbClr val="0070C0"/>
                </a:solidFill>
              </a:rPr>
              <a:t>співіснування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людини</a:t>
            </a:r>
            <a:r>
              <a:rPr lang="ru-RU" sz="3600" b="1" dirty="0">
                <a:solidFill>
                  <a:srgbClr val="0070C0"/>
                </a:solidFill>
              </a:rPr>
              <a:t> та </a:t>
            </a:r>
            <a:r>
              <a:rPr lang="ru-RU" sz="3600" b="1" dirty="0" err="1">
                <a:solidFill>
                  <a:srgbClr val="0070C0"/>
                </a:solidFill>
              </a:rPr>
              <a:t>природи</a:t>
            </a:r>
            <a:r>
              <a:rPr lang="ru-RU" sz="3600" b="1" dirty="0">
                <a:solidFill>
                  <a:srgbClr val="0070C0"/>
                </a:solidFill>
              </a:rPr>
              <a:t>, </a:t>
            </a:r>
            <a:r>
              <a:rPr lang="ru-RU" sz="3600" b="1" dirty="0" err="1">
                <a:solidFill>
                  <a:srgbClr val="0070C0"/>
                </a:solidFill>
              </a:rPr>
              <a:t>взаємодії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між</a:t>
            </a:r>
            <a:r>
              <a:rPr lang="ru-RU" sz="3600" b="1" dirty="0">
                <a:solidFill>
                  <a:srgbClr val="0070C0"/>
                </a:solidFill>
              </a:rPr>
              <a:t> ними.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66" y="4215417"/>
            <a:ext cx="9127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7. </a:t>
            </a:r>
            <a:r>
              <a:rPr lang="ru-RU" sz="3600" b="1" dirty="0" err="1">
                <a:solidFill>
                  <a:srgbClr val="0070C0"/>
                </a:solidFill>
              </a:rPr>
              <a:t>Ідея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твору</a:t>
            </a:r>
            <a:r>
              <a:rPr lang="ru-RU" sz="3600" b="1" dirty="0">
                <a:solidFill>
                  <a:srgbClr val="0070C0"/>
                </a:solidFill>
              </a:rPr>
              <a:t> - </a:t>
            </a:r>
            <a:r>
              <a:rPr lang="ru-RU" sz="3600" b="1" dirty="0" err="1">
                <a:solidFill>
                  <a:srgbClr val="0070C0"/>
                </a:solidFill>
              </a:rPr>
              <a:t>застерегти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людство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від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апокаліпсичної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катастрофи</a:t>
            </a:r>
            <a:r>
              <a:rPr lang="ru-RU" sz="36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7062" y="55172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8. Роман-</a:t>
            </a:r>
            <a:r>
              <a:rPr lang="ru-RU" sz="3600" b="1" dirty="0" err="1">
                <a:solidFill>
                  <a:srgbClr val="0070C0"/>
                </a:solidFill>
              </a:rPr>
              <a:t>пересторога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людству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524">
            <a:off x="1721342" y="85954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60" y="143054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Г. Маркеса «Сто </a:t>
            </a:r>
            <a:r>
              <a:rPr lang="ru-RU" sz="2800" b="1" dirty="0" err="1" smtClean="0">
                <a:solidFill>
                  <a:srgbClr val="002060"/>
                </a:solidFill>
              </a:rPr>
              <a:t>років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самотності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400" y="46040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Исторический контекст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5418" y="1013100"/>
            <a:ext cx="85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Роман «Сто лет одиночества» был написан Маркесом в течение 18 месяцев, между 1965 и 1966 годами в Мехико. Оригинальная идея этого произведения появилась в 1952 году, когда автор посетил свою родную деревню </a:t>
            </a:r>
            <a:r>
              <a:rPr lang="ru-RU" b="1" dirty="0" err="1" smtClean="0">
                <a:solidFill>
                  <a:srgbClr val="002060"/>
                </a:solidFill>
              </a:rPr>
              <a:t>Аракатака</a:t>
            </a:r>
            <a:r>
              <a:rPr lang="ru-RU" b="1" dirty="0" smtClean="0">
                <a:solidFill>
                  <a:srgbClr val="002060"/>
                </a:solidFill>
              </a:rPr>
              <a:t> в компании матери. В его рассказе «День после субботы», опубликованном в 1954 году, первый раз появляется </a:t>
            </a:r>
            <a:r>
              <a:rPr lang="ru-RU" b="1" dirty="0" err="1" smtClean="0">
                <a:solidFill>
                  <a:srgbClr val="002060"/>
                </a:solidFill>
              </a:rPr>
              <a:t>Макондо</a:t>
            </a:r>
            <a:r>
              <a:rPr lang="ru-RU" b="1" dirty="0" smtClean="0">
                <a:solidFill>
                  <a:srgbClr val="002060"/>
                </a:solidFill>
              </a:rPr>
              <a:t>. Свой новый роман Маркес планировал назвать «Дом», но в итоге передумал, чтобы избежать аналогий с романом «Большой дом», опубликованном в 1954 году его другом </a:t>
            </a:r>
            <a:r>
              <a:rPr lang="ru-RU" b="1" dirty="0" err="1" smtClean="0">
                <a:solidFill>
                  <a:srgbClr val="002060"/>
                </a:solidFill>
              </a:rPr>
              <a:t>Альваро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Самудио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0360" y="2999556"/>
            <a:ext cx="2672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Композиция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760" y="344168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Книга состоит из 20 неименованных глав, в которых описывается история, закольцованная во времени: события </a:t>
            </a:r>
            <a:r>
              <a:rPr lang="ru-RU" b="1" dirty="0" err="1" smtClean="0">
                <a:solidFill>
                  <a:srgbClr val="002060"/>
                </a:solidFill>
              </a:rPr>
              <a:t>Макондо</a:t>
            </a:r>
            <a:r>
              <a:rPr lang="ru-RU" b="1" dirty="0" smtClean="0">
                <a:solidFill>
                  <a:srgbClr val="002060"/>
                </a:solidFill>
              </a:rPr>
              <a:t> и семьи </a:t>
            </a:r>
            <a:r>
              <a:rPr lang="ru-RU" b="1" dirty="0" err="1" smtClean="0">
                <a:solidFill>
                  <a:srgbClr val="002060"/>
                </a:solidFill>
              </a:rPr>
              <a:t>Буэндия</a:t>
            </a:r>
            <a:r>
              <a:rPr lang="ru-RU" b="1" dirty="0" smtClean="0">
                <a:solidFill>
                  <a:srgbClr val="002060"/>
                </a:solidFill>
              </a:rPr>
              <a:t>, например, имена героев, повторяются снова и снова, объединяя фантазию и реальность. В первых трех главах рассказывается о переселении группы людей и основании деревни </a:t>
            </a:r>
            <a:r>
              <a:rPr lang="ru-RU" b="1" dirty="0" err="1" smtClean="0">
                <a:solidFill>
                  <a:srgbClr val="002060"/>
                </a:solidFill>
              </a:rPr>
              <a:t>Макондо</a:t>
            </a:r>
            <a:r>
              <a:rPr lang="ru-RU" b="1" dirty="0" smtClean="0">
                <a:solidFill>
                  <a:srgbClr val="002060"/>
                </a:solidFill>
              </a:rPr>
              <a:t>. С 4 по 16 главы повествуется об экономическом, политическом и социальном развитии селения. В последних главах романа показан его закат.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Почти все предложения романа построены в косвенной речи и довольно длинны. Прямая речь и диалоги почти не используются. Примечательно предложение из 16-й главы, в котором </a:t>
            </a:r>
            <a:r>
              <a:rPr lang="ru-RU" b="1" dirty="0" err="1" smtClean="0">
                <a:solidFill>
                  <a:srgbClr val="002060"/>
                </a:solidFill>
              </a:rPr>
              <a:t>Фернанда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дель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Карпио</a:t>
            </a:r>
            <a:r>
              <a:rPr lang="ru-RU" b="1" dirty="0" smtClean="0">
                <a:solidFill>
                  <a:srgbClr val="002060"/>
                </a:solidFill>
              </a:rPr>
              <a:t> причитает и жалеет себя, в печатном виде оно занимает полторы страницы.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История написания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844" y="74927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«…У меня была жена и двое маленьких сыновей. Я работал пиар-менеджером и редактировал киносценарии. Но чтобы написать книгу, нужно было отказаться от работы. Я заложил машину и отдал деньги Мерседес. Каждый день она так или иначе добывала мне бумагу, сигареты, все, что необходимо для работы. Когда книга была кончена, оказалось, что мы должны мяснику 5000 песо — огромные деньги. По округе пошел слух, что я пишу очень важную книгу, и все лавочники хотели принять участие. Чтобы послать текст издателю, необходимо было 160 песо, а оставалось только 80. Тогда я заложил миксер и фен Мерседес. Узнав об этом, она сказала: „Не хватало только, чтобы роман оказался плохим“».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   — Из интервью Маркеса журналу </a:t>
            </a:r>
            <a:r>
              <a:rPr lang="ru-RU" sz="2400" b="1" dirty="0" err="1" smtClean="0"/>
              <a:t>Esquire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7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Центральные темы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45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/>
              <a:t>Одиночество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020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/>
              <a:t>Реальность и вымысел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483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/>
              <a:t>Инцест</a:t>
            </a:r>
            <a:endParaRPr lang="ru-RU" sz="36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48332"/>
            <a:ext cx="3672408" cy="422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5613"/>
            <a:ext cx="31813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626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Семья </a:t>
            </a:r>
            <a:r>
              <a:rPr lang="ru-RU" sz="2400" b="1" dirty="0" err="1" smtClean="0">
                <a:solidFill>
                  <a:srgbClr val="FFFF00"/>
                </a:solidFill>
              </a:rPr>
              <a:t>Буэндиа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65"/>
            <a:ext cx="9144000" cy="63963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619" y="6309320"/>
            <a:ext cx="6190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Генеалогическое древо семьи </a:t>
            </a:r>
            <a:r>
              <a:rPr lang="ru-RU" sz="2400" b="1" dirty="0" err="1" smtClean="0">
                <a:solidFill>
                  <a:srgbClr val="FF0000"/>
                </a:solidFill>
              </a:rPr>
              <a:t>Буэндиа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9638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Дати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відповіді</a:t>
            </a:r>
            <a:r>
              <a:rPr lang="ru-RU" sz="3200" b="1" dirty="0">
                <a:solidFill>
                  <a:srgbClr val="002060"/>
                </a:solidFill>
              </a:rPr>
              <a:t> на </a:t>
            </a:r>
            <a:r>
              <a:rPr lang="ru-RU" sz="3200" b="1" dirty="0" err="1">
                <a:solidFill>
                  <a:srgbClr val="002060"/>
                </a:solidFill>
              </a:rPr>
              <a:t>питання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8022" y="948830"/>
            <a:ext cx="9663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- Як </a:t>
            </a:r>
            <a:r>
              <a:rPr lang="ru-RU" sz="3200" b="1" dirty="0" err="1">
                <a:solidFill>
                  <a:srgbClr val="0070C0"/>
                </a:solidFill>
              </a:rPr>
              <a:t>ви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тлумачите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назву</a:t>
            </a:r>
            <a:r>
              <a:rPr lang="ru-RU" sz="3200" b="1" dirty="0">
                <a:solidFill>
                  <a:srgbClr val="0070C0"/>
                </a:solidFill>
              </a:rPr>
              <a:t> роману Г.Г. Маркеса?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9819" y="1772816"/>
            <a:ext cx="9104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- </a:t>
            </a:r>
            <a:r>
              <a:rPr lang="ru-RU" sz="3200" b="1" dirty="0" err="1">
                <a:solidFill>
                  <a:srgbClr val="0070C0"/>
                </a:solidFill>
              </a:rPr>
              <a:t>Що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означає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народження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дитини</a:t>
            </a:r>
            <a:r>
              <a:rPr lang="ru-RU" sz="3200" b="1" dirty="0">
                <a:solidFill>
                  <a:srgbClr val="0070C0"/>
                </a:solidFill>
              </a:rPr>
              <a:t> з </a:t>
            </a:r>
            <a:r>
              <a:rPr lang="ru-RU" sz="3200" b="1" dirty="0" err="1">
                <a:solidFill>
                  <a:srgbClr val="0070C0"/>
                </a:solidFill>
              </a:rPr>
              <a:t>поросячим</a:t>
            </a:r>
            <a:r>
              <a:rPr lang="ru-RU" sz="3200" b="1" dirty="0">
                <a:solidFill>
                  <a:srgbClr val="0070C0"/>
                </a:solidFill>
              </a:rPr>
              <a:t> хвостом?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3244334"/>
            <a:ext cx="9084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- Яка </a:t>
            </a:r>
            <a:r>
              <a:rPr lang="ru-RU" sz="3200" b="1" dirty="0" err="1">
                <a:solidFill>
                  <a:srgbClr val="0070C0"/>
                </a:solidFill>
              </a:rPr>
              <a:t>головна</a:t>
            </a:r>
            <a:r>
              <a:rPr lang="ru-RU" sz="3200" b="1" dirty="0">
                <a:solidFill>
                  <a:srgbClr val="0070C0"/>
                </a:solidFill>
              </a:rPr>
              <a:t> тема </a:t>
            </a:r>
            <a:r>
              <a:rPr lang="ru-RU" sz="3200" b="1" dirty="0" err="1">
                <a:solidFill>
                  <a:srgbClr val="0070C0"/>
                </a:solidFill>
              </a:rPr>
              <a:t>цього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твору</a:t>
            </a:r>
            <a:r>
              <a:rPr lang="ru-RU" sz="32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4437112"/>
            <a:ext cx="9084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- </a:t>
            </a:r>
            <a:r>
              <a:rPr lang="ru-RU" sz="3200" b="1" dirty="0" err="1">
                <a:solidFill>
                  <a:srgbClr val="0070C0"/>
                </a:solidFill>
              </a:rPr>
              <a:t>Чому</a:t>
            </a:r>
            <a:r>
              <a:rPr lang="ru-RU" sz="3200" b="1" dirty="0">
                <a:solidFill>
                  <a:srgbClr val="0070C0"/>
                </a:solidFill>
              </a:rPr>
              <a:t> роман "Сто </a:t>
            </a:r>
            <a:r>
              <a:rPr lang="ru-RU" sz="3200" b="1" dirty="0" err="1">
                <a:solidFill>
                  <a:srgbClr val="0070C0"/>
                </a:solidFill>
              </a:rPr>
              <a:t>років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самотності</a:t>
            </a:r>
            <a:r>
              <a:rPr lang="ru-RU" sz="3200" b="1" dirty="0">
                <a:solidFill>
                  <a:srgbClr val="0070C0"/>
                </a:solidFill>
              </a:rPr>
              <a:t>" є </a:t>
            </a:r>
            <a:r>
              <a:rPr lang="ru-RU" sz="3200" b="1" dirty="0" err="1">
                <a:solidFill>
                  <a:srgbClr val="0070C0"/>
                </a:solidFill>
              </a:rPr>
              <a:t>пересторогою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людству</a:t>
            </a:r>
            <a:r>
              <a:rPr lang="ru-RU" sz="32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2" y="0"/>
            <a:ext cx="91920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50838" y="1772816"/>
            <a:ext cx="3607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Висновки</a:t>
            </a:r>
            <a:endParaRPr lang="ru-RU" sz="4800" b="1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9113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Людина, родина, </a:t>
            </a:r>
            <a:r>
              <a:rPr lang="ru-RU" sz="2800" b="1" dirty="0" err="1">
                <a:solidFill>
                  <a:srgbClr val="FFFF00"/>
                </a:solidFill>
              </a:rPr>
              <a:t>рід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якщо</a:t>
            </a:r>
            <a:r>
              <a:rPr lang="ru-RU" sz="2800" b="1" dirty="0">
                <a:solidFill>
                  <a:srgbClr val="FFFF00"/>
                </a:solidFill>
              </a:rPr>
              <a:t> вони </a:t>
            </a:r>
            <a:r>
              <a:rPr lang="ru-RU" sz="2800" b="1" dirty="0" err="1">
                <a:solidFill>
                  <a:srgbClr val="FFFF00"/>
                </a:solidFill>
              </a:rPr>
              <a:t>самотні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бездуховні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приречені</a:t>
            </a:r>
            <a:r>
              <a:rPr lang="ru-RU" sz="2800" b="1" dirty="0">
                <a:solidFill>
                  <a:srgbClr val="FFFF00"/>
                </a:solidFill>
              </a:rPr>
              <a:t> на </a:t>
            </a:r>
            <a:r>
              <a:rPr lang="ru-RU" sz="2800" b="1" dirty="0" err="1">
                <a:solidFill>
                  <a:srgbClr val="FFFF00"/>
                </a:solidFill>
              </a:rPr>
              <a:t>самознищення</a:t>
            </a:r>
            <a:r>
              <a:rPr lang="ru-RU" sz="2800" b="1" dirty="0">
                <a:solidFill>
                  <a:srgbClr val="FFFF00"/>
                </a:solidFill>
              </a:rPr>
              <a:t>. Так у </a:t>
            </a:r>
            <a:r>
              <a:rPr lang="ru-RU" sz="2800" b="1" dirty="0" err="1">
                <a:solidFill>
                  <a:srgbClr val="FFFF00"/>
                </a:solidFill>
              </a:rPr>
              <a:t>формі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притчі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завершує</a:t>
            </a:r>
            <a:r>
              <a:rPr lang="ru-RU" sz="2800" b="1" dirty="0">
                <a:solidFill>
                  <a:srgbClr val="FFFF00"/>
                </a:solidFill>
              </a:rPr>
              <a:t> роман Маркес. Як твердить </a:t>
            </a:r>
            <a:r>
              <a:rPr lang="ru-RU" sz="2800" b="1" dirty="0" err="1">
                <a:solidFill>
                  <a:srgbClr val="FFFF00"/>
                </a:solidFill>
              </a:rPr>
              <a:t>письменник</a:t>
            </a:r>
            <a:r>
              <a:rPr lang="ru-RU" sz="2800" b="1" dirty="0">
                <a:solidFill>
                  <a:srgbClr val="FFFF00"/>
                </a:solidFill>
              </a:rPr>
              <a:t>, альтернатива </a:t>
            </a:r>
            <a:r>
              <a:rPr lang="ru-RU" sz="2800" b="1" dirty="0" err="1">
                <a:solidFill>
                  <a:srgbClr val="FFFF00"/>
                </a:solidFill>
              </a:rPr>
              <a:t>самознищенню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існує</a:t>
            </a:r>
            <a:r>
              <a:rPr lang="ru-RU" sz="2800" b="1" dirty="0">
                <a:solidFill>
                  <a:srgbClr val="FFFF00"/>
                </a:solidFill>
              </a:rPr>
              <a:t> - </a:t>
            </a:r>
            <a:r>
              <a:rPr lang="ru-RU" sz="2800" b="1" dirty="0" err="1">
                <a:solidFill>
                  <a:srgbClr val="FFFF00"/>
                </a:solidFill>
              </a:rPr>
              <a:t>це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ідея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духовної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солідарності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Переконання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письменника-гуманіста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нині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досить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актуальні</a:t>
            </a:r>
            <a:r>
              <a:rPr lang="ru-RU" sz="2800" b="1" dirty="0">
                <a:solidFill>
                  <a:srgbClr val="FFFF00"/>
                </a:solidFill>
              </a:rPr>
              <a:t>: </a:t>
            </a:r>
            <a:r>
              <a:rPr lang="ru-RU" sz="2800" b="1" dirty="0" err="1">
                <a:solidFill>
                  <a:srgbClr val="FFFF00"/>
                </a:solidFill>
              </a:rPr>
              <a:t>людство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вражене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вірусом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індивідуалізму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може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врятувати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лише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духовне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єднання</a:t>
            </a:r>
            <a:r>
              <a:rPr lang="ru-RU" sz="2800" b="1" dirty="0">
                <a:solidFill>
                  <a:srgbClr val="FFFF00"/>
                </a:solidFill>
              </a:rPr>
              <a:t>. А шлях до </a:t>
            </a:r>
            <a:r>
              <a:rPr lang="ru-RU" sz="2800" b="1" dirty="0" err="1">
                <a:solidFill>
                  <a:srgbClr val="FFFF00"/>
                </a:solidFill>
              </a:rPr>
              <a:t>цього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починається</a:t>
            </a:r>
            <a:r>
              <a:rPr lang="ru-RU" sz="2800" b="1" dirty="0">
                <a:solidFill>
                  <a:srgbClr val="FFFF00"/>
                </a:solidFill>
              </a:rPr>
              <a:t> з </a:t>
            </a:r>
            <a:r>
              <a:rPr lang="ru-RU" sz="2800" b="1" dirty="0" err="1">
                <a:solidFill>
                  <a:srgbClr val="FFFF00"/>
                </a:solidFill>
              </a:rPr>
              <a:t>любові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7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</a:rPr>
              <a:t>Підсумкова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бесіда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    </a:t>
            </a:r>
            <a:r>
              <a:rPr lang="ru-RU" sz="2800" b="1" dirty="0" err="1">
                <a:solidFill>
                  <a:srgbClr val="002060"/>
                </a:solidFill>
              </a:rPr>
              <a:t>Доведіть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роман "Сто </a:t>
            </a:r>
            <a:r>
              <a:rPr lang="ru-RU" sz="2800" b="1" dirty="0" err="1">
                <a:solidFill>
                  <a:srgbClr val="002060"/>
                </a:solidFill>
              </a:rPr>
              <a:t>років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самотності</a:t>
            </a:r>
            <a:r>
              <a:rPr lang="ru-RU" sz="2800" b="1" dirty="0">
                <a:solidFill>
                  <a:srgbClr val="002060"/>
                </a:solidFill>
              </a:rPr>
              <a:t>" </a:t>
            </a:r>
            <a:r>
              <a:rPr lang="ru-RU" sz="2800" b="1" dirty="0" err="1">
                <a:solidFill>
                  <a:srgbClr val="002060"/>
                </a:solidFill>
              </a:rPr>
              <a:t>належить</a:t>
            </a:r>
            <a:r>
              <a:rPr lang="ru-RU" sz="2800" b="1" dirty="0">
                <a:solidFill>
                  <a:srgbClr val="002060"/>
                </a:solidFill>
              </a:rPr>
              <a:t> до "</a:t>
            </a:r>
            <a:r>
              <a:rPr lang="ru-RU" sz="2800" b="1" dirty="0" err="1">
                <a:solidFill>
                  <a:srgbClr val="002060"/>
                </a:solidFill>
              </a:rPr>
              <a:t>магічного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реалізму</a:t>
            </a:r>
            <a:r>
              <a:rPr lang="ru-RU" sz="2800" b="1" dirty="0">
                <a:solidFill>
                  <a:srgbClr val="002060"/>
                </a:solidFill>
              </a:rPr>
              <a:t>".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    </a:t>
            </a:r>
            <a:r>
              <a:rPr lang="ru-RU" sz="2800" b="1" dirty="0" err="1">
                <a:solidFill>
                  <a:srgbClr val="002060"/>
                </a:solidFill>
              </a:rPr>
              <a:t>Які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художні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засоби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прийоми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використовує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письменник</a:t>
            </a:r>
            <a:r>
              <a:rPr lang="ru-RU" sz="2800" b="1" dirty="0">
                <a:solidFill>
                  <a:srgbClr val="002060"/>
                </a:solidFill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</a:rPr>
              <a:t>зображення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дійсності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    У </a:t>
            </a:r>
            <a:r>
              <a:rPr lang="ru-RU" sz="2800" b="1" dirty="0" err="1">
                <a:solidFill>
                  <a:srgbClr val="002060"/>
                </a:solidFill>
              </a:rPr>
              <a:t>чому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письменник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вбачає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основну</a:t>
            </a:r>
            <a:r>
              <a:rPr lang="ru-RU" sz="2800" b="1" dirty="0">
                <a:solidFill>
                  <a:srgbClr val="002060"/>
                </a:solidFill>
              </a:rPr>
              <a:t> проблему </a:t>
            </a:r>
            <a:r>
              <a:rPr lang="ru-RU" sz="2800" b="1" dirty="0" err="1">
                <a:solidFill>
                  <a:srgbClr val="002060"/>
                </a:solidFill>
              </a:rPr>
              <a:t>сучасності</a:t>
            </a:r>
            <a:r>
              <a:rPr lang="ru-RU" sz="2800" b="1" dirty="0">
                <a:solidFill>
                  <a:srgbClr val="002060"/>
                </a:solidFill>
              </a:rPr>
              <a:t>? Як </a:t>
            </a:r>
            <a:r>
              <a:rPr lang="ru-RU" sz="2800" b="1" dirty="0" err="1">
                <a:solidFill>
                  <a:srgbClr val="002060"/>
                </a:solidFill>
              </a:rPr>
              <a:t>її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можна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розв'язати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    </a:t>
            </a:r>
            <a:r>
              <a:rPr lang="ru-RU" sz="2800" b="1" dirty="0" err="1">
                <a:solidFill>
                  <a:srgbClr val="002060"/>
                </a:solidFill>
              </a:rPr>
              <a:t>Чи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згодні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</a:t>
            </a:r>
            <a:r>
              <a:rPr lang="ru-RU" sz="2800" b="1" dirty="0">
                <a:solidFill>
                  <a:srgbClr val="002060"/>
                </a:solidFill>
              </a:rPr>
              <a:t> з автором, </a:t>
            </a:r>
            <a:r>
              <a:rPr lang="ru-RU" sz="2800" b="1" dirty="0" err="1">
                <a:solidFill>
                  <a:srgbClr val="002060"/>
                </a:solidFill>
              </a:rPr>
              <a:t>який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вважає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ідею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солідарності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єдиною</a:t>
            </a:r>
            <a:r>
              <a:rPr lang="ru-RU" sz="2800" b="1" dirty="0">
                <a:solidFill>
                  <a:srgbClr val="002060"/>
                </a:solidFill>
              </a:rPr>
              <a:t> альтернативою </a:t>
            </a:r>
            <a:r>
              <a:rPr lang="ru-RU" sz="2800" b="1" dirty="0" err="1">
                <a:solidFill>
                  <a:srgbClr val="002060"/>
                </a:solidFill>
              </a:rPr>
              <a:t>самотності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    У </a:t>
            </a:r>
            <a:r>
              <a:rPr lang="ru-RU" sz="2800" b="1" dirty="0" err="1">
                <a:solidFill>
                  <a:srgbClr val="002060"/>
                </a:solidFill>
              </a:rPr>
              <a:t>якому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світі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хотілося</a:t>
            </a:r>
            <a:r>
              <a:rPr lang="ru-RU" sz="2800" b="1" dirty="0">
                <a:solidFill>
                  <a:srgbClr val="002060"/>
                </a:solidFill>
              </a:rPr>
              <a:t> б </a:t>
            </a:r>
            <a:r>
              <a:rPr lang="ru-RU" sz="2800" b="1" dirty="0" err="1">
                <a:solidFill>
                  <a:srgbClr val="002060"/>
                </a:solidFill>
              </a:rPr>
              <a:t>жити</a:t>
            </a:r>
            <a:r>
              <a:rPr lang="ru-RU" sz="2800" b="1" dirty="0">
                <a:solidFill>
                  <a:srgbClr val="002060"/>
                </a:solidFill>
              </a:rPr>
              <a:t> вам </a:t>
            </a:r>
            <a:r>
              <a:rPr lang="ru-RU" sz="2800" b="1" dirty="0" err="1">
                <a:solidFill>
                  <a:srgbClr val="002060"/>
                </a:solidFill>
              </a:rPr>
              <a:t>особисто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солідарному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самотньому</a:t>
            </a:r>
            <a:r>
              <a:rPr lang="ru-RU" sz="2800" b="1" dirty="0">
                <a:solidFill>
                  <a:srgbClr val="002060"/>
                </a:solidFill>
              </a:rPr>
              <a:t>? </a:t>
            </a:r>
            <a:r>
              <a:rPr lang="ru-RU" sz="2800" b="1" dirty="0" err="1">
                <a:solidFill>
                  <a:srgbClr val="002060"/>
                </a:solidFill>
              </a:rPr>
              <a:t>Відповідь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аргументуйте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415">
            <a:off x="0" y="0"/>
            <a:ext cx="42119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8156">
            <a:off x="3471863" y="0"/>
            <a:ext cx="41964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991" y="332656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Автор </a:t>
            </a:r>
            <a:r>
              <a:rPr lang="ru-RU" sz="3600" b="1" dirty="0" err="1" smtClean="0">
                <a:solidFill>
                  <a:srgbClr val="FFFF00"/>
                </a:solidFill>
              </a:rPr>
              <a:t>повісті</a:t>
            </a:r>
            <a:r>
              <a:rPr lang="ru-RU" sz="3600" b="1" dirty="0" smtClean="0">
                <a:solidFill>
                  <a:srgbClr val="FFFF00"/>
                </a:solidFill>
              </a:rPr>
              <a:t> «</a:t>
            </a:r>
            <a:r>
              <a:rPr lang="ru-RU" sz="3600" b="1" dirty="0" err="1" smtClean="0">
                <a:solidFill>
                  <a:srgbClr val="FFFF00"/>
                </a:solidFill>
              </a:rPr>
              <a:t>Полковникові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ніхто</a:t>
            </a:r>
            <a:r>
              <a:rPr lang="ru-RU" sz="3600" b="1" dirty="0" smtClean="0">
                <a:solidFill>
                  <a:srgbClr val="FFFF00"/>
                </a:solidFill>
              </a:rPr>
              <a:t> не </a:t>
            </a:r>
            <a:r>
              <a:rPr lang="ru-RU" sz="3600" b="1" dirty="0" err="1" smtClean="0">
                <a:solidFill>
                  <a:srgbClr val="FFFF00"/>
                </a:solidFill>
              </a:rPr>
              <a:t>пише</a:t>
            </a:r>
            <a:r>
              <a:rPr lang="ru-RU" sz="3600" b="1" dirty="0" smtClean="0">
                <a:solidFill>
                  <a:srgbClr val="FFFF00"/>
                </a:solidFill>
              </a:rPr>
              <a:t>» (1958), </a:t>
            </a:r>
            <a:r>
              <a:rPr lang="ru-RU" sz="3600" b="1" dirty="0" err="1" smtClean="0">
                <a:solidFill>
                  <a:srgbClr val="FFFF00"/>
                </a:solidFill>
              </a:rPr>
              <a:t>романів</a:t>
            </a:r>
            <a:r>
              <a:rPr lang="ru-RU" sz="3600" b="1" dirty="0" smtClean="0">
                <a:solidFill>
                  <a:srgbClr val="FFFF00"/>
                </a:solidFill>
              </a:rPr>
              <a:t> «</a:t>
            </a:r>
            <a:r>
              <a:rPr lang="ru-RU" sz="3600" b="1" dirty="0" err="1" smtClean="0">
                <a:solidFill>
                  <a:srgbClr val="FFFF00"/>
                </a:solidFill>
              </a:rPr>
              <a:t>Осінь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патріарха</a:t>
            </a:r>
            <a:r>
              <a:rPr lang="ru-RU" sz="3600" b="1" dirty="0" smtClean="0">
                <a:solidFill>
                  <a:srgbClr val="FFFF00"/>
                </a:solidFill>
              </a:rPr>
              <a:t>» (1975), «</a:t>
            </a:r>
            <a:r>
              <a:rPr lang="ru-RU" sz="3600" b="1" dirty="0" err="1" smtClean="0">
                <a:solidFill>
                  <a:srgbClr val="FFFF00"/>
                </a:solidFill>
              </a:rPr>
              <a:t>Кохання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під</a:t>
            </a:r>
            <a:r>
              <a:rPr lang="ru-RU" sz="3600" b="1" dirty="0" smtClean="0">
                <a:solidFill>
                  <a:srgbClr val="FFFF00"/>
                </a:solidFill>
              </a:rPr>
              <a:t> час холерик (1985), «</a:t>
            </a:r>
            <a:r>
              <a:rPr lang="ru-RU" sz="3600" b="1" dirty="0" err="1" smtClean="0">
                <a:solidFill>
                  <a:srgbClr val="FFFF00"/>
                </a:solidFill>
              </a:rPr>
              <a:t>Спогади</a:t>
            </a:r>
            <a:r>
              <a:rPr lang="ru-RU" sz="3600" b="1" dirty="0" smtClean="0">
                <a:solidFill>
                  <a:srgbClr val="FFFF00"/>
                </a:solidFill>
              </a:rPr>
              <a:t> про </a:t>
            </a:r>
            <a:r>
              <a:rPr lang="ru-RU" sz="3600" b="1" dirty="0" err="1" smtClean="0">
                <a:solidFill>
                  <a:srgbClr val="FFFF00"/>
                </a:solidFill>
              </a:rPr>
              <a:t>моїх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сумних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повій</a:t>
            </a:r>
            <a:r>
              <a:rPr lang="ru-RU" sz="3600" b="1" dirty="0" smtClean="0">
                <a:solidFill>
                  <a:srgbClr val="FFFF00"/>
                </a:solidFill>
              </a:rPr>
              <a:t>» (2004) та </a:t>
            </a:r>
            <a:r>
              <a:rPr lang="ru-RU" sz="3600" b="1" dirty="0" err="1" smtClean="0">
                <a:solidFill>
                  <a:srgbClr val="FFFF00"/>
                </a:solidFill>
              </a:rPr>
              <a:t>ін</a:t>
            </a:r>
            <a:r>
              <a:rPr lang="ru-RU" sz="3600" b="1" dirty="0" smtClean="0">
                <a:solidFill>
                  <a:srgbClr val="FFFF00"/>
                </a:solidFill>
              </a:rPr>
              <a:t>. У </a:t>
            </a:r>
            <a:r>
              <a:rPr lang="ru-RU" sz="3600" b="1" dirty="0" err="1" smtClean="0">
                <a:solidFill>
                  <a:srgbClr val="FFFF00"/>
                </a:solidFill>
              </a:rPr>
              <a:t>романі-епопеї</a:t>
            </a:r>
            <a:r>
              <a:rPr lang="ru-RU" sz="3600" b="1" dirty="0" smtClean="0">
                <a:solidFill>
                  <a:srgbClr val="FFFF00"/>
                </a:solidFill>
              </a:rPr>
              <a:t> «Сто </a:t>
            </a:r>
            <a:r>
              <a:rPr lang="ru-RU" sz="3600" b="1" dirty="0" err="1" smtClean="0">
                <a:solidFill>
                  <a:srgbClr val="FFFF00"/>
                </a:solidFill>
              </a:rPr>
              <a:t>років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самотності</a:t>
            </a:r>
            <a:r>
              <a:rPr lang="ru-RU" sz="3600" b="1" dirty="0" smtClean="0">
                <a:solidFill>
                  <a:srgbClr val="FFFF00"/>
                </a:solidFill>
              </a:rPr>
              <a:t>» (1967) </a:t>
            </a:r>
            <a:r>
              <a:rPr lang="ru-RU" sz="3600" b="1" dirty="0" err="1" smtClean="0">
                <a:solidFill>
                  <a:srgbClr val="FFFF00"/>
                </a:solidFill>
              </a:rPr>
              <a:t>використав</a:t>
            </a:r>
            <a:r>
              <a:rPr lang="ru-RU" sz="3600" b="1" dirty="0" smtClean="0">
                <a:solidFill>
                  <a:srgbClr val="FFFF00"/>
                </a:solidFill>
              </a:rPr>
              <a:t> фольклорно-</a:t>
            </a:r>
            <a:r>
              <a:rPr lang="ru-RU" sz="3600" b="1" dirty="0" err="1" smtClean="0">
                <a:solidFill>
                  <a:srgbClr val="FFFF00"/>
                </a:solidFill>
              </a:rPr>
              <a:t>міфологічні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мотиви</a:t>
            </a:r>
            <a:r>
              <a:rPr lang="ru-RU" sz="3600" b="1" dirty="0" smtClean="0">
                <a:solidFill>
                  <a:srgbClr val="FFFF00"/>
                </a:solidFill>
              </a:rPr>
              <a:t> й створив </a:t>
            </a:r>
            <a:r>
              <a:rPr lang="ru-RU" sz="3600" b="1" dirty="0" err="1" smtClean="0">
                <a:solidFill>
                  <a:srgbClr val="FFFF00"/>
                </a:solidFill>
              </a:rPr>
              <a:t>світ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історія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якого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осмислена</a:t>
            </a:r>
            <a:r>
              <a:rPr lang="ru-RU" sz="3600" b="1" dirty="0" smtClean="0">
                <a:solidFill>
                  <a:srgbClr val="FFFF00"/>
                </a:solidFill>
              </a:rPr>
              <a:t> як метафора </a:t>
            </a:r>
            <a:r>
              <a:rPr lang="ru-RU" sz="3600" b="1" dirty="0" err="1" smtClean="0">
                <a:solidFill>
                  <a:srgbClr val="FFFF00"/>
                </a:solidFill>
              </a:rPr>
              <a:t>розвитку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всього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людства</a:t>
            </a:r>
            <a:r>
              <a:rPr lang="ru-RU" sz="3600" b="1" dirty="0" smtClean="0">
                <a:solidFill>
                  <a:srgbClr val="FFFF00"/>
                </a:solidFill>
              </a:rPr>
              <a:t>. Лауреат </a:t>
            </a:r>
            <a:r>
              <a:rPr lang="ru-RU" sz="3600" b="1" dirty="0" err="1" smtClean="0">
                <a:solidFill>
                  <a:srgbClr val="FFFF00"/>
                </a:solidFill>
              </a:rPr>
              <a:t>Нобелівської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премії</a:t>
            </a:r>
            <a:r>
              <a:rPr lang="ru-RU" sz="3600" b="1" dirty="0" smtClean="0">
                <a:solidFill>
                  <a:srgbClr val="FFFF00"/>
                </a:solidFill>
              </a:rPr>
              <a:t> (1982).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31783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59" y="0"/>
            <a:ext cx="4248497" cy="39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0308"/>
            <a:ext cx="5076056" cy="313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1242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6554" y="581861"/>
            <a:ext cx="52287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Я - </a:t>
            </a:r>
            <a:r>
              <a:rPr lang="ru-RU" sz="4800" b="1" dirty="0" err="1" smtClean="0">
                <a:solidFill>
                  <a:srgbClr val="002060"/>
                </a:solidFill>
              </a:rPr>
              <a:t>реаліст</a:t>
            </a:r>
            <a:r>
              <a:rPr lang="ru-RU" sz="4800" b="1" dirty="0" smtClean="0">
                <a:solidFill>
                  <a:srgbClr val="002060"/>
                </a:solidFill>
              </a:rPr>
              <a:t>, тому </a:t>
            </a:r>
            <a:r>
              <a:rPr lang="ru-RU" sz="4800" b="1" dirty="0" err="1" smtClean="0">
                <a:solidFill>
                  <a:srgbClr val="002060"/>
                </a:solidFill>
              </a:rPr>
              <a:t>що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вірю</a:t>
            </a:r>
            <a:r>
              <a:rPr lang="ru-RU" sz="48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4800" b="1" dirty="0" err="1" smtClean="0">
                <a:solidFill>
                  <a:srgbClr val="002060"/>
                </a:solidFill>
              </a:rPr>
              <a:t>що</a:t>
            </a:r>
            <a:r>
              <a:rPr lang="ru-RU" sz="4800" b="1" dirty="0" smtClean="0">
                <a:solidFill>
                  <a:srgbClr val="002060"/>
                </a:solidFill>
              </a:rPr>
              <a:t> в </a:t>
            </a:r>
            <a:r>
              <a:rPr lang="ru-RU" sz="4800" b="1" dirty="0" err="1" smtClean="0">
                <a:solidFill>
                  <a:srgbClr val="002060"/>
                </a:solidFill>
              </a:rPr>
              <a:t>Латинській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Америці</a:t>
            </a:r>
            <a:r>
              <a:rPr lang="ru-RU" sz="4800" b="1" dirty="0" smtClean="0">
                <a:solidFill>
                  <a:srgbClr val="002060"/>
                </a:solidFill>
              </a:rPr>
              <a:t> все</a:t>
            </a:r>
          </a:p>
          <a:p>
            <a:pPr algn="ctr"/>
            <a:r>
              <a:rPr lang="ru-RU" sz="4800" b="1" dirty="0" err="1" smtClean="0">
                <a:solidFill>
                  <a:srgbClr val="002060"/>
                </a:solidFill>
              </a:rPr>
              <a:t>можливо</a:t>
            </a:r>
            <a:r>
              <a:rPr lang="ru-RU" sz="4800" b="1" dirty="0" smtClean="0">
                <a:solidFill>
                  <a:srgbClr val="002060"/>
                </a:solidFill>
              </a:rPr>
              <a:t>, все реально ...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4800" b="1" dirty="0" smtClean="0">
                <a:solidFill>
                  <a:srgbClr val="002060"/>
                </a:solidFill>
              </a:rPr>
              <a:t>Г.Г. Маркес 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22168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</a:rPr>
              <a:t>Ґабріє́ль Хосе́ де ла Конкордія Ґарсі́я Ма́ркес (повне ім'я: ісп. </a:t>
            </a:r>
            <a:r>
              <a:rPr lang="en-US" sz="2400" b="1" dirty="0" smtClean="0">
                <a:solidFill>
                  <a:srgbClr val="002060"/>
                </a:solidFill>
              </a:rPr>
              <a:t>Gabriel José de la Concordia </a:t>
            </a:r>
            <a:r>
              <a:rPr lang="en-US" sz="2400" b="1" dirty="0" err="1" smtClean="0">
                <a:solidFill>
                  <a:srgbClr val="002060"/>
                </a:solidFill>
              </a:rPr>
              <a:t>García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Márquez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vi-VN" sz="2400" b="1" dirty="0" smtClean="0">
                <a:solidFill>
                  <a:srgbClr val="002060"/>
                </a:solidFill>
              </a:rPr>
              <a:t>шанувальники доброзичливо називають його Ґабо— колумбійський письменник-прозаїк, журналіст, видавець і політичний діяч; лауреат Нобелівської премії з літератури 1982 року. Представник літературного напрямку «магічного реалізму». 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</a:rPr>
              <a:t>Народився в місті Аракатака, провінція Магдалена, Колумбія, жив в Мехіко і Європі, тепер переважно живе в Мехіко.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</a:rPr>
              <a:t>У дитинстві виховувався батьками матері. Саме вони познайомили майбутьного письменника з мовними особливостями, що в подальшому стали важливою частиною його творчості.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</a:rPr>
              <a:t>В 1940 році, в 12-річному віці, Ґабрієль отримав стипендію і почав навчання в єзуїтському коледжі містечка Сіпакіра, що в 30 км на північ від Боготи. В 1946 році вступив в Національний університет Боготи на юридичний факультет.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627620"/>
            <a:ext cx="423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Дом в </a:t>
            </a:r>
            <a:r>
              <a:rPr lang="ru-RU" b="1" dirty="0" err="1" smtClean="0">
                <a:solidFill>
                  <a:srgbClr val="00B0F0"/>
                </a:solidFill>
              </a:rPr>
              <a:t>Аракатаке</a:t>
            </a:r>
            <a:r>
              <a:rPr lang="ru-RU" b="1" dirty="0" smtClean="0">
                <a:solidFill>
                  <a:srgbClr val="00B0F0"/>
                </a:solidFill>
              </a:rPr>
              <a:t>, где родился </a:t>
            </a:r>
            <a:r>
              <a:rPr lang="ru-RU" b="1" dirty="0" err="1" smtClean="0">
                <a:solidFill>
                  <a:srgbClr val="00B0F0"/>
                </a:solidFill>
              </a:rPr>
              <a:t>Габо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" y="3140968"/>
            <a:ext cx="689610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6357759"/>
            <a:ext cx="479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Родители в юности и маленький </a:t>
            </a:r>
            <a:r>
              <a:rPr lang="ru-RU" b="1" dirty="0" err="1" smtClean="0">
                <a:solidFill>
                  <a:srgbClr val="00B0F0"/>
                </a:solidFill>
              </a:rPr>
              <a:t>Габито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4" y="0"/>
            <a:ext cx="4374232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9688" y="23894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Родители </a:t>
            </a:r>
            <a:r>
              <a:rPr lang="ru-RU" b="1" dirty="0" err="1" smtClean="0">
                <a:solidFill>
                  <a:srgbClr val="00B0F0"/>
                </a:solidFill>
              </a:rPr>
              <a:t>Габо</a:t>
            </a:r>
            <a:r>
              <a:rPr lang="ru-RU" b="1" dirty="0" smtClean="0">
                <a:solidFill>
                  <a:srgbClr val="00B0F0"/>
                </a:solidFill>
              </a:rPr>
              <a:t> - Луиза Маркес и Габриэль </a:t>
            </a:r>
            <a:r>
              <a:rPr lang="ru-RU" b="1" dirty="0" err="1" smtClean="0">
                <a:solidFill>
                  <a:srgbClr val="00B0F0"/>
                </a:solidFill>
              </a:rPr>
              <a:t>Элихио</a:t>
            </a:r>
            <a:r>
              <a:rPr lang="ru-RU" b="1" dirty="0" smtClean="0">
                <a:solidFill>
                  <a:srgbClr val="00B0F0"/>
                </a:solidFill>
              </a:rPr>
              <a:t> Гарсиа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 1954 року Маркес </a:t>
            </a:r>
            <a:r>
              <a:rPr lang="ru-RU" sz="3200" b="1" dirty="0" err="1" smtClean="0">
                <a:solidFill>
                  <a:srgbClr val="FFFF00"/>
                </a:solidFill>
              </a:rPr>
              <a:t>працює</a:t>
            </a:r>
            <a:r>
              <a:rPr lang="ru-RU" sz="3200" b="1" dirty="0" smtClean="0">
                <a:solidFill>
                  <a:srgbClr val="FFFF00"/>
                </a:solidFill>
              </a:rPr>
              <a:t> в </a:t>
            </a:r>
            <a:r>
              <a:rPr lang="ru-RU" sz="3200" b="1" dirty="0" err="1" smtClean="0">
                <a:solidFill>
                  <a:srgbClr val="FFFF00"/>
                </a:solidFill>
              </a:rPr>
              <a:t>газеті</a:t>
            </a:r>
            <a:r>
              <a:rPr lang="ru-RU" sz="3200" b="1" dirty="0" smtClean="0">
                <a:solidFill>
                  <a:srgbClr val="FFFF00"/>
                </a:solidFill>
              </a:rPr>
              <a:t> «Ель </a:t>
            </a:r>
            <a:r>
              <a:rPr lang="ru-RU" sz="3200" b="1" dirty="0" err="1" smtClean="0">
                <a:solidFill>
                  <a:srgbClr val="FFFF00"/>
                </a:solidFill>
              </a:rPr>
              <a:t>Еспектадор</a:t>
            </a:r>
            <a:r>
              <a:rPr lang="ru-RU" sz="3200" b="1" dirty="0" smtClean="0">
                <a:solidFill>
                  <a:srgbClr val="FFFF00"/>
                </a:solidFill>
              </a:rPr>
              <a:t>», </a:t>
            </a:r>
            <a:r>
              <a:rPr lang="ru-RU" sz="3200" b="1" dirty="0" err="1" smtClean="0">
                <a:solidFill>
                  <a:srgbClr val="FFFF00"/>
                </a:solidFill>
              </a:rPr>
              <a:t>публікуючи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невеличкі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статті</a:t>
            </a:r>
            <a:r>
              <a:rPr lang="ru-RU" sz="3200" b="1" dirty="0" smtClean="0">
                <a:solidFill>
                  <a:srgbClr val="FFFF00"/>
                </a:solidFill>
              </a:rPr>
              <a:t> і </a:t>
            </a:r>
            <a:r>
              <a:rPr lang="ru-RU" sz="3200" b="1" dirty="0" err="1" smtClean="0">
                <a:solidFill>
                  <a:srgbClr val="FFFF00"/>
                </a:solidFill>
              </a:rPr>
              <a:t>рецензії</a:t>
            </a:r>
            <a:r>
              <a:rPr lang="ru-RU" sz="3200" b="1" dirty="0" smtClean="0">
                <a:solidFill>
                  <a:srgbClr val="FFFF00"/>
                </a:solidFill>
              </a:rPr>
              <a:t> на </a:t>
            </a:r>
            <a:r>
              <a:rPr lang="ru-RU" sz="3200" b="1" dirty="0" err="1" smtClean="0">
                <a:solidFill>
                  <a:srgbClr val="FFFF00"/>
                </a:solidFill>
              </a:rPr>
              <a:t>фільми</a:t>
            </a:r>
            <a:r>
              <a:rPr lang="ru-RU" sz="3200" b="1" dirty="0" smtClean="0">
                <a:solidFill>
                  <a:srgbClr val="FFFF00"/>
                </a:solidFill>
              </a:rPr>
              <a:t>. Як </a:t>
            </a:r>
            <a:r>
              <a:rPr lang="ru-RU" sz="3200" b="1" dirty="0" err="1" smtClean="0">
                <a:solidFill>
                  <a:srgbClr val="FFFF00"/>
                </a:solidFill>
              </a:rPr>
              <a:t>коррекспондент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цієї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газети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працює</a:t>
            </a:r>
            <a:r>
              <a:rPr lang="ru-RU" sz="3200" b="1" dirty="0" smtClean="0">
                <a:solidFill>
                  <a:srgbClr val="FFFF00"/>
                </a:solidFill>
              </a:rPr>
              <a:t> в </a:t>
            </a:r>
            <a:r>
              <a:rPr lang="ru-RU" sz="3200" b="1" dirty="0" err="1" smtClean="0">
                <a:solidFill>
                  <a:srgbClr val="FFFF00"/>
                </a:solidFill>
              </a:rPr>
              <a:t>Італії</a:t>
            </a:r>
            <a:r>
              <a:rPr lang="ru-RU" sz="3200" b="1" dirty="0" smtClean="0">
                <a:solidFill>
                  <a:srgbClr val="FFFF00"/>
                </a:solidFill>
              </a:rPr>
              <a:t>, </a:t>
            </a:r>
            <a:r>
              <a:rPr lang="ru-RU" sz="3200" b="1" dirty="0" err="1" smtClean="0">
                <a:solidFill>
                  <a:srgbClr val="FFFF00"/>
                </a:solidFill>
              </a:rPr>
              <a:t>Польщі</a:t>
            </a:r>
            <a:r>
              <a:rPr lang="ru-RU" sz="3200" b="1" dirty="0" smtClean="0">
                <a:solidFill>
                  <a:srgbClr val="FFFF00"/>
                </a:solidFill>
              </a:rPr>
              <a:t>, </a:t>
            </a:r>
            <a:r>
              <a:rPr lang="ru-RU" sz="3200" b="1" dirty="0" err="1" smtClean="0">
                <a:solidFill>
                  <a:srgbClr val="FFFF00"/>
                </a:solidFill>
              </a:rPr>
              <a:t>Франції</a:t>
            </a:r>
            <a:r>
              <a:rPr lang="ru-RU" sz="3200" b="1" dirty="0" smtClean="0">
                <a:solidFill>
                  <a:srgbClr val="FFFF00"/>
                </a:solidFill>
              </a:rPr>
              <a:t>, </a:t>
            </a:r>
            <a:r>
              <a:rPr lang="ru-RU" sz="3200" b="1" dirty="0" err="1" smtClean="0">
                <a:solidFill>
                  <a:srgbClr val="FFFF00"/>
                </a:solidFill>
              </a:rPr>
              <a:t>Венесуелі</a:t>
            </a:r>
            <a:r>
              <a:rPr lang="ru-RU" sz="3200" b="1" dirty="0" smtClean="0">
                <a:solidFill>
                  <a:srgbClr val="FFFF00"/>
                </a:solidFill>
              </a:rPr>
              <a:t> та США. </a:t>
            </a:r>
            <a:r>
              <a:rPr lang="ru-RU" sz="3200" b="1" dirty="0" smtClean="0">
                <a:solidFill>
                  <a:srgbClr val="FFFF00"/>
                </a:solidFill>
              </a:rPr>
              <a:t>У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1958 </a:t>
            </a:r>
            <a:r>
              <a:rPr lang="ru-RU" sz="3200" b="1" dirty="0" err="1" smtClean="0">
                <a:solidFill>
                  <a:srgbClr val="FFFF00"/>
                </a:solidFill>
              </a:rPr>
              <a:t>одружу</a:t>
            </a:r>
            <a:r>
              <a:rPr lang="uk-UA" sz="3200" b="1" dirty="0" err="1" smtClean="0">
                <a:solidFill>
                  <a:srgbClr val="FFFF00"/>
                </a:solidFill>
              </a:rPr>
              <a:t>ється</a:t>
            </a:r>
            <a:r>
              <a:rPr lang="uk-UA" sz="3200" b="1" dirty="0" smtClean="0">
                <a:solidFill>
                  <a:srgbClr val="FFFF00"/>
                </a:solidFill>
              </a:rPr>
              <a:t> з </a:t>
            </a:r>
            <a:r>
              <a:rPr lang="ru-RU" sz="3200" b="1" dirty="0" smtClean="0">
                <a:solidFill>
                  <a:srgbClr val="FFFF00"/>
                </a:solidFill>
              </a:rPr>
              <a:t>Мерседес </a:t>
            </a:r>
            <a:r>
              <a:rPr lang="ru-RU" sz="3200" b="1" dirty="0" err="1">
                <a:solidFill>
                  <a:srgbClr val="FFFF00"/>
                </a:solidFill>
              </a:rPr>
              <a:t>Барча</a:t>
            </a:r>
            <a:r>
              <a:rPr lang="ru-RU" sz="3200" b="1" dirty="0">
                <a:solidFill>
                  <a:srgbClr val="FFFF00"/>
                </a:solidFill>
              </a:rPr>
              <a:t> (</a:t>
            </a:r>
            <a:r>
              <a:rPr lang="ru-RU" sz="3200" b="1" dirty="0" smtClean="0">
                <a:solidFill>
                  <a:srgbClr val="FFFF00"/>
                </a:solidFill>
              </a:rPr>
              <a:t>у </a:t>
            </a:r>
            <a:r>
              <a:rPr lang="ru-RU" sz="3200" b="1" dirty="0">
                <a:solidFill>
                  <a:srgbClr val="FFFF00"/>
                </a:solidFill>
              </a:rPr>
              <a:t>них </a:t>
            </a:r>
            <a:r>
              <a:rPr lang="ru-RU" sz="3200" b="1" dirty="0" smtClean="0">
                <a:solidFill>
                  <a:srgbClr val="FFFF00"/>
                </a:solidFill>
              </a:rPr>
              <a:t>народилось </a:t>
            </a:r>
            <a:r>
              <a:rPr lang="ru-RU" sz="3200" b="1" dirty="0" err="1" smtClean="0">
                <a:solidFill>
                  <a:srgbClr val="FFFF00"/>
                </a:solidFill>
              </a:rPr>
              <a:t>двоє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синів</a:t>
            </a:r>
            <a:r>
              <a:rPr lang="ru-RU" sz="3200" b="1" dirty="0" smtClean="0">
                <a:solidFill>
                  <a:srgbClr val="FFFF00"/>
                </a:solidFill>
              </a:rPr>
              <a:t>).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 </a:t>
            </a:r>
            <a:r>
              <a:rPr lang="ru-RU" sz="3200" b="1" dirty="0" err="1" smtClean="0">
                <a:solidFill>
                  <a:srgbClr val="FFFF00"/>
                </a:solidFill>
              </a:rPr>
              <a:t>цей</a:t>
            </a:r>
            <a:r>
              <a:rPr lang="ru-RU" sz="3200" b="1" dirty="0" smtClean="0">
                <a:solidFill>
                  <a:srgbClr val="FFFF00"/>
                </a:solidFill>
              </a:rPr>
              <a:t> час Маркес </a:t>
            </a:r>
            <a:r>
              <a:rPr lang="ru-RU" sz="3200" b="1" dirty="0" err="1" smtClean="0">
                <a:solidFill>
                  <a:srgbClr val="FFFF00"/>
                </a:solidFill>
              </a:rPr>
              <a:t>пише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оповідання</a:t>
            </a:r>
            <a:r>
              <a:rPr lang="ru-RU" sz="3200" b="1" dirty="0" smtClean="0">
                <a:solidFill>
                  <a:srgbClr val="FFFF00"/>
                </a:solidFill>
              </a:rPr>
              <a:t> і </a:t>
            </a:r>
            <a:r>
              <a:rPr lang="ru-RU" sz="3200" b="1" dirty="0" err="1" smtClean="0">
                <a:solidFill>
                  <a:srgbClr val="FFFF00"/>
                </a:solidFill>
              </a:rPr>
              <a:t>кіносценарії</a:t>
            </a:r>
            <a:r>
              <a:rPr lang="ru-RU" sz="3200" b="1" dirty="0" smtClean="0">
                <a:solidFill>
                  <a:srgbClr val="FFFF00"/>
                </a:solidFill>
              </a:rPr>
              <a:t>. У 1961 </a:t>
            </a:r>
            <a:r>
              <a:rPr lang="ru-RU" sz="3200" b="1" dirty="0" err="1" smtClean="0">
                <a:solidFill>
                  <a:srgbClr val="FFFF00"/>
                </a:solidFill>
              </a:rPr>
              <a:t>році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видає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повість</a:t>
            </a:r>
            <a:r>
              <a:rPr lang="ru-RU" sz="3200" b="1" dirty="0" smtClean="0">
                <a:solidFill>
                  <a:srgbClr val="FFFF00"/>
                </a:solidFill>
              </a:rPr>
              <a:t> «Полковнику </a:t>
            </a:r>
            <a:r>
              <a:rPr lang="ru-RU" sz="3200" b="1" dirty="0" err="1" smtClean="0">
                <a:solidFill>
                  <a:srgbClr val="FFFF00"/>
                </a:solidFill>
              </a:rPr>
              <a:t>ніхто</a:t>
            </a:r>
            <a:r>
              <a:rPr lang="ru-RU" sz="3200" b="1" dirty="0" smtClean="0">
                <a:solidFill>
                  <a:srgbClr val="FFFF00"/>
                </a:solidFill>
              </a:rPr>
              <a:t> не </a:t>
            </a:r>
            <a:r>
              <a:rPr lang="ru-RU" sz="3200" b="1" dirty="0" err="1" smtClean="0">
                <a:solidFill>
                  <a:srgbClr val="FFFF00"/>
                </a:solidFill>
              </a:rPr>
              <a:t>пише</a:t>
            </a:r>
            <a:r>
              <a:rPr lang="ru-RU" sz="3200" b="1" dirty="0" smtClean="0">
                <a:solidFill>
                  <a:srgbClr val="FFFF00"/>
                </a:solidFill>
              </a:rPr>
              <a:t>» ,у 1966 </a:t>
            </a:r>
            <a:r>
              <a:rPr lang="ru-RU" sz="3200" b="1" dirty="0" err="1" smtClean="0">
                <a:solidFill>
                  <a:srgbClr val="FFFF00"/>
                </a:solidFill>
              </a:rPr>
              <a:t>році</a:t>
            </a:r>
            <a:r>
              <a:rPr lang="ru-RU" sz="3200" b="1" dirty="0" smtClean="0">
                <a:solidFill>
                  <a:srgbClr val="FFFF00"/>
                </a:solidFill>
              </a:rPr>
              <a:t> — роман «Лиха година».</a:t>
            </a:r>
            <a:r>
              <a:rPr lang="ru-RU" sz="3200" b="1" dirty="0" err="1" smtClean="0">
                <a:solidFill>
                  <a:srgbClr val="FFFF00"/>
                </a:solidFill>
              </a:rPr>
              <a:t>Світове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визнання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йому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приніс</a:t>
            </a:r>
            <a:r>
              <a:rPr lang="ru-RU" sz="3200" b="1" dirty="0" smtClean="0">
                <a:solidFill>
                  <a:srgbClr val="FFFF00"/>
                </a:solidFill>
              </a:rPr>
              <a:t> роман «Сто </a:t>
            </a:r>
            <a:r>
              <a:rPr lang="ru-RU" sz="3200" b="1" dirty="0" err="1" smtClean="0">
                <a:solidFill>
                  <a:srgbClr val="FFFF00"/>
                </a:solidFill>
              </a:rPr>
              <a:t>років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самотності</a:t>
            </a:r>
            <a:r>
              <a:rPr lang="ru-RU" sz="3200" b="1" dirty="0" smtClean="0">
                <a:solidFill>
                  <a:srgbClr val="FFFF00"/>
                </a:solidFill>
              </a:rPr>
              <a:t>» </a:t>
            </a:r>
            <a:r>
              <a:rPr lang="en-US" sz="3200" b="1" dirty="0" smtClean="0">
                <a:solidFill>
                  <a:srgbClr val="FFFF00"/>
                </a:solidFill>
              </a:rPr>
              <a:t>1967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8432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02" y="5243566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Габо</a:t>
            </a:r>
            <a:r>
              <a:rPr lang="ru-RU" b="1" dirty="0" smtClean="0">
                <a:solidFill>
                  <a:srgbClr val="00B0F0"/>
                </a:solidFill>
              </a:rPr>
              <a:t> с женой на улицах Боготы (1967) 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64" y="29875"/>
            <a:ext cx="4861842" cy="586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2646" y="5238017"/>
            <a:ext cx="4861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Габо</a:t>
            </a:r>
            <a:r>
              <a:rPr lang="ru-RU" b="1" dirty="0" smtClean="0">
                <a:solidFill>
                  <a:srgbClr val="00B0F0"/>
                </a:solidFill>
              </a:rPr>
              <a:t> с женой Мерседес и сыном </a:t>
            </a:r>
            <a:r>
              <a:rPr lang="ru-RU" b="1" dirty="0" err="1" smtClean="0">
                <a:solidFill>
                  <a:srgbClr val="00B0F0"/>
                </a:solidFill>
              </a:rPr>
              <a:t>Гонсало</a:t>
            </a:r>
            <a:r>
              <a:rPr lang="ru-RU" b="1" dirty="0" smtClean="0">
                <a:solidFill>
                  <a:srgbClr val="00B0F0"/>
                </a:solidFill>
              </a:rPr>
              <a:t> (Париж, 1982)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434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 1982 </a:t>
            </a:r>
            <a:r>
              <a:rPr lang="ru-RU" sz="2400" b="1" dirty="0" err="1" smtClean="0"/>
              <a:t>році</a:t>
            </a:r>
            <a:r>
              <a:rPr lang="ru-RU" sz="2400" b="1" dirty="0" smtClean="0"/>
              <a:t> Маркесу </a:t>
            </a:r>
            <a:r>
              <a:rPr lang="ru-RU" sz="2400" b="1" dirty="0" err="1" smtClean="0"/>
              <a:t>присуджено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Нобелівську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премію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літератури</a:t>
            </a:r>
            <a:r>
              <a:rPr lang="ru-RU" sz="2400" b="1" dirty="0" smtClean="0"/>
              <a:t>: «за </a:t>
            </a:r>
            <a:r>
              <a:rPr lang="ru-RU" sz="2400" b="1" dirty="0" err="1" smtClean="0"/>
              <a:t>романи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оповідання</a:t>
            </a:r>
            <a:r>
              <a:rPr lang="ru-RU" sz="2400" b="1" dirty="0" smtClean="0"/>
              <a:t>, в </a:t>
            </a:r>
            <a:r>
              <a:rPr lang="ru-RU" sz="2400" b="1" dirty="0" err="1" smtClean="0"/>
              <a:t>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фантазія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реалізм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поєднані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світі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уяви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відзеркалює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конфлікти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цілого</a:t>
            </a:r>
            <a:r>
              <a:rPr lang="ru-RU" sz="2400" b="1" dirty="0" smtClean="0"/>
              <a:t> континенту».</a:t>
            </a:r>
          </a:p>
          <a:p>
            <a:r>
              <a:rPr lang="ru-RU" sz="2400" b="1" dirty="0" smtClean="0"/>
              <a:t>У 1989 </a:t>
            </a:r>
            <a:r>
              <a:rPr lang="ru-RU" sz="2400" b="1" dirty="0" err="1" smtClean="0"/>
              <a:t>році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письменника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виявили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ракову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пухлину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легенях</a:t>
            </a:r>
            <a:r>
              <a:rPr lang="ru-RU" sz="2400" b="1" dirty="0" smtClean="0"/>
              <a:t>, яка, </a:t>
            </a:r>
            <a:r>
              <a:rPr lang="ru-RU" sz="2400" b="1" dirty="0" err="1" smtClean="0"/>
              <a:t>ймовірно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розвинулась</a:t>
            </a:r>
            <a:r>
              <a:rPr lang="ru-RU" sz="2400" b="1" dirty="0" smtClean="0"/>
              <a:t> через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звичку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роботи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операції</a:t>
            </a:r>
            <a:r>
              <a:rPr lang="ru-RU" sz="2400" b="1" dirty="0" smtClean="0"/>
              <a:t> 1992 року </a:t>
            </a:r>
            <a:r>
              <a:rPr lang="ru-RU" sz="2400" b="1" dirty="0" err="1" smtClean="0"/>
              <a:t>розвиток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пухлини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призупинився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Медичне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обстеження</a:t>
            </a:r>
            <a:r>
              <a:rPr lang="ru-RU" sz="2400" b="1" dirty="0" smtClean="0"/>
              <a:t> у 1999 </a:t>
            </a:r>
            <a:r>
              <a:rPr lang="ru-RU" sz="2400" b="1" dirty="0" err="1" smtClean="0"/>
              <a:t>році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виявило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нього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іншу</a:t>
            </a:r>
            <a:r>
              <a:rPr lang="ru-RU" sz="2400" b="1" dirty="0" smtClean="0"/>
              <a:t> форму раку — </a:t>
            </a:r>
            <a:r>
              <a:rPr lang="ru-RU" sz="2400" b="1" dirty="0" err="1" smtClean="0"/>
              <a:t>лімфому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Йому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довелося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двічі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оперуватися</a:t>
            </a:r>
            <a:r>
              <a:rPr lang="ru-RU" sz="2400" b="1" dirty="0" smtClean="0"/>
              <a:t> в США і </a:t>
            </a:r>
            <a:r>
              <a:rPr lang="ru-RU" sz="2400" b="1" dirty="0" err="1" smtClean="0"/>
              <a:t>Мексиці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2002 року </a:t>
            </a:r>
            <a:r>
              <a:rPr lang="ru-RU" sz="2400" b="1" dirty="0" err="1" smtClean="0"/>
              <a:t>вийшла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друком</a:t>
            </a:r>
            <a:r>
              <a:rPr lang="ru-RU" sz="2400" b="1" dirty="0" smtClean="0"/>
              <a:t> перша книга з </a:t>
            </a:r>
            <a:r>
              <a:rPr lang="ru-RU" sz="2400" b="1" dirty="0" err="1" smtClean="0"/>
              <a:t>запланованої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біографічної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трилогії</a:t>
            </a:r>
            <a:r>
              <a:rPr lang="ru-RU" sz="2400" b="1" dirty="0" smtClean="0"/>
              <a:t> — «</a:t>
            </a:r>
            <a:r>
              <a:rPr lang="ru-RU" sz="2400" b="1" dirty="0" err="1" smtClean="0"/>
              <a:t>Жити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розповісти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»,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стала </a:t>
            </a:r>
            <a:r>
              <a:rPr lang="ru-RU" sz="2400" b="1" dirty="0" err="1" smtClean="0"/>
              <a:t>бестселером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іспаномовному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світі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В </a:t>
            </a:r>
            <a:r>
              <a:rPr lang="ru-RU" sz="2400" b="1" dirty="0" err="1" smtClean="0"/>
              <a:t>серпні</a:t>
            </a:r>
            <a:r>
              <a:rPr lang="ru-RU" sz="2400" b="1" dirty="0" smtClean="0"/>
              <a:t> 2004 року Маркес продав права на </a:t>
            </a:r>
            <a:r>
              <a:rPr lang="ru-RU" sz="2400" b="1" dirty="0" err="1" smtClean="0"/>
              <a:t>екранізацію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свого</a:t>
            </a:r>
            <a:r>
              <a:rPr lang="ru-RU" sz="2400" b="1" dirty="0" smtClean="0"/>
              <a:t> роману «</a:t>
            </a:r>
            <a:r>
              <a:rPr lang="ru-RU" sz="2400" b="1" dirty="0" err="1" smtClean="0"/>
              <a:t>Кохання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холери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голівудськії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кінокомпанії</a:t>
            </a:r>
            <a:r>
              <a:rPr lang="ru-RU" sz="2400" b="1" dirty="0" smtClean="0"/>
              <a:t> «</a:t>
            </a:r>
            <a:r>
              <a:rPr lang="en-US" sz="2400" b="1" dirty="0" smtClean="0"/>
              <a:t>Stone Village Pictures». </a:t>
            </a:r>
            <a:r>
              <a:rPr lang="ru-RU" sz="2400" b="1" dirty="0" smtClean="0"/>
              <a:t>Бюджет </a:t>
            </a:r>
            <a:r>
              <a:rPr lang="ru-RU" sz="2400" b="1" dirty="0" err="1" smtClean="0"/>
              <a:t>кінострічки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склав</a:t>
            </a:r>
            <a:r>
              <a:rPr lang="ru-RU" sz="2400" b="1" dirty="0" smtClean="0"/>
              <a:t> 40 млн. </a:t>
            </a:r>
            <a:r>
              <a:rPr lang="ru-RU" sz="2400" b="1" dirty="0" err="1" smtClean="0"/>
              <a:t>доларів</a:t>
            </a:r>
            <a:r>
              <a:rPr lang="ru-RU" sz="2400" b="1" dirty="0" smtClean="0"/>
              <a:t> США. </a:t>
            </a:r>
            <a:r>
              <a:rPr lang="ru-RU" sz="2400" b="1" dirty="0" err="1" smtClean="0"/>
              <a:t>Фільмування</a:t>
            </a:r>
            <a:r>
              <a:rPr lang="ru-RU" sz="2400" b="1" dirty="0" smtClean="0"/>
              <a:t> проходило в 2006 </a:t>
            </a:r>
            <a:r>
              <a:rPr lang="ru-RU" sz="2400" b="1" dirty="0" err="1" smtClean="0"/>
              <a:t>році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Картахені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карибському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узбережжі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Колумбії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22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94928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Гарсиа Маркес с Нобелевской наградой в руках (1982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5968330" cy="588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9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Найяскравішим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твором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відомого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латиноамериканського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письменника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Габріеля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Гарсіа</a:t>
            </a:r>
            <a:r>
              <a:rPr lang="ru-RU" sz="2400" b="1" dirty="0" smtClean="0"/>
              <a:t> Маркеса став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роман «Сто </a:t>
            </a:r>
            <a:r>
              <a:rPr lang="ru-RU" sz="2400" b="1" dirty="0" err="1" smtClean="0"/>
              <a:t>років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самотності</a:t>
            </a:r>
            <a:r>
              <a:rPr lang="ru-RU" sz="2400" b="1" dirty="0" smtClean="0"/>
              <a:t>». У </a:t>
            </a:r>
            <a:r>
              <a:rPr lang="ru-RU" sz="2400" b="1" dirty="0" err="1" smtClean="0"/>
              <a:t>ньому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розповідається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історію</a:t>
            </a:r>
            <a:r>
              <a:rPr lang="ru-RU" sz="2400" b="1" dirty="0" smtClean="0"/>
              <a:t> маленького </a:t>
            </a:r>
            <a:r>
              <a:rPr lang="ru-RU" sz="2400" b="1" dirty="0" err="1" smtClean="0"/>
              <a:t>містечка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Макондо</a:t>
            </a:r>
            <a:r>
              <a:rPr lang="ru-RU" sz="2400" b="1" dirty="0" smtClean="0"/>
              <a:t> і родину </a:t>
            </a:r>
            <a:r>
              <a:rPr lang="ru-RU" sz="2400" b="1" dirty="0" err="1" smtClean="0"/>
              <a:t>Буендіа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заснувала</a:t>
            </a:r>
            <a:r>
              <a:rPr lang="ru-RU" sz="2400" b="1" dirty="0" smtClean="0"/>
              <a:t>. Автор у </a:t>
            </a:r>
            <a:r>
              <a:rPr lang="ru-RU" sz="2400" b="1" dirty="0" err="1" smtClean="0"/>
              <a:t>символічній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формі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відтворює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історію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Колумбії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другої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половини</a:t>
            </a:r>
            <a:r>
              <a:rPr lang="ru-RU" sz="2400" b="1" dirty="0" smtClean="0"/>
              <a:t> </a:t>
            </a:r>
            <a:r>
              <a:rPr lang="en-US" sz="2400" b="1" dirty="0" smtClean="0"/>
              <a:t>XIX </a:t>
            </a:r>
            <a:r>
              <a:rPr lang="ru-RU" sz="2400" b="1" dirty="0" smtClean="0"/>
              <a:t>ст. до 30-х </a:t>
            </a:r>
            <a:r>
              <a:rPr lang="ru-RU" sz="2400" b="1" dirty="0" err="1" smtClean="0"/>
              <a:t>років</a:t>
            </a:r>
            <a:r>
              <a:rPr lang="ru-RU" sz="2400" b="1" dirty="0" smtClean="0"/>
              <a:t> </a:t>
            </a:r>
            <a:r>
              <a:rPr lang="en-US" sz="2400" b="1" dirty="0" smtClean="0"/>
              <a:t>XX </a:t>
            </a:r>
            <a:r>
              <a:rPr lang="ru-RU" sz="2400" b="1" dirty="0" smtClean="0"/>
              <a:t>ст. У </a:t>
            </a:r>
            <a:r>
              <a:rPr lang="ru-RU" sz="2400" b="1" dirty="0" err="1" smtClean="0"/>
              <a:t>структурі</a:t>
            </a:r>
            <a:r>
              <a:rPr lang="ru-RU" sz="2400" b="1" dirty="0" smtClean="0"/>
              <a:t> роману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виявити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мотиви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провідними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всіх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рівнях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складають</a:t>
            </a:r>
            <a:r>
              <a:rPr lang="ru-RU" sz="2400" b="1" dirty="0" smtClean="0"/>
              <a:t> основу </a:t>
            </a:r>
            <a:r>
              <a:rPr lang="ru-RU" sz="2400" b="1" dirty="0" err="1" smtClean="0"/>
              <a:t>твору</a:t>
            </a:r>
            <a:r>
              <a:rPr lang="ru-RU" sz="2400" b="1" dirty="0" smtClean="0"/>
              <a:t>. Мотив </a:t>
            </a:r>
            <a:r>
              <a:rPr lang="ru-RU" sz="2400" b="1" dirty="0" err="1" smtClean="0"/>
              <a:t>самотності</a:t>
            </a:r>
            <a:r>
              <a:rPr lang="ru-RU" sz="2400" b="1" dirty="0" smtClean="0"/>
              <a:t> є в </a:t>
            </a:r>
            <a:r>
              <a:rPr lang="ru-RU" sz="2400" b="1" dirty="0" err="1" smtClean="0"/>
              <a:t>житті</a:t>
            </a:r>
            <a:r>
              <a:rPr lang="ru-RU" sz="2400" b="1" dirty="0" smtClean="0"/>
              <a:t> кожного </a:t>
            </a:r>
            <a:r>
              <a:rPr lang="ru-RU" sz="2400" b="1" dirty="0" err="1" smtClean="0"/>
              <a:t>представника</a:t>
            </a:r>
            <a:r>
              <a:rPr lang="ru-RU" sz="2400" b="1" dirty="0" smtClean="0"/>
              <a:t> роду </a:t>
            </a:r>
            <a:r>
              <a:rPr lang="ru-RU" sz="2400" b="1" dirty="0" err="1" smtClean="0"/>
              <a:t>Буендіа</a:t>
            </a:r>
            <a:r>
              <a:rPr lang="ru-RU" sz="2400" b="1" dirty="0" smtClean="0"/>
              <a:t>. Вони </a:t>
            </a:r>
            <a:r>
              <a:rPr lang="ru-RU" sz="2400" b="1" dirty="0" err="1" smtClean="0"/>
              <a:t>відрізнялись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людей </a:t>
            </a:r>
            <a:r>
              <a:rPr lang="ru-RU" sz="2400" b="1" dirty="0" err="1" smtClean="0"/>
              <a:t>самотнім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виглядом</a:t>
            </a:r>
            <a:r>
              <a:rPr lang="ru-RU" sz="2400" b="1" dirty="0" smtClean="0"/>
              <a:t>, з </a:t>
            </a:r>
            <a:r>
              <a:rPr lang="ru-RU" sz="2400" b="1" dirty="0" err="1" smtClean="0"/>
              <a:t>яким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з'являлись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світ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почуття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відображається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крейдяному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колі</a:t>
            </a:r>
            <a:r>
              <a:rPr lang="ru-RU" sz="2400" b="1" dirty="0" smtClean="0"/>
              <a:t>, яке </a:t>
            </a:r>
            <a:r>
              <a:rPr lang="ru-RU" sz="2400" b="1" dirty="0" err="1" smtClean="0"/>
              <a:t>малюють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навколо</a:t>
            </a:r>
            <a:r>
              <a:rPr lang="ru-RU" sz="2400" b="1" dirty="0" smtClean="0"/>
              <a:t> полковника </a:t>
            </a:r>
            <a:r>
              <a:rPr lang="ru-RU" sz="2400" b="1" dirty="0" err="1" smtClean="0"/>
              <a:t>Ауреліано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ад'ютанти</a:t>
            </a:r>
            <a:r>
              <a:rPr lang="ru-RU" sz="2400" b="1" dirty="0" smtClean="0"/>
              <a:t>, у </a:t>
            </a:r>
            <a:r>
              <a:rPr lang="ru-RU" sz="2400" b="1" dirty="0" err="1" smtClean="0"/>
              <a:t>відносинах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Хосе та </a:t>
            </a:r>
            <a:r>
              <a:rPr lang="ru-RU" sz="2400" b="1" dirty="0" err="1" smtClean="0"/>
              <a:t>Шлар</a:t>
            </a:r>
            <a:r>
              <a:rPr lang="ru-RU" sz="2400" b="1" dirty="0" smtClean="0"/>
              <a:t> Тернер,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були</a:t>
            </a:r>
            <a:r>
              <a:rPr lang="ru-RU" sz="2400" b="1" dirty="0" smtClean="0"/>
              <a:t> не просто </a:t>
            </a:r>
            <a:r>
              <a:rPr lang="ru-RU" sz="2400" b="1" dirty="0" err="1" smtClean="0"/>
              <a:t>матір'ю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сином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товаришами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самотності</a:t>
            </a:r>
            <a:r>
              <a:rPr lang="ru-RU" sz="2400" b="1" dirty="0" smtClean="0"/>
              <a:t>». І </a:t>
            </a:r>
            <a:r>
              <a:rPr lang="ru-RU" sz="2400" b="1" dirty="0" err="1" smtClean="0"/>
              <a:t>якщо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хтось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мешканців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гине</a:t>
            </a:r>
            <a:r>
              <a:rPr lang="ru-RU" sz="2400" b="1" dirty="0" smtClean="0"/>
              <a:t>, то </a:t>
            </a:r>
            <a:r>
              <a:rPr lang="ru-RU" sz="2400" b="1" dirty="0" err="1" smtClean="0"/>
              <a:t>фіналом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стає</a:t>
            </a:r>
            <a:r>
              <a:rPr lang="ru-RU" sz="2400" b="1" dirty="0" smtClean="0"/>
              <a:t> абсолютна </a:t>
            </a:r>
            <a:r>
              <a:rPr lang="ru-RU" sz="2400" b="1" dirty="0" err="1" smtClean="0"/>
              <a:t>самотність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865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1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</a:rPr>
              <a:t>Бесіда</a:t>
            </a:r>
            <a:r>
              <a:rPr lang="ru-RU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0788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таке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Макондо</a:t>
            </a:r>
            <a:r>
              <a:rPr lang="ru-RU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800219"/>
            <a:ext cx="3864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(Образ </a:t>
            </a:r>
            <a:r>
              <a:rPr lang="ru-RU" b="1" dirty="0" err="1">
                <a:solidFill>
                  <a:srgbClr val="002060"/>
                </a:solidFill>
              </a:rPr>
              <a:t>провінційного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містечка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5525" y="1169551"/>
            <a:ext cx="916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</a:rPr>
              <a:t>Яку </a:t>
            </a:r>
            <a:r>
              <a:rPr lang="ru-RU" sz="2400" b="1" dirty="0">
                <a:solidFill>
                  <a:srgbClr val="002060"/>
                </a:solidFill>
              </a:rPr>
              <a:t>тему вводить Маркес у </a:t>
            </a:r>
            <a:r>
              <a:rPr lang="ru-RU" sz="2400" b="1" dirty="0" err="1">
                <a:solidFill>
                  <a:srgbClr val="002060"/>
                </a:solidFill>
              </a:rPr>
              <a:t>світову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літературу</a:t>
            </a:r>
            <a:r>
              <a:rPr lang="ru-RU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1" y="1670001"/>
            <a:ext cx="9161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(Тему </a:t>
            </a:r>
            <a:r>
              <a:rPr lang="ru-RU" b="1" dirty="0" err="1">
                <a:solidFill>
                  <a:srgbClr val="002060"/>
                </a:solidFill>
              </a:rPr>
              <a:t>самоти</a:t>
            </a:r>
            <a:r>
              <a:rPr lang="ru-RU" b="1" dirty="0">
                <a:solidFill>
                  <a:srgbClr val="002060"/>
                </a:solidFill>
              </a:rPr>
              <a:t>, як </a:t>
            </a:r>
            <a:r>
              <a:rPr lang="ru-RU" b="1" dirty="0" err="1">
                <a:solidFill>
                  <a:srgbClr val="002060"/>
                </a:solidFill>
              </a:rPr>
              <a:t>окремої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людини</a:t>
            </a:r>
            <a:r>
              <a:rPr lang="ru-RU" b="1" dirty="0">
                <a:solidFill>
                  <a:srgbClr val="002060"/>
                </a:solidFill>
              </a:rPr>
              <a:t>, так і </a:t>
            </a:r>
            <a:r>
              <a:rPr lang="ru-RU" b="1" dirty="0" err="1">
                <a:solidFill>
                  <a:srgbClr val="002060"/>
                </a:solidFill>
              </a:rPr>
              <a:t>людської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спільноти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140" y="2039333"/>
            <a:ext cx="9135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таке</a:t>
            </a:r>
            <a:r>
              <a:rPr lang="ru-RU" sz="2400" b="1" dirty="0">
                <a:solidFill>
                  <a:srgbClr val="002060"/>
                </a:solidFill>
              </a:rPr>
              <a:t> "</a:t>
            </a:r>
            <a:r>
              <a:rPr lang="ru-RU" sz="2400" b="1" dirty="0" err="1">
                <a:solidFill>
                  <a:srgbClr val="002060"/>
                </a:solidFill>
              </a:rPr>
              <a:t>магічний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реалізм</a:t>
            </a:r>
            <a:r>
              <a:rPr lang="ru-RU" sz="2400" b="1" dirty="0">
                <a:solidFill>
                  <a:srgbClr val="002060"/>
                </a:solidFill>
              </a:rPr>
              <a:t>"?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6947" y="20393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(Метод </a:t>
            </a:r>
            <a:r>
              <a:rPr lang="ru-RU" b="1" dirty="0" err="1">
                <a:solidFill>
                  <a:srgbClr val="002060"/>
                </a:solidFill>
              </a:rPr>
              <a:t>поєднання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буденного</a:t>
            </a:r>
            <a:r>
              <a:rPr lang="ru-RU" b="1" dirty="0">
                <a:solidFill>
                  <a:srgbClr val="002060"/>
                </a:solidFill>
              </a:rPr>
              <a:t> і фантастичного)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53398"/>
            <a:ext cx="916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</a:rPr>
              <a:t>Ким </a:t>
            </a:r>
            <a:r>
              <a:rPr lang="ru-RU" sz="2400" b="1" dirty="0">
                <a:solidFill>
                  <a:srgbClr val="002060"/>
                </a:solidFill>
              </a:rPr>
              <a:t>є </a:t>
            </a:r>
            <a:r>
              <a:rPr lang="ru-RU" sz="2400" b="1" dirty="0" err="1">
                <a:solidFill>
                  <a:srgbClr val="002060"/>
                </a:solidFill>
              </a:rPr>
              <a:t>людина</a:t>
            </a:r>
            <a:r>
              <a:rPr lang="ru-RU" sz="2400" b="1" dirty="0">
                <a:solidFill>
                  <a:srgbClr val="002060"/>
                </a:solidFill>
              </a:rPr>
              <a:t> для Маркеса?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139" y="2967334"/>
            <a:ext cx="9139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(Людина -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диво, яке </a:t>
            </a:r>
            <a:r>
              <a:rPr lang="ru-RU" b="1" dirty="0" err="1">
                <a:solidFill>
                  <a:srgbClr val="002060"/>
                </a:solidFill>
              </a:rPr>
              <a:t>містить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собі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цілий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світ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провідна</a:t>
            </a:r>
            <a:r>
              <a:rPr lang="ru-RU" b="1" dirty="0">
                <a:solidFill>
                  <a:srgbClr val="002060"/>
                </a:solidFill>
              </a:rPr>
              <a:t> думка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творів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5525" y="3613665"/>
            <a:ext cx="916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err="1" smtClean="0">
                <a:solidFill>
                  <a:srgbClr val="002060"/>
                </a:solidFill>
              </a:rPr>
              <a:t>Які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ще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риси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притаманні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творам</a:t>
            </a:r>
            <a:r>
              <a:rPr lang="ru-RU" sz="2400" b="1" dirty="0">
                <a:solidFill>
                  <a:srgbClr val="002060"/>
                </a:solidFill>
              </a:rPr>
              <a:t> Маркеса?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5525" y="4075330"/>
            <a:ext cx="9161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err="1">
                <a:solidFill>
                  <a:srgbClr val="002060"/>
                </a:solidFill>
              </a:rPr>
              <a:t>Мотиви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попередження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застереження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пророцтва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637">
            <a:off x="6469391" y="3640596"/>
            <a:ext cx="2350826" cy="326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136">
            <a:off x="2605719" y="4667860"/>
            <a:ext cx="1691025" cy="234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4585">
            <a:off x="669221" y="4725610"/>
            <a:ext cx="1923852" cy="268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183">
            <a:off x="4515930" y="4748496"/>
            <a:ext cx="2047503" cy="28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9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</a:rPr>
              <a:t>Актуалізація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опорних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знань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216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- Як </a:t>
            </a:r>
            <a:r>
              <a:rPr lang="ru-RU" sz="2800" b="1" dirty="0" err="1">
                <a:solidFill>
                  <a:srgbClr val="0070C0"/>
                </a:solidFill>
              </a:rPr>
              <a:t>ви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розумієте</a:t>
            </a:r>
            <a:r>
              <a:rPr lang="ru-RU" sz="2800" b="1" dirty="0">
                <a:solidFill>
                  <a:srgbClr val="0070C0"/>
                </a:solidFill>
              </a:rPr>
              <a:t> слово "</a:t>
            </a:r>
            <a:r>
              <a:rPr lang="ru-RU" sz="2800" b="1" dirty="0" err="1">
                <a:solidFill>
                  <a:srgbClr val="0070C0"/>
                </a:solidFill>
              </a:rPr>
              <a:t>самотність</a:t>
            </a:r>
            <a:r>
              <a:rPr lang="ru-RU" sz="2800" b="1" dirty="0">
                <a:solidFill>
                  <a:srgbClr val="0070C0"/>
                </a:solidFill>
              </a:rPr>
              <a:t>"?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5102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- </a:t>
            </a:r>
            <a:r>
              <a:rPr lang="ru-RU" sz="2800" b="1" dirty="0" err="1">
                <a:solidFill>
                  <a:srgbClr val="0070C0"/>
                </a:solidFill>
              </a:rPr>
              <a:t>Звідки</a:t>
            </a:r>
            <a:r>
              <a:rPr lang="ru-RU" sz="2800" b="1" dirty="0">
                <a:solidFill>
                  <a:srgbClr val="0070C0"/>
                </a:solidFill>
              </a:rPr>
              <a:t> вона </a:t>
            </a:r>
            <a:r>
              <a:rPr lang="ru-RU" sz="2800" b="1" dirty="0" err="1">
                <a:solidFill>
                  <a:srgbClr val="0070C0"/>
                </a:solidFill>
              </a:rPr>
              <a:t>береться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  <a:r>
              <a:rPr lang="ru-RU" sz="2800" b="1" dirty="0" err="1">
                <a:solidFill>
                  <a:srgbClr val="0070C0"/>
                </a:solidFill>
              </a:rPr>
              <a:t>Чому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виникає</a:t>
            </a:r>
            <a:r>
              <a:rPr lang="ru-RU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1674247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- А як </a:t>
            </a:r>
            <a:r>
              <a:rPr lang="ru-RU" sz="2800" b="1" dirty="0" err="1">
                <a:solidFill>
                  <a:srgbClr val="0070C0"/>
                </a:solidFill>
              </a:rPr>
              <a:t>запобігти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самотності</a:t>
            </a:r>
            <a:r>
              <a:rPr lang="ru-RU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910" y="2228671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Г. Г. Маркес </a:t>
            </a:r>
            <a:r>
              <a:rPr lang="ru-RU" sz="2800" b="1" dirty="0" err="1">
                <a:solidFill>
                  <a:srgbClr val="0070C0"/>
                </a:solidFill>
              </a:rPr>
              <a:t>закінчує</a:t>
            </a:r>
            <a:r>
              <a:rPr lang="ru-RU" sz="2800" b="1" dirty="0">
                <a:solidFill>
                  <a:srgbClr val="0070C0"/>
                </a:solidFill>
              </a:rPr>
              <a:t> роман словами: "...</a:t>
            </a:r>
            <a:r>
              <a:rPr lang="ru-RU" sz="2800" b="1" dirty="0" err="1">
                <a:solidFill>
                  <a:srgbClr val="0070C0"/>
                </a:solidFill>
              </a:rPr>
              <a:t>тим</a:t>
            </a:r>
            <a:r>
              <a:rPr lang="ru-RU" sz="2800" b="1" dirty="0">
                <a:solidFill>
                  <a:srgbClr val="0070C0"/>
                </a:solidFill>
              </a:rPr>
              <a:t> родам </a:t>
            </a:r>
            <a:r>
              <a:rPr lang="ru-RU" sz="2800" b="1" dirty="0" err="1">
                <a:solidFill>
                  <a:srgbClr val="0070C0"/>
                </a:solidFill>
              </a:rPr>
              <a:t>людським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які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приречені</a:t>
            </a:r>
            <a:r>
              <a:rPr lang="ru-RU" sz="2800" b="1" dirty="0">
                <a:solidFill>
                  <a:srgbClr val="0070C0"/>
                </a:solidFill>
              </a:rPr>
              <a:t> на сто </a:t>
            </a:r>
            <a:r>
              <a:rPr lang="ru-RU" sz="2800" b="1" dirty="0" err="1">
                <a:solidFill>
                  <a:srgbClr val="0070C0"/>
                </a:solidFill>
              </a:rPr>
              <a:t>років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самотності</a:t>
            </a:r>
            <a:r>
              <a:rPr lang="ru-RU" sz="2800" b="1" dirty="0">
                <a:solidFill>
                  <a:srgbClr val="0070C0"/>
                </a:solidFill>
              </a:rPr>
              <a:t>, не </a:t>
            </a:r>
            <a:r>
              <a:rPr lang="ru-RU" sz="2800" b="1" dirty="0" err="1">
                <a:solidFill>
                  <a:srgbClr val="0070C0"/>
                </a:solidFill>
              </a:rPr>
              <a:t>призначено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з'явитися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землі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двічі</a:t>
            </a:r>
            <a:r>
              <a:rPr lang="ru-RU" sz="2800" b="1" dirty="0">
                <a:solidFill>
                  <a:srgbClr val="0070C0"/>
                </a:solidFill>
              </a:rPr>
              <a:t>". Як </a:t>
            </a:r>
            <a:r>
              <a:rPr lang="ru-RU" sz="2800" b="1" dirty="0" err="1">
                <a:solidFill>
                  <a:srgbClr val="0070C0"/>
                </a:solidFill>
              </a:rPr>
              <a:t>ви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розумієте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ці</a:t>
            </a:r>
            <a:r>
              <a:rPr lang="ru-RU" sz="2800" b="1" dirty="0">
                <a:solidFill>
                  <a:srgbClr val="0070C0"/>
                </a:solidFill>
              </a:rPr>
              <a:t> слова? </a:t>
            </a:r>
            <a:r>
              <a:rPr lang="ru-RU" sz="2800" b="1" dirty="0" err="1">
                <a:solidFill>
                  <a:srgbClr val="0070C0"/>
                </a:solidFill>
              </a:rPr>
              <a:t>Поясніть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назву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роману.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4056964"/>
            <a:ext cx="9142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Поясніть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змістове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значення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прізвища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Буендіа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" y="4580184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("</a:t>
            </a:r>
            <a:r>
              <a:rPr lang="ru-RU" sz="2400" b="1" dirty="0" err="1">
                <a:solidFill>
                  <a:srgbClr val="0070C0"/>
                </a:solidFill>
              </a:rPr>
              <a:t>буенос</a:t>
            </a:r>
            <a:r>
              <a:rPr lang="ru-RU" sz="2400" b="1" dirty="0">
                <a:solidFill>
                  <a:srgbClr val="0070C0"/>
                </a:solidFill>
              </a:rPr>
              <a:t>" - </a:t>
            </a:r>
            <a:r>
              <a:rPr lang="ru-RU" sz="2400" b="1" dirty="0" err="1">
                <a:solidFill>
                  <a:srgbClr val="0070C0"/>
                </a:solidFill>
              </a:rPr>
              <a:t>добрий</a:t>
            </a:r>
            <a:r>
              <a:rPr lang="ru-RU" sz="2400" b="1" dirty="0">
                <a:solidFill>
                  <a:srgbClr val="0070C0"/>
                </a:solidFill>
              </a:rPr>
              <a:t>, хороший)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229200"/>
            <a:ext cx="9142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</a:rPr>
              <a:t>Висновок</a:t>
            </a:r>
            <a:r>
              <a:rPr lang="ru-RU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 smtClean="0">
                <a:solidFill>
                  <a:srgbClr val="0070C0"/>
                </a:solidFill>
              </a:rPr>
              <a:t>«І </a:t>
            </a:r>
            <a:r>
              <a:rPr lang="ru-RU" sz="3200" b="1" dirty="0">
                <a:solidFill>
                  <a:srgbClr val="0070C0"/>
                </a:solidFill>
              </a:rPr>
              <a:t>все </a:t>
            </a:r>
            <a:r>
              <a:rPr lang="ru-RU" sz="3200" b="1" dirty="0" err="1">
                <a:solidFill>
                  <a:srgbClr val="0070C0"/>
                </a:solidFill>
              </a:rPr>
              <a:t>було</a:t>
            </a:r>
            <a:r>
              <a:rPr lang="ru-RU" sz="3200" b="1" dirty="0">
                <a:solidFill>
                  <a:srgbClr val="0070C0"/>
                </a:solidFill>
              </a:rPr>
              <a:t> б </a:t>
            </a:r>
            <a:r>
              <a:rPr lang="ru-RU" sz="3200" b="1" dirty="0" err="1">
                <a:solidFill>
                  <a:srgbClr val="0070C0"/>
                </a:solidFill>
              </a:rPr>
              <a:t>гаразд</a:t>
            </a:r>
            <a:r>
              <a:rPr lang="ru-RU" sz="3200" b="1" dirty="0">
                <a:solidFill>
                  <a:srgbClr val="0070C0"/>
                </a:solidFill>
              </a:rPr>
              <a:t> у </a:t>
            </a:r>
            <a:r>
              <a:rPr lang="ru-RU" sz="3200" b="1" dirty="0" err="1">
                <a:solidFill>
                  <a:srgbClr val="0070C0"/>
                </a:solidFill>
              </a:rPr>
              <a:t>квітучому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роді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Буендіа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якби</a:t>
            </a:r>
            <a:r>
              <a:rPr lang="ru-RU" sz="3200" b="1" dirty="0">
                <a:solidFill>
                  <a:srgbClr val="0070C0"/>
                </a:solidFill>
              </a:rPr>
              <a:t> у справу не </a:t>
            </a:r>
            <a:r>
              <a:rPr lang="ru-RU" sz="3200" b="1" dirty="0" err="1">
                <a:solidFill>
                  <a:srgbClr val="0070C0"/>
                </a:solidFill>
              </a:rPr>
              <a:t>втрутився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злий</a:t>
            </a:r>
            <a:r>
              <a:rPr lang="ru-RU" sz="3200" b="1" dirty="0">
                <a:solidFill>
                  <a:srgbClr val="0070C0"/>
                </a:solidFill>
              </a:rPr>
              <a:t> рок</a:t>
            </a:r>
            <a:r>
              <a:rPr lang="ru-RU" sz="3200" b="1" dirty="0" smtClean="0">
                <a:solidFill>
                  <a:srgbClr val="0070C0"/>
                </a:solidFill>
              </a:rPr>
              <a:t>...»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597</TotalTime>
  <Words>1609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марина</dc:creator>
  <cp:lastModifiedBy>Свет</cp:lastModifiedBy>
  <cp:revision>56</cp:revision>
  <dcterms:created xsi:type="dcterms:W3CDTF">2011-07-05T13:20:05Z</dcterms:created>
  <dcterms:modified xsi:type="dcterms:W3CDTF">2012-03-04T13:03:55Z</dcterms:modified>
</cp:coreProperties>
</file>