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7" r:id="rId1"/>
  </p:sldMasterIdLst>
  <p:sldIdLst>
    <p:sldId id="256" r:id="rId2"/>
    <p:sldId id="290" r:id="rId3"/>
    <p:sldId id="285" r:id="rId4"/>
    <p:sldId id="291" r:id="rId5"/>
    <p:sldId id="292" r:id="rId6"/>
    <p:sldId id="293" r:id="rId7"/>
    <p:sldId id="294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7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83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02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2541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92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764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4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5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7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2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4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0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smtClean="0"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Сергій</a:t>
            </a:r>
            <a:r>
              <a:rPr lang="uk-UA" dirty="0" smtClean="0"/>
              <a:t> </a:t>
            </a:r>
            <a:r>
              <a:rPr lang="uk-UA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Єсенін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Великий російський поет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184" y="271849"/>
            <a:ext cx="3847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Підготували учні 11-Б класу:</a:t>
            </a:r>
          </a:p>
          <a:p>
            <a:r>
              <a:rPr lang="uk-UA" dirty="0" err="1" smtClean="0"/>
              <a:t>Ірчак</a:t>
            </a:r>
            <a:r>
              <a:rPr lang="uk-UA" dirty="0" smtClean="0"/>
              <a:t>  Юлія,</a:t>
            </a:r>
          </a:p>
          <a:p>
            <a:r>
              <a:rPr lang="uk-UA" dirty="0" smtClean="0"/>
              <a:t>Горбулін Дмитро,</a:t>
            </a:r>
          </a:p>
          <a:p>
            <a:r>
              <a:rPr lang="uk-UA" dirty="0" err="1" smtClean="0"/>
              <a:t>Петришинець</a:t>
            </a:r>
            <a:r>
              <a:rPr lang="uk-UA" dirty="0" smtClean="0"/>
              <a:t> Мирослава,</a:t>
            </a:r>
          </a:p>
          <a:p>
            <a:r>
              <a:rPr lang="uk-UA" dirty="0" smtClean="0"/>
              <a:t>Попович Тетяна.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947006"/>
      </p:ext>
    </p:extLst>
  </p:cSld>
  <p:clrMapOvr>
    <a:masterClrMapping/>
  </p:clrMapOvr>
  <p:transition spd="slow" advTm="75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11235"/>
            <a:ext cx="45967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vetica Neue"/>
              </a:rPr>
              <a:t>28 </a:t>
            </a:r>
            <a:r>
              <a:rPr lang="ru-RU" dirty="0" err="1">
                <a:latin typeface="Helvetica Neue"/>
              </a:rPr>
              <a:t>груня</a:t>
            </a:r>
            <a:r>
              <a:rPr lang="ru-RU" dirty="0">
                <a:latin typeface="Helvetica Neue"/>
              </a:rPr>
              <a:t> 1925 року в </a:t>
            </a:r>
            <a:r>
              <a:rPr lang="ru-RU" dirty="0" err="1">
                <a:latin typeface="Helvetica Neue"/>
              </a:rPr>
              <a:t>готелі</a:t>
            </a:r>
            <a:r>
              <a:rPr lang="ru-RU" dirty="0">
                <a:latin typeface="Helvetica Neue"/>
              </a:rPr>
              <a:t> «</a:t>
            </a:r>
            <a:r>
              <a:rPr lang="ru-RU" dirty="0" err="1">
                <a:latin typeface="Helvetica Neue"/>
              </a:rPr>
              <a:t>Англітер</a:t>
            </a:r>
            <a:r>
              <a:rPr lang="ru-RU" dirty="0">
                <a:latin typeface="Helvetica Neue"/>
              </a:rPr>
              <a:t>» </a:t>
            </a:r>
            <a:r>
              <a:rPr lang="ru-RU" dirty="0" err="1">
                <a:latin typeface="Helvetica Neue"/>
              </a:rPr>
              <a:t>було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знайдено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повішеним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Сергія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Олександровича</a:t>
            </a:r>
            <a:r>
              <a:rPr lang="ru-RU" dirty="0">
                <a:latin typeface="Helvetica Neue"/>
              </a:rPr>
              <a:t> </a:t>
            </a:r>
            <a:r>
              <a:rPr lang="ru-RU" smtClean="0">
                <a:latin typeface="Helvetica Neue"/>
              </a:rPr>
              <a:t>Єсеніна</a:t>
            </a:r>
            <a:r>
              <a:rPr lang="ru-RU" dirty="0" smtClean="0">
                <a:latin typeface="Helvetica Neue"/>
              </a:rPr>
              <a:t>. «</a:t>
            </a:r>
            <a:r>
              <a:rPr lang="ru-RU" dirty="0">
                <a:latin typeface="Helvetica Neue"/>
              </a:rPr>
              <a:t>Самоубийство может совершаться и по мотивам эстетическим, из желания умереть красиво, умереть молодым, вызвать к себе особую симпатию. Самоубийство Есенина, самого замечательного русского поэта после Блока, вызвало культ его личности», – </a:t>
            </a:r>
            <a:r>
              <a:rPr lang="ru-RU" dirty="0" smtClean="0">
                <a:latin typeface="Helvetica Neue"/>
              </a:rPr>
              <a:t>писав про </a:t>
            </a:r>
            <a:r>
              <a:rPr lang="ru-RU" dirty="0">
                <a:latin typeface="Helvetica Neue"/>
              </a:rPr>
              <a:t>смерть </a:t>
            </a:r>
            <a:r>
              <a:rPr lang="ru-RU" dirty="0" err="1" smtClean="0">
                <a:latin typeface="Helvetica Neue"/>
              </a:rPr>
              <a:t>поета</a:t>
            </a:r>
            <a:r>
              <a:rPr lang="ru-RU" dirty="0" smtClean="0">
                <a:latin typeface="Helvetica Neue"/>
              </a:rPr>
              <a:t> видающийся </a:t>
            </a:r>
            <a:r>
              <a:rPr lang="ru-RU" dirty="0" err="1" smtClean="0">
                <a:latin typeface="Helvetica Neue"/>
              </a:rPr>
              <a:t>російський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філософ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Микола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Бердяєв</a:t>
            </a:r>
            <a:r>
              <a:rPr lang="ru-RU" dirty="0">
                <a:latin typeface="Helvetica Neue"/>
              </a:rPr>
              <a:t>. </a:t>
            </a:r>
            <a:r>
              <a:rPr lang="ru-RU" dirty="0" err="1" smtClean="0">
                <a:latin typeface="Helvetica Neue"/>
              </a:rPr>
              <a:t>Анатолій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Марієнгоф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>
                <a:latin typeface="Helvetica Neue"/>
              </a:rPr>
              <a:t>в </a:t>
            </a:r>
            <a:r>
              <a:rPr lang="ru-RU" dirty="0" err="1" smtClean="0">
                <a:latin typeface="Helvetica Neue"/>
              </a:rPr>
              <a:t>своїх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спогадах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напише</a:t>
            </a:r>
            <a:r>
              <a:rPr lang="ru-RU" dirty="0" smtClean="0">
                <a:latin typeface="Helvetica Neue"/>
              </a:rPr>
              <a:t>, </a:t>
            </a:r>
            <a:r>
              <a:rPr lang="ru-RU" dirty="0" err="1" smtClean="0">
                <a:latin typeface="Helvetica Neue"/>
              </a:rPr>
              <a:t>що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Єсенін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>
                <a:latin typeface="Helvetica Neue"/>
              </a:rPr>
              <a:t>«догнал славу на следующий день после смерти</a:t>
            </a:r>
            <a:r>
              <a:rPr lang="ru-RU" dirty="0" smtClean="0">
                <a:latin typeface="Helvetica Neue"/>
              </a:rPr>
              <a:t>». </a:t>
            </a:r>
            <a:r>
              <a:rPr lang="ru-RU" dirty="0" err="1" smtClean="0">
                <a:latin typeface="Helvetica Neue"/>
              </a:rPr>
              <a:t>Проте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багато</a:t>
            </a:r>
            <a:r>
              <a:rPr lang="ru-RU" dirty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хто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вважає</a:t>
            </a:r>
            <a:r>
              <a:rPr lang="ru-RU" dirty="0" smtClean="0">
                <a:latin typeface="Helvetica Neue"/>
              </a:rPr>
              <a:t>, </a:t>
            </a:r>
            <a:r>
              <a:rPr lang="ru-RU" dirty="0" err="1" smtClean="0">
                <a:latin typeface="Helvetica Neue"/>
              </a:rPr>
              <a:t>що</a:t>
            </a:r>
            <a:r>
              <a:rPr lang="ru-RU" dirty="0" smtClean="0">
                <a:latin typeface="Helvetica Neue"/>
              </a:rPr>
              <a:t> поет не </a:t>
            </a:r>
            <a:r>
              <a:rPr lang="ru-RU" dirty="0" err="1" smtClean="0">
                <a:latin typeface="Helvetica Neue"/>
              </a:rPr>
              <a:t>міг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скоїти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самогубство</a:t>
            </a:r>
            <a:r>
              <a:rPr lang="ru-RU" dirty="0" smtClean="0">
                <a:latin typeface="Helvetica Neue"/>
              </a:rPr>
              <a:t>. Тому смерть </a:t>
            </a:r>
            <a:r>
              <a:rPr lang="ru-RU" dirty="0" err="1" smtClean="0">
                <a:latin typeface="Helvetica Neue"/>
              </a:rPr>
              <a:t>поета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досі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оповита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таємницею</a:t>
            </a:r>
            <a:r>
              <a:rPr lang="ru-RU" dirty="0" smtClean="0">
                <a:latin typeface="Helvetica Neue"/>
              </a:rPr>
              <a:t>. Коли </a:t>
            </a:r>
            <a:r>
              <a:rPr lang="ru-RU" dirty="0" err="1" smtClean="0">
                <a:latin typeface="Helvetica Neue"/>
              </a:rPr>
              <a:t>поєта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знайшли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повішеним</a:t>
            </a:r>
            <a:r>
              <a:rPr lang="ru-RU" dirty="0" smtClean="0">
                <a:latin typeface="Helvetica Neue"/>
              </a:rPr>
              <a:t> то </a:t>
            </a:r>
            <a:r>
              <a:rPr lang="ru-RU" dirty="0" err="1" smtClean="0">
                <a:latin typeface="Helvetica Neue"/>
              </a:rPr>
              <a:t>поруч</a:t>
            </a:r>
            <a:r>
              <a:rPr lang="ru-RU" dirty="0" smtClean="0">
                <a:latin typeface="Helvetica Neue"/>
              </a:rPr>
              <a:t> з ним </a:t>
            </a:r>
            <a:r>
              <a:rPr lang="ru-RU" dirty="0" err="1" smtClean="0">
                <a:latin typeface="Helvetica Neue"/>
              </a:rPr>
              <a:t>був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його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останній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 smtClean="0">
                <a:latin typeface="Helvetica Neue"/>
              </a:rPr>
              <a:t>вірш</a:t>
            </a:r>
            <a:r>
              <a:rPr lang="ru-RU" dirty="0" smtClean="0">
                <a:latin typeface="Helvetica Neue"/>
              </a:rPr>
              <a:t> написаний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кров'ю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276" y="-107091"/>
            <a:ext cx="530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92D050"/>
                </a:solidFill>
              </a:rPr>
              <a:t>Смерть</a:t>
            </a:r>
            <a:endParaRPr lang="ru-RU" sz="4800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15" y="0"/>
            <a:ext cx="7595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8145">
        <p14:flip dir="r"/>
      </p:transition>
    </mc:Choice>
    <mc:Fallback>
      <p:transition spd="slow" advTm="381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7999" y="2136338"/>
            <a:ext cx="7471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+mj-lt"/>
              </a:rPr>
              <a:t>До свиданья, друг мой, до свиданья.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Милый мой, ты у меня в груди.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Предназначенное расставанье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Обещает встречу впереди.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/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До свиданья, друг мой, без руки, без слова,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Не грусти и не печаль бровей,-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В этой жизни умирать не ново,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Но и жить, конечно, не </a:t>
            </a:r>
            <a:r>
              <a:rPr lang="ru-RU" sz="2000" i="1" dirty="0" smtClean="0">
                <a:latin typeface="+mj-lt"/>
              </a:rPr>
              <a:t>новей.</a:t>
            </a:r>
            <a:endParaRPr lang="ru-RU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70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3993">
        <p15:prstTrans prst="curtains"/>
      </p:transition>
    </mc:Choice>
    <mc:Fallback>
      <p:transition spd="slow" advTm="139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93" y="1474574"/>
            <a:ext cx="5980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Сергій Олександрович Єсенін народився в с. </a:t>
            </a:r>
            <a:r>
              <a:rPr lang="uk-UA" dirty="0" err="1" smtClean="0"/>
              <a:t>Констянтиново</a:t>
            </a:r>
            <a:r>
              <a:rPr lang="uk-UA" dirty="0" smtClean="0"/>
              <a:t> Рязанської губернії. В селянській родині. Проте виховувався у батьків матері</a:t>
            </a:r>
            <a:r>
              <a:rPr lang="uk-UA" dirty="0"/>
              <a:t>. Закінчив чотирикласне сільське училище, потім </a:t>
            </a:r>
            <a:r>
              <a:rPr lang="uk-UA" dirty="0" smtClean="0"/>
              <a:t>церковно-вчительську школу </a:t>
            </a:r>
            <a:r>
              <a:rPr lang="uk-UA" dirty="0"/>
              <a:t>в </a:t>
            </a:r>
            <a:r>
              <a:rPr lang="uk-UA" dirty="0" smtClean="0"/>
              <a:t>Спас-</a:t>
            </a:r>
            <a:r>
              <a:rPr lang="uk-UA" dirty="0" err="1" smtClean="0"/>
              <a:t>Клепікові</a:t>
            </a:r>
            <a:r>
              <a:rPr lang="uk-UA" dirty="0" smtClean="0"/>
              <a:t>. </a:t>
            </a:r>
            <a:r>
              <a:rPr lang="uk-UA" dirty="0"/>
              <a:t>У 1912 р. Єсенін переїхав до </a:t>
            </a:r>
            <a:r>
              <a:rPr lang="uk-UA" dirty="0" smtClean="0"/>
              <a:t>Москви. </a:t>
            </a:r>
            <a:r>
              <a:rPr lang="uk-UA" dirty="0"/>
              <a:t>Працював у друкарні, вступив у літературно-музичний гурток імені </a:t>
            </a:r>
            <a:r>
              <a:rPr lang="uk-UA" dirty="0" err="1"/>
              <a:t>Сурікова</a:t>
            </a:r>
            <a:r>
              <a:rPr lang="uk-UA" dirty="0"/>
              <a:t>, відвідував лекції в народному університеті </a:t>
            </a:r>
            <a:r>
              <a:rPr lang="uk-UA" dirty="0" err="1"/>
              <a:t>Шанявського</a:t>
            </a:r>
            <a:r>
              <a:rPr lang="uk-UA" dirty="0" smtClean="0"/>
              <a:t>. Поет був 2 рази одружений. В нього 4-ро  дітей. </a:t>
            </a:r>
            <a:r>
              <a:rPr lang="uk-UA" dirty="0" err="1" smtClean="0"/>
              <a:t>Константин</a:t>
            </a:r>
            <a:r>
              <a:rPr lang="uk-UA" dirty="0" smtClean="0"/>
              <a:t> і Тетяна від актриси Зінаїди </a:t>
            </a:r>
            <a:r>
              <a:rPr lang="uk-UA" dirty="0" err="1" smtClean="0"/>
              <a:t>Райх</a:t>
            </a:r>
            <a:r>
              <a:rPr lang="uk-UA" dirty="0" smtClean="0"/>
              <a:t>, Олександр від громадянської дружини Олександр та Юрій також дитина від </a:t>
            </a:r>
            <a:r>
              <a:rPr lang="uk-UA" dirty="0" err="1" smtClean="0"/>
              <a:t>громадянского</a:t>
            </a:r>
            <a:r>
              <a:rPr lang="uk-UA" dirty="0" smtClean="0"/>
              <a:t> шлюбу з Анною </a:t>
            </a:r>
            <a:r>
              <a:rPr lang="uk-UA" dirty="0" err="1" smtClean="0"/>
              <a:t>Ізрядновою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65" y="0"/>
            <a:ext cx="533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9165">
        <p:dissolve/>
      </p:transition>
    </mc:Choice>
    <mc:Fallback>
      <p:transition spd="slow" advTm="2916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03" y="25209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початку 1916 року </a:t>
            </a:r>
            <a:r>
              <a:rPr lang="ru-RU" dirty="0" err="1"/>
              <a:t>виходить</a:t>
            </a:r>
            <a:r>
              <a:rPr lang="ru-RU" dirty="0"/>
              <a:t> з </a:t>
            </a:r>
            <a:r>
              <a:rPr lang="ru-RU" dirty="0" err="1"/>
              <a:t>друку</a:t>
            </a:r>
            <a:r>
              <a:rPr lang="ru-RU" dirty="0"/>
              <a:t> перша книга </a:t>
            </a:r>
            <a:r>
              <a:rPr lang="ru-RU" dirty="0" err="1"/>
              <a:t>Єсеніна</a:t>
            </a:r>
            <a:r>
              <a:rPr lang="ru-RU" dirty="0"/>
              <a:t> «</a:t>
            </a:r>
            <a:r>
              <a:rPr lang="ru-RU" dirty="0" err="1"/>
              <a:t>Радуниця</a:t>
            </a:r>
            <a:r>
              <a:rPr lang="ru-RU" dirty="0"/>
              <a:t>». Герой </a:t>
            </a:r>
            <a:r>
              <a:rPr lang="ru-RU" dirty="0" err="1"/>
              <a:t>лірики</a:t>
            </a:r>
            <a:r>
              <a:rPr lang="ru-RU" dirty="0"/>
              <a:t> молиться «</a:t>
            </a:r>
            <a:r>
              <a:rPr lang="ru-RU" dirty="0" err="1"/>
              <a:t>димлячої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», «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», «на копи і </a:t>
            </a:r>
            <a:r>
              <a:rPr lang="ru-RU" dirty="0" err="1"/>
              <a:t>скирти</a:t>
            </a:r>
            <a:r>
              <a:rPr lang="ru-RU" dirty="0"/>
              <a:t>»,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поклоняється</a:t>
            </a:r>
            <a:r>
              <a:rPr lang="ru-RU" dirty="0"/>
              <a:t> </a:t>
            </a:r>
            <a:r>
              <a:rPr lang="ru-RU" dirty="0" err="1"/>
              <a:t>батьківщині</a:t>
            </a:r>
            <a:r>
              <a:rPr lang="ru-RU" dirty="0"/>
              <a:t>: «Моя </a:t>
            </a:r>
            <a:r>
              <a:rPr lang="ru-RU" dirty="0" err="1"/>
              <a:t>лірика</a:t>
            </a:r>
            <a:r>
              <a:rPr lang="ru-RU" dirty="0"/>
              <a:t>, - говорив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, - жива </a:t>
            </a:r>
            <a:r>
              <a:rPr lang="ru-RU" dirty="0" err="1"/>
              <a:t>однією</a:t>
            </a:r>
            <a:r>
              <a:rPr lang="ru-RU" dirty="0"/>
              <a:t> великою </a:t>
            </a:r>
            <a:r>
              <a:rPr lang="ru-RU" dirty="0" err="1"/>
              <a:t>любов'ю</a:t>
            </a:r>
            <a:r>
              <a:rPr lang="ru-RU" dirty="0"/>
              <a:t>, </a:t>
            </a:r>
            <a:r>
              <a:rPr lang="ru-RU" dirty="0" err="1"/>
              <a:t>любов'ю</a:t>
            </a:r>
            <a:r>
              <a:rPr lang="ru-RU" dirty="0"/>
              <a:t> до </a:t>
            </a:r>
            <a:r>
              <a:rPr lang="ru-RU" dirty="0" err="1"/>
              <a:t>батьківщини</a:t>
            </a:r>
            <a:r>
              <a:rPr lang="ru-RU" dirty="0"/>
              <a:t>.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 - </a:t>
            </a:r>
            <a:r>
              <a:rPr lang="ru-RU" dirty="0" err="1"/>
              <a:t>основне</a:t>
            </a:r>
            <a:r>
              <a:rPr lang="ru-RU" dirty="0"/>
              <a:t> в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448" y="214184"/>
            <a:ext cx="5066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Перша книга</a:t>
            </a:r>
            <a:endParaRPr lang="ru-RU" sz="5400" dirty="0">
              <a:solidFill>
                <a:srgbClr val="92D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43" y="395416"/>
            <a:ext cx="4001349" cy="58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1967">
        <p14:switch dir="r"/>
      </p:transition>
    </mc:Choice>
    <mc:Fallback>
      <p:transition spd="slow" advTm="11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7" y="65902"/>
            <a:ext cx="5593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92D050"/>
                </a:solidFill>
              </a:rPr>
              <a:t>Ліричний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sz="5400" dirty="0" smtClean="0">
                <a:solidFill>
                  <a:srgbClr val="92D050"/>
                </a:solidFill>
              </a:rPr>
              <a:t>герой Єсеніна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47717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ліричного</a:t>
            </a:r>
            <a:r>
              <a:rPr lang="ru-RU" dirty="0"/>
              <a:t> героя </a:t>
            </a:r>
            <a:r>
              <a:rPr lang="ru-RU" dirty="0" err="1"/>
              <a:t>Єсеніна</a:t>
            </a:r>
            <a:r>
              <a:rPr lang="ru-RU" dirty="0"/>
              <a:t> </a:t>
            </a:r>
            <a:r>
              <a:rPr lang="ru-RU" dirty="0" err="1"/>
              <a:t>уживаються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- "земна" і "</a:t>
            </a:r>
            <a:r>
              <a:rPr lang="ru-RU" dirty="0" err="1"/>
              <a:t>небесна</a:t>
            </a:r>
            <a:r>
              <a:rPr lang="ru-RU" dirty="0"/>
              <a:t>",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гнітить</a:t>
            </a:r>
            <a:r>
              <a:rPr lang="ru-RU" dirty="0"/>
              <a:t>, </a:t>
            </a:r>
            <a:r>
              <a:rPr lang="ru-RU" dirty="0" err="1"/>
              <a:t>гризе</a:t>
            </a:r>
            <a:r>
              <a:rPr lang="ru-RU" dirty="0"/>
              <a:t> туга про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небеснім</a:t>
            </a:r>
            <a:r>
              <a:rPr lang="ru-RU" dirty="0"/>
              <a:t> </a:t>
            </a:r>
            <a:r>
              <a:rPr lang="ru-RU" dirty="0" err="1"/>
              <a:t>граді</a:t>
            </a:r>
            <a:r>
              <a:rPr lang="ru-RU" dirty="0"/>
              <a:t> </a:t>
            </a:r>
            <a:r>
              <a:rPr lang="ru-RU" dirty="0" err="1"/>
              <a:t>Кітежі</a:t>
            </a:r>
            <a:r>
              <a:rPr lang="ru-RU" dirty="0"/>
              <a:t>.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- "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err="1"/>
              <a:t>мандрівний</a:t>
            </a:r>
            <a:r>
              <a:rPr lang="ru-RU" dirty="0"/>
              <a:t> </a:t>
            </a:r>
            <a:r>
              <a:rPr lang="ru-RU" dirty="0" err="1"/>
              <a:t>мандрівник</a:t>
            </a:r>
            <a:r>
              <a:rPr lang="ru-RU" dirty="0"/>
              <a:t>", "</a:t>
            </a:r>
            <a:r>
              <a:rPr lang="ru-RU" dirty="0" err="1"/>
              <a:t>блакить</a:t>
            </a:r>
            <a:r>
              <a:rPr lang="ru-RU" dirty="0"/>
              <a:t> </a:t>
            </a:r>
            <a:r>
              <a:rPr lang="ru-RU" dirty="0" err="1"/>
              <a:t>минає</a:t>
            </a:r>
            <a:r>
              <a:rPr lang="ru-RU" dirty="0"/>
              <a:t>".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мандрівництва</a:t>
            </a:r>
            <a:r>
              <a:rPr lang="ru-RU" dirty="0"/>
              <a:t>, </a:t>
            </a:r>
            <a:r>
              <a:rPr lang="ru-RU" dirty="0" err="1"/>
              <a:t>залишеної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, покинутого </a:t>
            </a:r>
            <a:r>
              <a:rPr lang="ru-RU" dirty="0" err="1"/>
              <a:t>отчого</a:t>
            </a:r>
            <a:r>
              <a:rPr lang="ru-RU" dirty="0"/>
              <a:t> дому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ліричну</a:t>
            </a:r>
            <a:r>
              <a:rPr lang="ru-RU" dirty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Єсеніна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герой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Царство (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 </a:t>
            </a:r>
            <a:r>
              <a:rPr lang="ru-RU" dirty="0" err="1"/>
              <a:t>напише</a:t>
            </a:r>
            <a:r>
              <a:rPr lang="ru-RU" dirty="0"/>
              <a:t> визионерскую поему "</a:t>
            </a:r>
            <a:r>
              <a:rPr lang="ru-RU" dirty="0" err="1"/>
              <a:t>Инония</a:t>
            </a:r>
            <a:r>
              <a:rPr lang="ru-RU" dirty="0"/>
              <a:t>", де </a:t>
            </a:r>
            <a:r>
              <a:rPr lang="ru-RU" dirty="0" err="1"/>
              <a:t>постане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сліпучий</a:t>
            </a:r>
            <a:r>
              <a:rPr lang="ru-RU" dirty="0"/>
              <a:t> образ). Тому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йде</a:t>
            </a:r>
            <a:r>
              <a:rPr lang="ru-RU" dirty="0"/>
              <a:t> по дорогах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пильно</a:t>
            </a:r>
            <a:r>
              <a:rPr lang="ru-RU" dirty="0"/>
              <a:t> </a:t>
            </a:r>
            <a:r>
              <a:rPr lang="ru-RU" dirty="0" err="1"/>
              <a:t>вдивляючись</a:t>
            </a:r>
            <a:r>
              <a:rPr lang="ru-RU" dirty="0"/>
              <a:t> в душу "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".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75" y="390610"/>
            <a:ext cx="3810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3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0" y="2084175"/>
            <a:ext cx="6474942" cy="459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незвичайну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 </a:t>
            </a:r>
            <a:r>
              <a:rPr lang="ru-RU" dirty="0" err="1"/>
              <a:t>Єсеніна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шляху "стиль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словесної</a:t>
            </a:r>
            <a:r>
              <a:rPr lang="ru-RU" dirty="0"/>
              <a:t> ходи" </a:t>
            </a:r>
            <a:r>
              <a:rPr lang="ru-RU" dirty="0" err="1"/>
              <a:t>змінювався</a:t>
            </a:r>
            <a:r>
              <a:rPr lang="ru-RU" dirty="0"/>
              <a:t>. "У роки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на </a:t>
            </a:r>
            <a:r>
              <a:rPr lang="ru-RU" dirty="0" err="1"/>
              <a:t>боці</a:t>
            </a:r>
            <a:r>
              <a:rPr lang="ru-RU" dirty="0"/>
              <a:t> </a:t>
            </a:r>
            <a:r>
              <a:rPr lang="ru-RU" dirty="0" err="1"/>
              <a:t>Жовтня</a:t>
            </a:r>
            <a:r>
              <a:rPr lang="ru-RU" dirty="0"/>
              <a:t>, але </a:t>
            </a:r>
            <a:r>
              <a:rPr lang="ru-RU" dirty="0" err="1"/>
              <a:t>приймав</a:t>
            </a:r>
            <a:r>
              <a:rPr lang="ru-RU" dirty="0"/>
              <a:t> усе </a:t>
            </a:r>
            <a:r>
              <a:rPr lang="ru-RU" dirty="0" err="1"/>
              <a:t>по-своєму</a:t>
            </a:r>
            <a:r>
              <a:rPr lang="ru-RU" dirty="0"/>
              <a:t>, з </a:t>
            </a:r>
            <a:r>
              <a:rPr lang="ru-RU" dirty="0" err="1"/>
              <a:t>селянським</a:t>
            </a:r>
            <a:r>
              <a:rPr lang="ru-RU" dirty="0"/>
              <a:t> </a:t>
            </a:r>
            <a:r>
              <a:rPr lang="ru-RU" dirty="0" err="1"/>
              <a:t>ухилом</a:t>
            </a:r>
            <a:r>
              <a:rPr lang="ru-RU" dirty="0"/>
              <a:t>" ("Про себе", 1925 р.). "</a:t>
            </a:r>
            <a:r>
              <a:rPr lang="ru-RU" dirty="0" err="1"/>
              <a:t>Селянський</a:t>
            </a:r>
            <a:r>
              <a:rPr lang="ru-RU" dirty="0"/>
              <a:t> </a:t>
            </a:r>
            <a:r>
              <a:rPr lang="ru-RU" dirty="0" err="1"/>
              <a:t>ухил</a:t>
            </a:r>
            <a:r>
              <a:rPr lang="ru-RU" dirty="0"/>
              <a:t>" </a:t>
            </a:r>
            <a:r>
              <a:rPr lang="ru-RU" dirty="0" err="1"/>
              <a:t>полягав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"</a:t>
            </a:r>
            <a:r>
              <a:rPr lang="ru-RU" dirty="0" err="1"/>
              <a:t>новокрестьянские</a:t>
            </a:r>
            <a:r>
              <a:rPr lang="ru-RU" dirty="0"/>
              <a:t> </a:t>
            </a:r>
            <a:r>
              <a:rPr lang="ru-RU" dirty="0" err="1"/>
              <a:t>поети</a:t>
            </a:r>
            <a:r>
              <a:rPr lang="ru-RU" dirty="0"/>
              <a:t>" (Н. </a:t>
            </a:r>
            <a:r>
              <a:rPr lang="ru-RU" dirty="0" err="1"/>
              <a:t>Клюєв</a:t>
            </a:r>
            <a:r>
              <a:rPr lang="ru-RU" dirty="0"/>
              <a:t>, П. Орешин, П. Карпов, С. Кличков), </a:t>
            </a:r>
            <a:r>
              <a:rPr lang="ru-RU" dirty="0" err="1"/>
              <a:t>чекав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селян,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у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селянську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-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 і молока. В 1917 - 1919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Єсенін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цикл </a:t>
            </a:r>
            <a:r>
              <a:rPr lang="ru-RU" dirty="0" err="1"/>
              <a:t>революційних</a:t>
            </a:r>
            <a:r>
              <a:rPr lang="ru-RU" dirty="0"/>
              <a:t> поем: "</a:t>
            </a:r>
            <a:r>
              <a:rPr lang="ru-RU" dirty="0" err="1"/>
              <a:t>Йорданська</a:t>
            </a:r>
            <a:r>
              <a:rPr lang="ru-RU" dirty="0"/>
              <a:t> </a:t>
            </a:r>
            <a:r>
              <a:rPr lang="ru-RU" dirty="0" err="1"/>
              <a:t>голубко</a:t>
            </a:r>
            <a:r>
              <a:rPr lang="ru-RU" dirty="0"/>
              <a:t>", "</a:t>
            </a:r>
            <a:r>
              <a:rPr lang="ru-RU" dirty="0" err="1"/>
              <a:t>Небесний</a:t>
            </a:r>
            <a:r>
              <a:rPr lang="ru-RU" dirty="0"/>
              <a:t> барабанщик", "</a:t>
            </a:r>
            <a:r>
              <a:rPr lang="ru-RU" dirty="0" err="1"/>
              <a:t>Инония</a:t>
            </a:r>
            <a:r>
              <a:rPr lang="ru-RU" dirty="0"/>
              <a:t>" та </a:t>
            </a:r>
            <a:r>
              <a:rPr lang="ru-RU" dirty="0" err="1"/>
              <a:t>ін</a:t>
            </a:r>
            <a:r>
              <a:rPr lang="ru-RU" dirty="0"/>
              <a:t>. - "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Завіт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мужицької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".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скоро стало ясно,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 не </a:t>
            </a:r>
            <a:r>
              <a:rPr lang="ru-RU" dirty="0" err="1"/>
              <a:t>виправдалися</a:t>
            </a:r>
            <a:r>
              <a:rPr lang="ru-RU" dirty="0"/>
              <a:t>. </a:t>
            </a:r>
            <a:r>
              <a:rPr lang="ru-RU" dirty="0" err="1"/>
              <a:t>Навесні</a:t>
            </a:r>
            <a:r>
              <a:rPr lang="ru-RU" dirty="0"/>
              <a:t> 1920 р. на </a:t>
            </a:r>
            <a:r>
              <a:rPr lang="ru-RU" dirty="0" err="1"/>
              <a:t>батьківщині</a:t>
            </a:r>
            <a:r>
              <a:rPr lang="ru-RU" dirty="0"/>
              <a:t>,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Костянтинове</a:t>
            </a:r>
            <a:r>
              <a:rPr lang="ru-RU" dirty="0"/>
              <a:t>,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- "Я </a:t>
            </a:r>
            <a:r>
              <a:rPr lang="ru-RU" dirty="0" err="1"/>
              <a:t>останній</a:t>
            </a:r>
            <a:r>
              <a:rPr lang="ru-RU" dirty="0"/>
              <a:t> поет села</a:t>
            </a:r>
            <a:r>
              <a:rPr lang="ru-RU" dirty="0" smtClean="0"/>
              <a:t>"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27" y="0"/>
            <a:ext cx="6268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92D050"/>
                </a:solidFill>
              </a:rPr>
              <a:t>Післяжовтнева лірика</a:t>
            </a:r>
            <a:endParaRPr lang="ru-RU" sz="54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5" y="0"/>
            <a:ext cx="410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03" y="205087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/>
              <a:t>Єсеніна</a:t>
            </a:r>
            <a:r>
              <a:rPr lang="ru-RU" dirty="0"/>
              <a:t> (до 1920-х 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/>
              <a:t>вірші</a:t>
            </a:r>
            <a:r>
              <a:rPr lang="ru-RU" dirty="0"/>
              <a:t> про </a:t>
            </a:r>
            <a:r>
              <a:rPr lang="ru-RU" dirty="0" err="1"/>
              <a:t>кохання</a:t>
            </a:r>
            <a:r>
              <a:rPr lang="ru-RU" dirty="0"/>
              <a:t> - велика </a:t>
            </a:r>
            <a:r>
              <a:rPr lang="ru-RU" dirty="0" err="1"/>
              <a:t>рідкість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показовим</a:t>
            </a:r>
            <a:r>
              <a:rPr lang="ru-RU" dirty="0"/>
              <a:t> є </a:t>
            </a:r>
            <a:r>
              <a:rPr lang="ru-RU" dirty="0" err="1"/>
              <a:t>вірш</a:t>
            </a:r>
            <a:r>
              <a:rPr lang="ru-RU" dirty="0"/>
              <a:t> 1916 р. "Не </a:t>
            </a:r>
            <a:r>
              <a:rPr lang="ru-RU" dirty="0" err="1"/>
              <a:t>бродити</a:t>
            </a:r>
            <a:r>
              <a:rPr lang="ru-RU" dirty="0"/>
              <a:t>, не </a:t>
            </a:r>
            <a:r>
              <a:rPr lang="ru-RU" dirty="0" err="1"/>
              <a:t>м'яти</a:t>
            </a:r>
            <a:r>
              <a:rPr lang="ru-RU" dirty="0"/>
              <a:t> в кущах </a:t>
            </a:r>
            <a:r>
              <a:rPr lang="ru-RU" dirty="0" err="1"/>
              <a:t>багряних</a:t>
            </a:r>
            <a:r>
              <a:rPr lang="ru-RU" dirty="0"/>
              <a:t>...". Тут </a:t>
            </a:r>
            <a:r>
              <a:rPr lang="ru-RU" dirty="0" err="1"/>
              <a:t>кохана</a:t>
            </a:r>
            <a:r>
              <a:rPr lang="ru-RU" dirty="0"/>
              <a:t> -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у </a:t>
            </a:r>
            <a:r>
              <a:rPr lang="ru-RU" dirty="0" err="1"/>
              <a:t>неї</a:t>
            </a:r>
            <a:r>
              <a:rPr lang="ru-RU" dirty="0"/>
              <a:t> "</a:t>
            </a:r>
            <a:r>
              <a:rPr lang="ru-RU" dirty="0" err="1"/>
              <a:t>сніп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 </a:t>
            </a:r>
            <a:r>
              <a:rPr lang="ru-RU" dirty="0" err="1"/>
              <a:t>вівсяних</a:t>
            </a:r>
            <a:r>
              <a:rPr lang="ru-RU" dirty="0"/>
              <a:t>" і "зерна очей": ". </a:t>
            </a:r>
            <a:r>
              <a:rPr lang="ru-RU" dirty="0" err="1"/>
              <a:t>Кохана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порівнянна</a:t>
            </a:r>
            <a:r>
              <a:rPr lang="ru-RU" dirty="0"/>
              <a:t> з "</a:t>
            </a:r>
            <a:r>
              <a:rPr lang="ru-RU" dirty="0" err="1"/>
              <a:t>піснею</a:t>
            </a:r>
            <a:r>
              <a:rPr lang="ru-RU" dirty="0"/>
              <a:t> і </a:t>
            </a:r>
            <a:r>
              <a:rPr lang="ru-RU" dirty="0" err="1"/>
              <a:t>мрією</a:t>
            </a:r>
            <a:r>
              <a:rPr lang="ru-RU" dirty="0"/>
              <a:t>" </a:t>
            </a:r>
            <a:r>
              <a:rPr lang="ru-RU" dirty="0" err="1"/>
              <a:t>немов</a:t>
            </a:r>
            <a:r>
              <a:rPr lang="ru-RU" dirty="0"/>
              <a:t> </a:t>
            </a:r>
            <a:r>
              <a:rPr lang="ru-RU" dirty="0" err="1"/>
              <a:t>розчинилася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/>
              <a:t>Любов</a:t>
            </a:r>
            <a:r>
              <a:rPr lang="ru-RU" dirty="0"/>
              <a:t> - </a:t>
            </a:r>
            <a:r>
              <a:rPr lang="ru-RU" dirty="0" err="1"/>
              <a:t>основна</a:t>
            </a:r>
            <a:r>
              <a:rPr lang="ru-RU" dirty="0"/>
              <a:t> тема </a:t>
            </a:r>
            <a:r>
              <a:rPr lang="ru-RU" dirty="0" err="1"/>
              <a:t>чудових</a:t>
            </a:r>
            <a:r>
              <a:rPr lang="ru-RU" dirty="0"/>
              <a:t> "</a:t>
            </a:r>
            <a:r>
              <a:rPr lang="ru-RU" dirty="0" err="1"/>
              <a:t>Перських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" і так званого "</a:t>
            </a:r>
            <a:r>
              <a:rPr lang="ru-RU" dirty="0" err="1"/>
              <a:t>зимового</a:t>
            </a:r>
            <a:r>
              <a:rPr lang="ru-RU" dirty="0"/>
              <a:t> циклу" (</a:t>
            </a:r>
            <a:r>
              <a:rPr lang="ru-RU" dirty="0" err="1"/>
              <a:t>кінець</a:t>
            </a:r>
            <a:r>
              <a:rPr lang="ru-RU" dirty="0"/>
              <a:t> 1925 р.).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есенинской </a:t>
            </a:r>
            <a:r>
              <a:rPr lang="ru-RU" dirty="0" err="1"/>
              <a:t>любовної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 -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, душевна </a:t>
            </a:r>
            <a:r>
              <a:rPr lang="ru-RU" dirty="0" err="1"/>
              <a:t>сверхобнаженность</a:t>
            </a:r>
            <a:r>
              <a:rPr lang="ru-RU" dirty="0"/>
              <a:t>,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безоглядна</a:t>
            </a:r>
            <a:r>
              <a:rPr lang="ru-RU" dirty="0"/>
              <a:t> </a:t>
            </a:r>
            <a:r>
              <a:rPr lang="ru-RU" dirty="0" err="1"/>
              <a:t>завзятість</a:t>
            </a:r>
            <a:r>
              <a:rPr lang="ru-RU" dirty="0"/>
              <a:t>. У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стихії</a:t>
            </a:r>
            <a:r>
              <a:rPr lang="ru-RU" dirty="0"/>
              <a:t> любовного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 по особливому (</a:t>
            </a:r>
            <a:r>
              <a:rPr lang="ru-RU" dirty="0" err="1"/>
              <a:t>точніше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"</a:t>
            </a:r>
            <a:r>
              <a:rPr lang="ru-RU" dirty="0" err="1"/>
              <a:t>по-російськи</a:t>
            </a:r>
            <a:r>
              <a:rPr lang="ru-RU" dirty="0"/>
              <a:t>")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і </a:t>
            </a:r>
            <a:r>
              <a:rPr lang="ru-RU" dirty="0" err="1" smtClean="0"/>
              <a:t>музикальний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85"/>
            <a:ext cx="6096000" cy="6738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06" y="263611"/>
            <a:ext cx="543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92D050"/>
                </a:solidFill>
              </a:rPr>
              <a:t>Любовна лірика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2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65" y="1828453"/>
            <a:ext cx="50909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єсенінський</a:t>
            </a:r>
            <a:r>
              <a:rPr lang="ru-RU" dirty="0"/>
              <a:t> образ </a:t>
            </a:r>
            <a:r>
              <a:rPr lang="ru-RU" dirty="0" err="1"/>
              <a:t>містить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,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зрозумілою</a:t>
            </a:r>
            <a:r>
              <a:rPr lang="ru-RU" dirty="0"/>
              <a:t>, </a:t>
            </a:r>
            <a:r>
              <a:rPr lang="ru-RU" dirty="0" err="1"/>
              <a:t>поетичної</a:t>
            </a:r>
            <a:r>
              <a:rPr lang="ru-RU" dirty="0"/>
              <a:t> думки.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глибше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думку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весь контекст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рядок "все </a:t>
            </a:r>
            <a:r>
              <a:rPr lang="ru-RU" dirty="0" err="1"/>
              <a:t>пройде</a:t>
            </a:r>
            <a:r>
              <a:rPr lang="ru-RU" dirty="0"/>
              <a:t>, як з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яблунь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" ("Не </a:t>
            </a:r>
            <a:r>
              <a:rPr lang="ru-RU" dirty="0" err="1"/>
              <a:t>шкодую</a:t>
            </a:r>
            <a:r>
              <a:rPr lang="ru-RU" dirty="0"/>
              <a:t>, не кличу, не плачу...") </a:t>
            </a:r>
            <a:r>
              <a:rPr lang="ru-RU" dirty="0" err="1"/>
              <a:t>скаже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знаєш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яблуня</a:t>
            </a:r>
            <a:r>
              <a:rPr lang="ru-RU" dirty="0"/>
              <a:t> в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Єсеніна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реальне</a:t>
            </a:r>
            <a:r>
              <a:rPr lang="ru-RU" dirty="0"/>
              <a:t> дерево, і образ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0044"/>
            <a:ext cx="452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92D050"/>
                </a:solidFill>
              </a:rPr>
              <a:t>Образність</a:t>
            </a:r>
            <a:endParaRPr lang="ru-RU" sz="54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21" y="0"/>
            <a:ext cx="545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81" y="238549"/>
            <a:ext cx="46296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Імаженізм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ru-RU" dirty="0" err="1"/>
              <a:t>імадо</a:t>
            </a:r>
            <a:r>
              <a:rPr lang="ru-RU" dirty="0"/>
              <a:t> - образ) -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течія</a:t>
            </a:r>
            <a:r>
              <a:rPr lang="ru-RU" dirty="0"/>
              <a:t> в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заявляли, </a:t>
            </a:r>
            <a:r>
              <a:rPr lang="ru-RU" dirty="0" err="1"/>
              <a:t>що</a:t>
            </a:r>
            <a:r>
              <a:rPr lang="ru-RU" dirty="0"/>
              <a:t> мета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створенні</a:t>
            </a:r>
            <a:r>
              <a:rPr lang="ru-RU" dirty="0"/>
              <a:t> образу.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виразний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імажиністів</a:t>
            </a:r>
            <a:r>
              <a:rPr lang="ru-RU" dirty="0"/>
              <a:t> - метафора, часто </a:t>
            </a:r>
            <a:r>
              <a:rPr lang="ru-RU" dirty="0" err="1"/>
              <a:t>метафоричні</a:t>
            </a:r>
            <a:r>
              <a:rPr lang="ru-RU" dirty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 - прямого і переносного.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853" y="3283128"/>
            <a:ext cx="4728519" cy="295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/>
              <a:t>1918 - початку 1920-х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знайомство</a:t>
            </a:r>
            <a:r>
              <a:rPr lang="ru-RU" dirty="0"/>
              <a:t> </a:t>
            </a:r>
            <a:r>
              <a:rPr lang="ru-RU" dirty="0" err="1"/>
              <a:t>Єсеніна</a:t>
            </a:r>
            <a:r>
              <a:rPr lang="ru-RU" dirty="0"/>
              <a:t> з </a:t>
            </a:r>
            <a:r>
              <a:rPr lang="ru-RU" dirty="0" err="1"/>
              <a:t>Анатолієм</a:t>
            </a:r>
            <a:r>
              <a:rPr lang="ru-RU" dirty="0"/>
              <a:t> </a:t>
            </a:r>
            <a:r>
              <a:rPr lang="ru-RU" dirty="0" err="1"/>
              <a:t>Мариенгофом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московській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імажиністів</a:t>
            </a:r>
            <a:r>
              <a:rPr lang="ru-RU" dirty="0"/>
              <a:t>.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Єсеніна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 err="1" smtClean="0"/>
              <a:t>мажинізмом</a:t>
            </a:r>
            <a:r>
              <a:rPr lang="ru-RU" dirty="0" smtClean="0"/>
              <a:t> </a:t>
            </a:r>
            <a:r>
              <a:rPr lang="ru-RU" dirty="0" err="1"/>
              <a:t>вийшло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збірок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- «</a:t>
            </a:r>
            <a:r>
              <a:rPr lang="ru-RU" dirty="0" err="1" smtClean="0"/>
              <a:t>Трерядниця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err="1"/>
              <a:t>Сповідь</a:t>
            </a:r>
            <a:r>
              <a:rPr lang="ru-RU" dirty="0"/>
              <a:t> </a:t>
            </a:r>
            <a:r>
              <a:rPr lang="ru-RU" dirty="0" err="1"/>
              <a:t>хулігана</a:t>
            </a:r>
            <a:r>
              <a:rPr lang="ru-RU" dirty="0"/>
              <a:t>» (</a:t>
            </a:r>
            <a:r>
              <a:rPr lang="ru-RU" dirty="0" err="1"/>
              <a:t>обидва</a:t>
            </a:r>
            <a:r>
              <a:rPr lang="ru-RU" dirty="0"/>
              <a:t> - 1921), «</a:t>
            </a:r>
            <a:r>
              <a:rPr lang="ru-RU" dirty="0" err="1"/>
              <a:t>Вірші</a:t>
            </a:r>
            <a:r>
              <a:rPr lang="ru-RU" dirty="0"/>
              <a:t> </a:t>
            </a:r>
            <a:r>
              <a:rPr lang="ru-RU" dirty="0" err="1"/>
              <a:t>скандаліста</a:t>
            </a:r>
            <a:r>
              <a:rPr lang="ru-RU" dirty="0"/>
              <a:t>» (1923), «Москва </a:t>
            </a:r>
            <a:r>
              <a:rPr lang="ru-RU" dirty="0" err="1" smtClean="0"/>
              <a:t>кабацка</a:t>
            </a:r>
            <a:r>
              <a:rPr lang="ru-RU" dirty="0" smtClean="0"/>
              <a:t>» </a:t>
            </a:r>
            <a:r>
              <a:rPr lang="ru-RU" dirty="0"/>
              <a:t>(1924), поема «</a:t>
            </a:r>
            <a:r>
              <a:rPr lang="ru-RU" dirty="0" err="1"/>
              <a:t>Пугачов</a:t>
            </a:r>
            <a:r>
              <a:rPr lang="ru-RU" dirty="0"/>
              <a:t>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4674" y="163383"/>
            <a:ext cx="3432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92D050"/>
                </a:solidFill>
                <a:latin typeface="+mj-lt"/>
              </a:rPr>
              <a:t>Імажинізм</a:t>
            </a:r>
            <a:endParaRPr lang="ru-RU" sz="480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38" y="902301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5953">
        <p14:flythrough/>
      </p:transition>
    </mc:Choice>
    <mc:Fallback>
      <p:transition spd="slow" advTm="25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324" y="155917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початку 1920-х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 активно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книжково-видавничою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продажем</a:t>
            </a:r>
            <a:r>
              <a:rPr lang="ru-RU" dirty="0"/>
              <a:t> книг в </a:t>
            </a:r>
            <a:r>
              <a:rPr lang="ru-RU" dirty="0" err="1"/>
              <a:t>орендованій</a:t>
            </a:r>
            <a:r>
              <a:rPr lang="ru-RU" dirty="0"/>
              <a:t> ним </a:t>
            </a:r>
            <a:r>
              <a:rPr lang="ru-RU" dirty="0" err="1"/>
              <a:t>книжковій</a:t>
            </a:r>
            <a:r>
              <a:rPr lang="ru-RU" dirty="0"/>
              <a:t> </a:t>
            </a:r>
            <a:r>
              <a:rPr lang="ru-RU" dirty="0" err="1"/>
              <a:t>крамниці</a:t>
            </a:r>
            <a:r>
              <a:rPr lang="ru-RU" dirty="0"/>
              <a:t> на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 smtClean="0"/>
              <a:t>Никітській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займало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весь час </a:t>
            </a:r>
            <a:r>
              <a:rPr lang="ru-RU" dirty="0" err="1"/>
              <a:t>поета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Єсенін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подорожував</a:t>
            </a:r>
            <a:r>
              <a:rPr lang="ru-RU" dirty="0"/>
              <a:t> по 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 Кавказ,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з'їздив</a:t>
            </a:r>
            <a:r>
              <a:rPr lang="ru-RU" dirty="0"/>
              <a:t> в </a:t>
            </a:r>
            <a:r>
              <a:rPr lang="ru-RU" dirty="0" err="1"/>
              <a:t>Ленінград</a:t>
            </a:r>
            <a:r>
              <a:rPr lang="ru-RU" dirty="0"/>
              <a:t>,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у </a:t>
            </a:r>
            <a:r>
              <a:rPr lang="ru-RU" dirty="0" err="1"/>
              <a:t>Костянтинове</a:t>
            </a:r>
            <a:r>
              <a:rPr lang="ru-RU" dirty="0"/>
              <a:t>. У 1924-1925 роках </a:t>
            </a:r>
            <a:r>
              <a:rPr lang="ru-RU" dirty="0" err="1"/>
              <a:t>Єсенін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 Азербайджан, </a:t>
            </a:r>
            <a:r>
              <a:rPr lang="ru-RU" dirty="0" err="1"/>
              <a:t>випустив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в </a:t>
            </a:r>
            <a:r>
              <a:rPr lang="ru-RU" dirty="0" err="1"/>
              <a:t>друкарні</a:t>
            </a:r>
            <a:r>
              <a:rPr lang="ru-RU" dirty="0"/>
              <a:t> «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», </a:t>
            </a:r>
            <a:r>
              <a:rPr lang="ru-RU" dirty="0" err="1"/>
              <a:t>друкувався</a:t>
            </a:r>
            <a:r>
              <a:rPr lang="ru-RU" dirty="0"/>
              <a:t> в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видавництві</a:t>
            </a:r>
            <a:r>
              <a:rPr lang="ru-RU" dirty="0"/>
              <a:t>. Є </a:t>
            </a:r>
            <a:r>
              <a:rPr lang="ru-RU" dirty="0" err="1"/>
              <a:t>версія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тут же, в </a:t>
            </a:r>
            <a:r>
              <a:rPr lang="ru-RU" dirty="0" err="1"/>
              <a:t>травні</a:t>
            </a:r>
            <a:r>
              <a:rPr lang="ru-RU" dirty="0"/>
              <a:t> 1925 року, </a:t>
            </a:r>
            <a:r>
              <a:rPr lang="ru-RU" dirty="0" err="1"/>
              <a:t>було</a:t>
            </a:r>
            <a:r>
              <a:rPr lang="ru-RU" dirty="0"/>
              <a:t> написано </a:t>
            </a:r>
            <a:r>
              <a:rPr lang="ru-RU" dirty="0" err="1"/>
              <a:t>віршоване</a:t>
            </a:r>
            <a:r>
              <a:rPr lang="ru-RU" dirty="0"/>
              <a:t> «</a:t>
            </a:r>
            <a:r>
              <a:rPr lang="ru-RU" dirty="0" err="1"/>
              <a:t>Послання</a:t>
            </a:r>
            <a:r>
              <a:rPr lang="ru-RU" dirty="0"/>
              <a:t> "</a:t>
            </a:r>
            <a:r>
              <a:rPr lang="ru-RU" dirty="0" err="1"/>
              <a:t>євангеліста</a:t>
            </a:r>
            <a:r>
              <a:rPr lang="ru-RU" dirty="0"/>
              <a:t>" </a:t>
            </a:r>
            <a:r>
              <a:rPr lang="ru-RU" dirty="0" err="1"/>
              <a:t>Дем'яна</a:t>
            </a:r>
            <a:r>
              <a:rPr lang="ru-RU" dirty="0"/>
              <a:t>». Жив в </a:t>
            </a:r>
            <a:r>
              <a:rPr lang="ru-RU" dirty="0" err="1"/>
              <a:t>селищі</a:t>
            </a:r>
            <a:r>
              <a:rPr lang="ru-RU" dirty="0"/>
              <a:t> </a:t>
            </a:r>
            <a:r>
              <a:rPr lang="ru-RU" dirty="0" err="1"/>
              <a:t>Мардакян</a:t>
            </a:r>
            <a:r>
              <a:rPr lang="ru-RU" dirty="0"/>
              <a:t> (</a:t>
            </a:r>
            <a:r>
              <a:rPr lang="ru-RU" dirty="0" err="1"/>
              <a:t>передмістя</a:t>
            </a:r>
            <a:r>
              <a:rPr lang="ru-RU" dirty="0"/>
              <a:t> Баку). В </a:t>
            </a:r>
            <a:r>
              <a:rPr lang="ru-RU" dirty="0" err="1"/>
              <a:t>даний</a:t>
            </a:r>
            <a:r>
              <a:rPr lang="ru-RU" dirty="0"/>
              <a:t> час тут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-музей і </a:t>
            </a:r>
            <a:r>
              <a:rPr lang="ru-RU" dirty="0" err="1"/>
              <a:t>меморіальна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49" y="707037"/>
            <a:ext cx="3810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6464"/>
      </p:ext>
    </p:extLst>
  </p:cSld>
  <p:clrMapOvr>
    <a:masterClrMapping/>
  </p:clrMapOvr>
  <p:transition spd="slow" advTm="39219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3C3C3C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1015</TotalTime>
  <Words>1014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Helvetica Neue</vt:lpstr>
      <vt:lpstr>Wingdings 3</vt:lpstr>
      <vt:lpstr>Ион</vt:lpstr>
      <vt:lpstr>Сергій Єсенін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Сергій Єсєнін</dc:title>
  <dc:creator>Юлька</dc:creator>
  <cp:lastModifiedBy>Юлька</cp:lastModifiedBy>
  <cp:revision>46</cp:revision>
  <dcterms:created xsi:type="dcterms:W3CDTF">2013-10-27T08:17:56Z</dcterms:created>
  <dcterms:modified xsi:type="dcterms:W3CDTF">2013-11-18T18:19:18Z</dcterms:modified>
</cp:coreProperties>
</file>