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479" r:id="rId2"/>
    <p:sldId id="258" r:id="rId3"/>
    <p:sldId id="262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cademy Condensed"/>
      <p:regular r:id="rId20"/>
    </p:embeddedFont>
    <p:embeddedFont>
      <p:font typeface="Century" pitchFamily="18" charset="0"/>
      <p:regular r:id="rId21"/>
    </p:embeddedFont>
  </p:embeddedFontLst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ACA8-E6DD-456F-A7A0-54AF7002957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1F4F-C729-4975-8F5E-19072042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 имени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14554"/>
            <a:ext cx="7659154" cy="204608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60212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Ф.М. Достоевский. Фото 1863 г.</a:t>
            </a:r>
            <a:endParaRPr lang="ru-RU" dirty="0">
              <a:latin typeface="Academy Condens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28641"/>
            <a:ext cx="47525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1900" dirty="0" smtClean="0"/>
              <a:t>Также Достоевский был вынужден заключить с книгоиздателем </a:t>
            </a:r>
            <a:r>
              <a:rPr lang="ru-RU" sz="1900" dirty="0" err="1" smtClean="0"/>
              <a:t>Стелловским</a:t>
            </a:r>
            <a:r>
              <a:rPr lang="ru-RU" sz="1900" dirty="0" smtClean="0"/>
              <a:t> кабальный договор, по которому Достоевский обязывался до 1 ноября 1866 года написать новый роман для готовившегося к печати собрания своих сочинений. В случае невыполнения этого пункта договора писатель на девять лет терял право собственности на все свои сочинения.</a:t>
            </a:r>
          </a:p>
          <a:p>
            <a:pPr algn="ctr">
              <a:spcBef>
                <a:spcPts val="1800"/>
              </a:spcBef>
            </a:pPr>
            <a:r>
              <a:rPr lang="ru-RU" sz="1900" dirty="0" smtClean="0"/>
              <a:t>Но работать параллельно над вторым романом уже не оставалось физических сил. И когда оставался месяц, он по совету друзей нанимает стенографистку Анну Григорьевну </a:t>
            </a:r>
            <a:r>
              <a:rPr lang="ru-RU" sz="1900" dirty="0" err="1" smtClean="0"/>
              <a:t>Сниткину</a:t>
            </a:r>
            <a:r>
              <a:rPr lang="ru-RU" sz="1900" dirty="0" smtClean="0"/>
              <a:t> и за 28 дней продиктовал ей роман «Игрок» . Психологию и тактику игрока в рулетку Достоевский знал как никто другой. В октябре 1866 года за двадцать один день был написан и 25 числа закончен роман «Игрок».</a:t>
            </a:r>
          </a:p>
        </p:txBody>
      </p:sp>
      <p:pic>
        <p:nvPicPr>
          <p:cNvPr id="10" name="Рисунок 9" descr="Dostoevskij_1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1" y="332656"/>
            <a:ext cx="4104456" cy="55340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5172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Анна Григорьевна </a:t>
            </a:r>
            <a:r>
              <a:rPr lang="ru-RU" dirty="0" err="1" smtClean="0">
                <a:latin typeface="Academy Condensed" pitchFamily="2" charset="0"/>
              </a:rPr>
              <a:t>Сниткина</a:t>
            </a:r>
            <a:r>
              <a:rPr lang="ru-RU" dirty="0" smtClean="0">
                <a:latin typeface="Academy Condensed" pitchFamily="2" charset="0"/>
              </a:rPr>
              <a:t> (Достоевская). Фото 1867 года.</a:t>
            </a:r>
            <a:endParaRPr lang="ru-RU" dirty="0">
              <a:latin typeface="Academy Condens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328641"/>
            <a:ext cx="517830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/>
              <a:t>В 1866 году Достоевский продиктовал своей новой стенографистке роман «Преступление и наказание», который был полностью завершён в следующем году.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Герой романа Родион Раскольников – талантливый, мыслящий человек – поставлен лицом к лицу со всей несправедливостью и грязью тех общественных отношений, которые определяются властью денег, обрекают на страдание и гибель честных и благородных людей.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Зимой 1867 года Достоевский женился на Анне Григорьевне, и, по воспоминаниям Н.Н.Страхова, «новая женитьба скоро доставила ему в полной мере то семейное счастье, которого он так желал».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Анна Григорьевна вспоминала: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latin typeface="Academy Condensed" pitchFamily="2" charset="0"/>
              </a:rPr>
              <a:t>«Фёдор Михайлович в первые недели нашей брачной жизни, гуляя со мной, завёл меня во двор одного дома и показал камень, под который его Раскольников спрятал украденные у старухи вещи».</a:t>
            </a:r>
          </a:p>
        </p:txBody>
      </p:sp>
      <p:pic>
        <p:nvPicPr>
          <p:cNvPr id="6" name="Рисунок 5" descr="ag_snitk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3562350" cy="50101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60119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Ф.М. Достоевский. Фото 1872</a:t>
            </a:r>
            <a:endParaRPr lang="ru-RU" dirty="0">
              <a:latin typeface="Academy Condens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328641"/>
            <a:ext cx="5004048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/>
              <a:t>Роман «Преступление и наказание» был хорошо оплачен Катковым, и писатель с женой уехали за границу.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С 1867 по 1871 годы они попеременно жили в Дрездене, Берлине, Базеле, Женеве и Флоренции.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В 1868 году вышел роман «</a:t>
            </a:r>
            <a:r>
              <a:rPr lang="ru-RU" dirty="0" err="1" smtClean="0"/>
              <a:t>Идиот</a:t>
            </a:r>
            <a:r>
              <a:rPr lang="ru-RU" dirty="0" smtClean="0"/>
              <a:t>», задачу которого Достоевский видел в «изображении положительно прекрасного человека». Идеальный герой князь Мышкин, олицетворяющий собой прощение и милосердие, не выдерживает столкновения с ненавистью, злобой, грехом и погружается в безумие.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По возвращении в Петербург у них родились сыновья Фёдор и Алексей. Начался самый светлый период в жизни писателя – любимая и любящая семья, добрая и мудрая жена, взявшая в свои руки все экономические вопросы деятельности писателя. Достоевский навсегда бросил рулетку. </a:t>
            </a:r>
          </a:p>
        </p:txBody>
      </p:sp>
      <p:pic>
        <p:nvPicPr>
          <p:cNvPr id="7" name="Рисунок 6" descr="1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3960440" cy="55182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5877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cademy Condensed" pitchFamily="2" charset="0"/>
              </a:rPr>
              <a:t>Ф.М. Достоевский. Художник В.Г. Перов. 1872</a:t>
            </a:r>
            <a:endParaRPr lang="ru-RU" dirty="0">
              <a:latin typeface="Academy Condensed" pitchFamily="2" charset="0"/>
            </a:endParaRPr>
          </a:p>
        </p:txBody>
      </p:sp>
      <p:pic>
        <p:nvPicPr>
          <p:cNvPr id="6" name="Рисунок 5" descr="per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7"/>
            <a:ext cx="3872562" cy="51125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260649"/>
            <a:ext cx="5076056" cy="681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/>
              <a:t>С 1872 по 1878 годы писатель прожил в городе Старая Русса Новгородской губернии. Эти годы жизни были очень плодотворными.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В 1871 году Достоевский пишет роман «Бесы», в котором «бесы» — это анархисты, идеи которых всё чаще стали проникать в Российскую действительность.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В 1873 году Фёдор Михайлович становится редактором журнала «Гражданин», где в рамках цикла «Дневник писателя» публикует серию фельетонов, очерков, полемических заметок и страстных публицистических заметок на злобу дня.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Здесь же, в Старой Руссе, писатель пишет роман «Подросток» и первые главы «Братьев Карамазовых».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Это результат длительных размышлений автора над многими проблемами, а многие идеи, характеры, эпизоды романа либо подготовлены предшествующими произведениями писателя, либо возникли в его творческом воображении задолго до начала работы.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ru-RU" sz="1600" dirty="0" smtClean="0">
              <a:latin typeface="Century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608400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cademy Condensed" pitchFamily="2" charset="0"/>
              </a:rPr>
              <a:t>Ф.М. Достоевский. Художник В. </a:t>
            </a:r>
            <a:r>
              <a:rPr lang="ru-RU" sz="2000" dirty="0" err="1" smtClean="0">
                <a:latin typeface="Academy Condensed" pitchFamily="2" charset="0"/>
              </a:rPr>
              <a:t>Россинский</a:t>
            </a:r>
            <a:endParaRPr lang="ru-RU" sz="2000" dirty="0">
              <a:latin typeface="Academy Condens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28641"/>
            <a:ext cx="4608512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200" dirty="0" smtClean="0"/>
              <a:t>В последние несколько лет жизни два события стали особо значимыми для Достоевского.</a:t>
            </a:r>
          </a:p>
          <a:p>
            <a:pPr algn="ctr">
              <a:spcBef>
                <a:spcPts val="600"/>
              </a:spcBef>
            </a:pPr>
            <a:r>
              <a:rPr lang="ru-RU" sz="2200" dirty="0" smtClean="0"/>
              <a:t>В 1878 году император Александр II пригласил к себе писателя, чтобы представить его своей семье, и в 1880 году, всего лишь за год до смерти, Достоевский произнёс знаменитую речь на открытии памятника Пушкину в Москве.</a:t>
            </a:r>
          </a:p>
          <a:p>
            <a:pPr algn="ctr">
              <a:spcBef>
                <a:spcPts val="600"/>
              </a:spcBef>
            </a:pPr>
            <a:r>
              <a:rPr lang="ru-RU" sz="2200" dirty="0" smtClean="0"/>
              <a:t>Эта речь оказалась завещанием писателя. Полный творческих планов, собираясь писать вторую часть «Братьев Карамазовых» и издавать «Дневник писателя»,</a:t>
            </a:r>
          </a:p>
          <a:p>
            <a:pPr algn="ctr">
              <a:spcBef>
                <a:spcPts val="600"/>
              </a:spcBef>
            </a:pPr>
            <a:r>
              <a:rPr lang="ru-RU" sz="2200" dirty="0" smtClean="0"/>
              <a:t>9 февраля 1881 года Федор Михайлович Достоевский внезапно скончался.</a:t>
            </a:r>
          </a:p>
        </p:txBody>
      </p:sp>
      <p:pic>
        <p:nvPicPr>
          <p:cNvPr id="5" name="Рисунок 4" descr="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2656"/>
            <a:ext cx="4275955" cy="56886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285728"/>
            <a:ext cx="63367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/>
              <a:t>Фёдор Михайлович Достоевский родился 11 ноября 1821 года в Москве.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/>
              <a:t>Отцом будущего писателя был отставной военный лекарь Михаил Андреевич,  участник Отечественной войны 1812 года, а матерью Мария Фёдоровна – из купеческой семьи.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/>
              <a:t>Квартира их находилась во флигеле больницы.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/>
              <a:t>Картины неустроенности, нищеты, болезней, преждевременных смертей определили первые впечатления чуткого ребенка.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/>
              <a:t>Отец был человеком строгим, но была добрая и ласковая мама и ещё няня, взятая из московских мещанок по найму, звали которую Алёна </a:t>
            </a:r>
            <a:r>
              <a:rPr lang="ru-RU" sz="2400" dirty="0" err="1" smtClean="0"/>
              <a:t>Фроловна</a:t>
            </a:r>
            <a:r>
              <a:rPr lang="ru-RU" sz="2400" dirty="0" smtClean="0"/>
              <a:t>. Достоевский вспоминал её с такой же нежностью, как Пушкин вспоминал Арину Родионовну.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2232248" cy="282799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moth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429000"/>
            <a:ext cx="2244841" cy="29680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14744" y="6357958"/>
            <a:ext cx="542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cademy Condensed" pitchFamily="2" charset="0"/>
              </a:rPr>
              <a:t>Отец писателя </a:t>
            </a:r>
            <a:r>
              <a:rPr lang="ru-RU" dirty="0" smtClean="0">
                <a:latin typeface="Academy Condensed" pitchFamily="2" charset="0"/>
              </a:rPr>
              <a:t>– М.А. </a:t>
            </a:r>
            <a:r>
              <a:rPr lang="ru-RU" dirty="0" smtClean="0">
                <a:latin typeface="Academy Condensed" pitchFamily="2" charset="0"/>
              </a:rPr>
              <a:t>Достоевский, мать – </a:t>
            </a:r>
            <a:r>
              <a:rPr lang="ru-RU" dirty="0" smtClean="0">
                <a:latin typeface="Academy Condensed" pitchFamily="2" charset="0"/>
              </a:rPr>
              <a:t>М.Ф. </a:t>
            </a:r>
            <a:r>
              <a:rPr lang="ru-RU" dirty="0" smtClean="0">
                <a:latin typeface="Academy Condensed" pitchFamily="2" charset="0"/>
              </a:rPr>
              <a:t>Достоевская (Нечаева) </a:t>
            </a:r>
            <a:endParaRPr lang="ru-RU" dirty="0">
              <a:latin typeface="Academy Condensed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016" y="357166"/>
            <a:ext cx="88569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Из семи детей выжили только двое – Федор и старший брат Михаил.  Всю жизнь два старших брата оставались самыми близкими людьми.</a:t>
            </a:r>
          </a:p>
          <a:p>
            <a:pPr algn="ctr">
              <a:spcBef>
                <a:spcPts val="1200"/>
              </a:spcBef>
            </a:pPr>
            <a:r>
              <a:rPr lang="ru-RU" sz="2000" dirty="0" smtClean="0"/>
              <a:t>По вечерам в семье проходили литературные чтения. В доме родителей читали вслух «Историю Государства Российского» Н. М. Карамзина, произведения Г. Р. Державина, В. А. Жуковского, А. С. Пушкина.</a:t>
            </a:r>
          </a:p>
          <a:p>
            <a:pPr algn="ctr">
              <a:spcBef>
                <a:spcPts val="1200"/>
              </a:spcBef>
            </a:pPr>
            <a:r>
              <a:rPr lang="ru-RU" sz="2000" dirty="0" smtClean="0"/>
              <a:t>Младший брат Фёдора Михайловича Андрей Михайлович, писал что «брат Федя более читал сочинения исторические, серьёзные, а также попадавшиеся романы. Брат же Михаил любил поэзию и сам пописывал стихи... Но на Пушкине они мирились, и оба, кажется, тогда чуть не всего знали наизусть…».</a:t>
            </a:r>
          </a:p>
          <a:p>
            <a:pPr algn="ctr">
              <a:spcBef>
                <a:spcPts val="1200"/>
              </a:spcBef>
            </a:pPr>
            <a:r>
              <a:rPr lang="ru-RU" sz="2000" dirty="0" smtClean="0"/>
              <a:t>С 1832 семья ежегодно проводила лето в купленном отцом селе Даровое (Тульской губернии). Встречи и разговоры с мужиками навсегда отложились в памяти Достоевского и служили в дальнейшем творческим материалом.</a:t>
            </a:r>
          </a:p>
          <a:p>
            <a:pPr algn="ctr">
              <a:spcBef>
                <a:spcPts val="1200"/>
              </a:spcBef>
            </a:pPr>
            <a:r>
              <a:rPr lang="ru-RU" sz="2000" dirty="0" smtClean="0"/>
              <a:t>В 1832 Достоевский и его старший брат Михаил (см. Достоевский М. М.) начали заниматься с приходившими в дом учителями, с 1833 обучались в пансионе Н. И. Драшусова (</a:t>
            </a:r>
            <a:r>
              <a:rPr lang="ru-RU" sz="2000" dirty="0" err="1" smtClean="0"/>
              <a:t>Сушара</a:t>
            </a:r>
            <a:r>
              <a:rPr lang="ru-RU" sz="2000" dirty="0" smtClean="0"/>
              <a:t>), затем в пансионе Л. И. Чермака. Атмосфера учебных заведений и оторванность от семьи вызывали у Достоевского болезненную реакцию. Вместе с тем годы учебы отмечены пробудившейся страстью к чтению.</a:t>
            </a:r>
          </a:p>
        </p:txBody>
      </p:sp>
      <p:cxnSp>
        <p:nvCxnSpPr>
          <p:cNvPr id="11" name="Прямая соединительная линия 10"/>
          <p:cNvCxnSpPr>
            <a:endCxn id="9" idx="3"/>
          </p:cNvCxnSpPr>
          <p:nvPr/>
        </p:nvCxnSpPr>
        <p:spPr>
          <a:xfrm flipV="1">
            <a:off x="0" y="3481098"/>
            <a:ext cx="9144000" cy="1991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267200" cy="2362200"/>
          </a:xfrm>
          <a:prstGeom prst="rect">
            <a:avLst/>
          </a:prstGeom>
          <a:noFill/>
          <a:ln w="12700" cap="sq">
            <a:solidFill>
              <a:schemeClr val="accent6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</p:pic>
      <p:sp>
        <p:nvSpPr>
          <p:cNvPr id="6" name="TextBox 5"/>
          <p:cNvSpPr txBox="1"/>
          <p:nvPr/>
        </p:nvSpPr>
        <p:spPr>
          <a:xfrm>
            <a:off x="107504" y="270892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Фасад главного здания бывшей Мариинской больницы для бедных. Ныне здесь Музей-квартира Ф.М.Достоевского </a:t>
            </a:r>
            <a:endParaRPr lang="ru-RU" dirty="0">
              <a:latin typeface="Academy Condensed" pitchFamily="2" charset="0"/>
            </a:endParaRPr>
          </a:p>
        </p:txBody>
      </p:sp>
      <p:pic>
        <p:nvPicPr>
          <p:cNvPr id="7" name="Picture 3" descr="A:\App0001.jpg"/>
          <p:cNvPicPr>
            <a:picLocks noChangeAspect="1" noChangeArrowheads="1"/>
          </p:cNvPicPr>
          <p:nvPr/>
        </p:nvPicPr>
        <p:blipFill>
          <a:blip r:embed="rId4" cstate="print"/>
          <a:srcRect l="1981" t="1053" r="14816" b="54347"/>
          <a:stretch>
            <a:fillRect/>
          </a:stretch>
        </p:blipFill>
        <p:spPr bwMode="auto">
          <a:xfrm>
            <a:off x="107504" y="3352801"/>
            <a:ext cx="4327025" cy="223644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55892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Главное инженерное училище (Инженерный замок)</a:t>
            </a:r>
            <a:endParaRPr lang="ru-RU" dirty="0">
              <a:latin typeface="Academy Condens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42852"/>
            <a:ext cx="4716016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900" dirty="0" smtClean="0"/>
              <a:t>Когда Достоевскому было 16 лет, его мать умерла от чахотки, и отец отправил сыновей в пансион </a:t>
            </a:r>
            <a:r>
              <a:rPr lang="ru-RU" sz="1900" dirty="0" smtClean="0"/>
              <a:t>в </a:t>
            </a:r>
            <a:r>
              <a:rPr lang="ru-RU" sz="1900" dirty="0" smtClean="0"/>
              <a:t>Петербурге.</a:t>
            </a:r>
          </a:p>
          <a:p>
            <a:pPr algn="ctr">
              <a:spcBef>
                <a:spcPts val="1200"/>
              </a:spcBef>
            </a:pPr>
            <a:r>
              <a:rPr lang="ru-RU" sz="1900" dirty="0" smtClean="0"/>
              <a:t>1837 год стал важной датой для Достоевского. Это год смерти его матери, год смерти Пушкина, год переезда в Петербург и поступления в Главное инженерное училище (ныне Военный инженерно-технический университет), благодаря чему он получил не только качественное инженерное образование, но и возможность продолжения культурного развития.</a:t>
            </a:r>
          </a:p>
          <a:p>
            <a:pPr algn="ctr">
              <a:spcBef>
                <a:spcPts val="1200"/>
              </a:spcBef>
            </a:pPr>
            <a:r>
              <a:rPr lang="ru-RU" sz="1900" dirty="0" smtClean="0"/>
              <a:t>Гибель Александра Сергеевича юным Федей была воспринята как личное горе. Андрей Михайлович писал: «брат Федя в разговорах со старшим братом несколько раз повторял, что ежели бы у нас не было семейного траура, то он просил бы позволения отца носить траур по Пушкину».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7620" y="0"/>
            <a:ext cx="52863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+mj-lt"/>
              </a:rPr>
              <a:t>В период его учебы крепостные крестьяне убивают отца Достоевского. Впоследствии он отказывается от наследственных прав на это имение.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+mj-lt"/>
              </a:rPr>
              <a:t>Училище Достоевский закончил в 1843 году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со званием военного инженера и поступил на службу в корпус при Санкт-Петербургской инженерной команде.</a:t>
            </a:r>
            <a:endParaRPr lang="en-US" sz="2000" dirty="0" smtClean="0">
              <a:latin typeface="+mj-lt"/>
            </a:endParaRP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+mj-lt"/>
              </a:rPr>
              <a:t>Достоевский участвовал в работе кружка Белинского. Он впервые перевёл и издал «Евгению Гранде» Бальзака (1843).</a:t>
            </a:r>
            <a:endParaRPr lang="en-US" sz="2000" dirty="0" smtClean="0">
              <a:latin typeface="+mj-lt"/>
            </a:endParaRP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+mj-lt"/>
              </a:rPr>
              <a:t>Год спустя вышло в свет его первое произведение «Бедные люди», и он сразу стал знаменитым. В. Г. Белинский высоко оценил это произведение.</a:t>
            </a:r>
            <a:endParaRPr lang="en-US" sz="2000" dirty="0" smtClean="0">
              <a:latin typeface="+mj-lt"/>
            </a:endParaRP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+mj-lt"/>
              </a:rPr>
              <a:t>Роман отличался гуманными настроениями и этим произвел сильное впечатление. На читателя. Достоевский точно, реалистично описывает петербургский быт. Его герои не великосветские дамы и господа, а простые чиновники и обыватели.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Ф.М. Достоевский. Рисунок К. </a:t>
            </a:r>
            <a:r>
              <a:rPr lang="ru-RU" dirty="0" err="1" smtClean="0">
                <a:latin typeface="Academy Condensed" pitchFamily="2" charset="0"/>
              </a:rPr>
              <a:t>Трутковского</a:t>
            </a:r>
            <a:r>
              <a:rPr lang="ru-RU" dirty="0" smtClean="0">
                <a:latin typeface="Academy Condensed" pitchFamily="2" charset="0"/>
              </a:rPr>
              <a:t>. 1847</a:t>
            </a:r>
            <a:endParaRPr lang="ru-RU" dirty="0">
              <a:latin typeface="Academy Condensed" pitchFamily="2" charset="0"/>
            </a:endParaRPr>
          </a:p>
        </p:txBody>
      </p:sp>
      <p:pic>
        <p:nvPicPr>
          <p:cNvPr id="11" name="Рисунок 10" descr="1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8604"/>
            <a:ext cx="3672408" cy="55543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0770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М.В. </a:t>
            </a:r>
            <a:r>
              <a:rPr lang="ru-RU" dirty="0" err="1" smtClean="0">
                <a:latin typeface="Academy Condensed" pitchFamily="2" charset="0"/>
              </a:rPr>
              <a:t>Буташевич-Петрашевский</a:t>
            </a:r>
            <a:endParaRPr lang="ru-RU" dirty="0">
              <a:latin typeface="Academy Condens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14290"/>
            <a:ext cx="6372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/>
              <a:t>Вскоре Ф. М. Достоевский входит в кружок М. В. </a:t>
            </a:r>
            <a:r>
              <a:rPr lang="ru-RU" sz="2000" dirty="0" err="1" smtClean="0"/>
              <a:t>Буташевича-Петрашевского</a:t>
            </a:r>
            <a:r>
              <a:rPr lang="ru-RU" sz="2000" dirty="0" smtClean="0"/>
              <a:t>. </a:t>
            </a:r>
            <a:r>
              <a:rPr lang="ru-RU" sz="2000" dirty="0" smtClean="0"/>
              <a:t>На </a:t>
            </a:r>
            <a:r>
              <a:rPr lang="ru-RU" sz="2000" dirty="0" smtClean="0"/>
              <a:t>общедоступных встречах на квартире </a:t>
            </a:r>
            <a:r>
              <a:rPr lang="ru-RU" sz="2000" dirty="0" err="1" smtClean="0"/>
              <a:t>Буташевича-Петрашевского</a:t>
            </a:r>
            <a:r>
              <a:rPr lang="ru-RU" sz="2000" dirty="0" smtClean="0"/>
              <a:t> обсуждались вопросы освобождения крестьян от крепостного права.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О кружке проведало правительство, и 23 апреля  1849 года Достоевский и другие члены кружка были арестованы и заточены в Петропавловскую крепость.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Во время которого обвинённый писатель отрицал все предъявленные ему обвинения. Он не выдал никого из своих товарищей, ссылаясь на свою неосведомлённость. Но военный суд признал Достоевского виновным и приговорил к смертной казни.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Но лично император Николай I добавил: «Объявить о помиловании лишь в ту минуту, когда всё будет готово к исполнению казни». Инсценировка смертной казни состоялась 22 декабря 1849 года. 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Смертная казнь была заменена четырьмя годами каторжных работ с лишением «всех прав состояния» и последующей сдачей в солдаты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6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2599868" cy="352839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602128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Ф.М. Достоевский в форме унтер-офицера. Фото 1858</a:t>
            </a:r>
            <a:endParaRPr lang="ru-RU" dirty="0">
              <a:latin typeface="Academy Condens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30059"/>
            <a:ext cx="57606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/>
              <a:t>Следующие четыре года Достоевский провёл на каторге в Омске.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Пережитые душевные потрясения, тоска и одиночество, «суд над собой», «строгий пересмотр прежней жизни», сложная гамма чувств от отчаяния до веры в скорое осуществление высокого призвания, — весь этот душевный опыт острожных лет стал биографической основой «Записок из Мертвого дома» (1860-1862), трагической исповедальной книги, поразившей уже современников мужеством и силой духа писателя.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В 1854 году Достоевский был освобождён и отправлен рядовым в Семипалатинск. На улучшение социального статуса, даже в положении рядового, влиял факт наличия у него образования, полученного в Высшем инженерном учебном заведении.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В 1855 году был произведен в унтер-офицеры, в 1856 в прапорщики. В следующем году ему было возвращено дворянство и право печататься.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В Семипалатинске Достоевский познакомился со своей первой женой Марией Дмитриевной Исаевой.</a:t>
            </a:r>
          </a:p>
        </p:txBody>
      </p:sp>
      <p:pic>
        <p:nvPicPr>
          <p:cNvPr id="7" name="Рисунок 6" descr="u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7524" y="332656"/>
            <a:ext cx="3034488" cy="56886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260648"/>
            <a:ext cx="651621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/>
              <a:t>В 1859 Достоевский вышел в отставку и получил разрешение жить в Твери.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В конце года он переехал в Петербург и совместно с братом Михаилом стал издавать журналы «Время», затем «Эпоха», сочетая огромную редакторскую работу с авторской: писал публицистические и литературно-критические статьи, полемические заметки, художественные произведения.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На страницах журнала «Время», стремясь укрепить его репутацию, Достоевский печатал свой роман «Униженные и оскорбленные», само название которого воспринималось критикой того времени как символ всего творчества писателя.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В апреле 1863 года журнал «Время» был закрыт цензурой. С самого открытия политика издания отличалась независимостью, и это не очень нравилось властям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6" name="Рисунок 5" descr="Mikhail_Mikhailovich_Dostoyevsky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332657"/>
            <a:ext cx="2405894" cy="309634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isae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573016"/>
            <a:ext cx="2383829" cy="29249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00298" y="6143644"/>
            <a:ext cx="664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cademy Condensed" pitchFamily="2" charset="0"/>
              </a:rPr>
              <a:t>М.М. </a:t>
            </a:r>
            <a:r>
              <a:rPr lang="ru-RU" sz="2000" dirty="0" smtClean="0">
                <a:latin typeface="Academy Condensed" pitchFamily="2" charset="0"/>
              </a:rPr>
              <a:t>Достоевский. Мария Дмитриевна Исаева. Фото 50-х гг. </a:t>
            </a:r>
            <a:r>
              <a:rPr lang="en-US" sz="2000" dirty="0" smtClean="0">
                <a:latin typeface="Academy Condensed" pitchFamily="2" charset="0"/>
              </a:rPr>
              <a:t>XIX </a:t>
            </a:r>
            <a:r>
              <a:rPr lang="ru-RU" sz="2000" dirty="0" smtClean="0">
                <a:latin typeface="Academy Condensed" pitchFamily="2" charset="0"/>
              </a:rPr>
              <a:t>в.</a:t>
            </a:r>
            <a:endParaRPr lang="ru-RU" sz="2000" dirty="0">
              <a:latin typeface="Academy Condensed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60" y="62865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cademy Condensed" pitchFamily="2" charset="0"/>
              </a:rPr>
              <a:t>Титульные листы журналов «Время» и «Эпоха», издаваемых М.М. Достоевским.</a:t>
            </a:r>
            <a:endParaRPr lang="ru-RU" dirty="0">
              <a:latin typeface="Academy Condens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60648"/>
            <a:ext cx="6624736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/>
              <a:t>В новом журнале Ф.М. Достоевский публикует роман «Записки из подполья». Многие литературные критики называют это произведение прологом к зрелому романному творчеству.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В 1863 году Достоевский совершил поездку за границу, где познакомился с молодой эмансипированной особой </a:t>
            </a:r>
            <a:r>
              <a:rPr lang="ru-RU" sz="2000" dirty="0" err="1" smtClean="0"/>
              <a:t>Апполинарией</a:t>
            </a:r>
            <a:r>
              <a:rPr lang="ru-RU" sz="2000" dirty="0" smtClean="0"/>
              <a:t>  </a:t>
            </a:r>
            <a:r>
              <a:rPr lang="ru-RU" sz="2000" dirty="0" err="1" smtClean="0"/>
              <a:t>Прокофьевной</a:t>
            </a:r>
            <a:r>
              <a:rPr lang="ru-RU" sz="2000" dirty="0" smtClean="0"/>
              <a:t> Сусловой. Их сложные отношения, а также азартная игра в рулетку в </a:t>
            </a:r>
            <a:r>
              <a:rPr lang="ru-RU" sz="2000" dirty="0" err="1" smtClean="0"/>
              <a:t>Баден-Бадене</a:t>
            </a:r>
            <a:r>
              <a:rPr lang="ru-RU" sz="2000" dirty="0" smtClean="0"/>
              <a:t> дали материал для романа «Игрок» (1866).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В 1864 году умерла Мария Дмитриевна, а 22 июля того же года умер от болезни брат Михаил. Для Фёдора Михайловича это был тяжёлый удар. Все основные заботы, связанные с «Эпохой» свалились на его плечи и в феврале 1866 года издание вынуждено было закрыться.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/>
              <a:t>В безвыходном материальном положении Достоевский написал главы «Преступления и наказания», посылая их М.Н. Каткову прямо в журнальный набор консервативного «Русского вестника», где они печатались из номера в номер.</a:t>
            </a:r>
          </a:p>
        </p:txBody>
      </p:sp>
      <p:pic>
        <p:nvPicPr>
          <p:cNvPr id="7" name="Рисунок 6" descr="386px-Zhurnal_vrem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041709" cy="316835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2" descr="A:\App0010.jpg"/>
          <p:cNvPicPr>
            <a:picLocks noChangeAspect="1" noChangeArrowheads="1"/>
          </p:cNvPicPr>
          <p:nvPr/>
        </p:nvPicPr>
        <p:blipFill>
          <a:blip r:embed="rId4" cstate="print"/>
          <a:srcRect l="2486" t="64572" r="70995" b="2856"/>
          <a:stretch>
            <a:fillRect/>
          </a:stretch>
        </p:blipFill>
        <p:spPr bwMode="auto">
          <a:xfrm>
            <a:off x="107505" y="3681536"/>
            <a:ext cx="2217440" cy="27718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de3c24b4295873c760679a99f6da9bf66fc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1843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Academy Condensed</vt:lpstr>
      <vt:lpstr>Century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Bogdana_Yarik</cp:lastModifiedBy>
  <cp:revision>413</cp:revision>
  <dcterms:created xsi:type="dcterms:W3CDTF">2012-12-21T07:32:26Z</dcterms:created>
  <dcterms:modified xsi:type="dcterms:W3CDTF">2013-10-07T20:09:02Z</dcterms:modified>
</cp:coreProperties>
</file>