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4" r:id="rId3"/>
    <p:sldId id="256" r:id="rId4"/>
    <p:sldId id="270" r:id="rId5"/>
    <p:sldId id="257" r:id="rId6"/>
    <p:sldId id="258" r:id="rId7"/>
    <p:sldId id="269" r:id="rId8"/>
    <p:sldId id="260" r:id="rId9"/>
    <p:sldId id="271" r:id="rId10"/>
    <p:sldId id="261" r:id="rId11"/>
    <p:sldId id="265" r:id="rId12"/>
    <p:sldId id="266" r:id="rId13"/>
    <p:sldId id="268" r:id="rId14"/>
    <p:sldId id="267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>
      <p:cViewPr varScale="1">
        <p:scale>
          <a:sx n="74" d="100"/>
          <a:sy n="74" d="100"/>
        </p:scale>
        <p:origin x="-61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3180-07CF-47EE-A671-6EF1FF747DA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2C61D6-303B-4E7C-98BF-44DFE83D8AB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3180-07CF-47EE-A671-6EF1FF747DA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61D6-303B-4E7C-98BF-44DFE83D8A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3180-07CF-47EE-A671-6EF1FF747DA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61D6-303B-4E7C-98BF-44DFE83D8A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3180-07CF-47EE-A671-6EF1FF747DA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2C61D6-303B-4E7C-98BF-44DFE83D8AB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3180-07CF-47EE-A671-6EF1FF747DA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2C61D6-303B-4E7C-98BF-44DFE83D8AB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3180-07CF-47EE-A671-6EF1FF747DA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2C61D6-303B-4E7C-98BF-44DFE83D8AB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3180-07CF-47EE-A671-6EF1FF747DA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2C61D6-303B-4E7C-98BF-44DFE83D8AB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3180-07CF-47EE-A671-6EF1FF747DA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2C61D6-303B-4E7C-98BF-44DFE83D8AB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3180-07CF-47EE-A671-6EF1FF747DA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2C61D6-303B-4E7C-98BF-44DFE83D8AB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3180-07CF-47EE-A671-6EF1FF747DA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2C61D6-303B-4E7C-98BF-44DFE83D8AB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3180-07CF-47EE-A671-6EF1FF747DA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2C61D6-303B-4E7C-98BF-44DFE83D8AB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F573180-07CF-47EE-A671-6EF1FF747DA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42C61D6-303B-4E7C-98BF-44DFE83D8AB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179512" y="980728"/>
            <a:ext cx="8532813" cy="2152650"/>
          </a:xfrm>
        </p:spPr>
        <p:txBody>
          <a:bodyPr/>
          <a:lstStyle/>
          <a:p>
            <a:pPr algn="ctr"/>
            <a:r>
              <a:rPr lang="ru-RU" sz="4000" dirty="0" smtClean="0"/>
              <a:t>Суровая правда в изображении безысходности жизни обездоленных людей. Семья Мармеладовых.</a:t>
            </a:r>
            <a:endParaRPr lang="ru-RU" sz="4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3635896" y="4005064"/>
            <a:ext cx="5482421" cy="2852936"/>
          </a:xfrm>
        </p:spPr>
        <p:txBody>
          <a:bodyPr>
            <a:normAutofit/>
          </a:bodyPr>
          <a:lstStyle/>
          <a:p>
            <a:pPr marL="18288" indent="0" algn="r">
              <a:buNone/>
            </a:pPr>
            <a:r>
              <a:rPr lang="ru-RU" sz="2400" dirty="0" smtClean="0"/>
              <a:t>Подготовили ученики  11Б класса</a:t>
            </a:r>
            <a:br>
              <a:rPr lang="ru-RU" sz="2400" dirty="0" smtClean="0"/>
            </a:br>
            <a:r>
              <a:rPr lang="ru-RU" sz="2400" dirty="0" err="1" smtClean="0"/>
              <a:t>Григор</a:t>
            </a:r>
            <a:r>
              <a:rPr lang="ru-RU" sz="2400" dirty="0" smtClean="0"/>
              <a:t> Татьяна</a:t>
            </a:r>
            <a:br>
              <a:rPr lang="ru-RU" sz="2400" dirty="0" smtClean="0"/>
            </a:br>
            <a:r>
              <a:rPr lang="ru-RU" sz="2400" dirty="0" err="1" smtClean="0"/>
              <a:t>Осадчук</a:t>
            </a:r>
            <a:r>
              <a:rPr lang="ru-RU" sz="2400" dirty="0" smtClean="0"/>
              <a:t> Валерия</a:t>
            </a:r>
            <a:br>
              <a:rPr lang="ru-RU" sz="2400" dirty="0" smtClean="0"/>
            </a:br>
            <a:r>
              <a:rPr lang="ru-RU" sz="2400" dirty="0" smtClean="0"/>
              <a:t>Резников Игорь</a:t>
            </a:r>
            <a:endParaRPr lang="ru-RU" sz="2400" dirty="0"/>
          </a:p>
        </p:txBody>
      </p:sp>
      <p:pic>
        <p:nvPicPr>
          <p:cNvPr id="3074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916157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at-iv-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317684"/>
            <a:ext cx="5997533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483768" y="4509120"/>
            <a:ext cx="65340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Гордая, горячая, непреклонная, оставшись вдовой с тремя детьми, она под угрозой голода и нищеты была вынуждена, "плача и рыдая, и руки ломая, выйти замуж за невзрачного чиновника, вдовца с четырнадцатилетней дочерью Соней, который, в свою очередь, женится на Катерине Ивановне из чувства жалости и сострадания.</a:t>
            </a:r>
          </a:p>
        </p:txBody>
      </p:sp>
      <p:pic>
        <p:nvPicPr>
          <p:cNvPr id="9220" name="Picture 4" descr="C:\Users\Танюшка\AppData\Local\Microsoft\Windows\Temporary Internet Files\Content.IE5\VZ69HPNV\MC900355115[1].wmf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44872" y="2069618"/>
            <a:ext cx="3870880" cy="54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Танюшка\AppData\Local\Microsoft\Windows\Temporary Internet Files\Content.IE5\VZ69HPNV\MC900355115[1].wmf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21194" y="5395577"/>
            <a:ext cx="2102752" cy="47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65" y="1101638"/>
            <a:ext cx="5479035" cy="471691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107504" y="32957"/>
            <a:ext cx="3889569" cy="6624736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2000" dirty="0" smtClean="0"/>
              <a:t>Униженной и оскорбленной была и </a:t>
            </a:r>
            <a:r>
              <a:rPr lang="ru-RU" sz="2000" i="1" dirty="0" smtClean="0"/>
              <a:t>Сонечка Мармеладова</a:t>
            </a:r>
            <a:r>
              <a:rPr lang="ru-RU" sz="2000" dirty="0" smtClean="0"/>
              <a:t>.  Не имея возможности зарабатывать деньги честным трудом, она была вынуждена переступить нравственные законы и отправиться на панель. Принося домой деньги, она как бы отдавала  частицу себя, своего горя и стыда. Хотя Сонечка и вынуждена была перешагнуть  через себя, душа ее осталась чистой. В ней продолжала жить «живая совесть».</a:t>
            </a:r>
            <a:endParaRPr lang="ru-RU" sz="2000" dirty="0"/>
          </a:p>
        </p:txBody>
      </p:sp>
      <p:pic>
        <p:nvPicPr>
          <p:cNvPr id="10249" name="Picture 9" descr="C:\Users\Танюшка\AppData\Local\Microsoft\Windows\Temporary Internet Files\Content.IE5\AJ1WUGXR\MC900331939[2].wmf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4827930"/>
            <a:ext cx="2018917" cy="20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21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4728"/>
            <a:ext cx="4244987" cy="4244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203848" y="3140968"/>
            <a:ext cx="56703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Центральное место в романе Ф. М. Достоевского занимает образ Сони Мармеладовой, героини, чья судьба вызывает у нас сочувствие и уважение. Чем больше мы о ней узнаем, тем больше убеждаемся в ее чистоте и благородстве, тем больше начинаем задумываться над истинными человеческими ценностями. Образ, суждения Сони заставляют заглянуть вглубь себя, помогают оценить то, что происходит вокруг нас. </a:t>
            </a:r>
          </a:p>
        </p:txBody>
      </p:sp>
    </p:spTree>
    <p:extLst>
      <p:ext uri="{BB962C8B-B14F-4D97-AF65-F5344CB8AC3E}">
        <p14:creationId xmlns:p14="http://schemas.microsoft.com/office/powerpoint/2010/main" val="4659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38164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Все поступки героини удивляют своей искренностью, открытостью. Она не делает ничего для себя, все ради кого-то: мачехи, неродных братьев и сестры, Раскольникова.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Образ </a:t>
            </a:r>
            <a:r>
              <a:rPr lang="ru-RU" sz="2000" dirty="0"/>
              <a:t>Сони - образ истинной христианки и праведницы. </a:t>
            </a:r>
            <a:r>
              <a:rPr lang="ru-RU" sz="2000" dirty="0" smtClean="0"/>
              <a:t>Для </a:t>
            </a:r>
            <a:r>
              <a:rPr lang="ru-RU" sz="2000" dirty="0"/>
              <a:t>нее все - равны, все предстанут перед судом Всевышнего.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15" y="1196752"/>
            <a:ext cx="3914495" cy="5424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069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25144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Создав образ Сони Мармеладовой, Достоевский создал антипод Раскольникову и его теории (добро, милосердие, противостоящее злу). Жизненная позиция девушки отражает взгляды самого писателя, его веру в добро, справедливость, всепрощение и смирение, но, прежде всего, любовь к человеку, каким бы он ни был.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07" y="253370"/>
            <a:ext cx="6408712" cy="4258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539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543800" cy="914400"/>
          </a:xfrm>
        </p:spPr>
        <p:txBody>
          <a:bodyPr/>
          <a:lstStyle/>
          <a:p>
            <a:r>
              <a:rPr lang="ru-RU" sz="2800" dirty="0" smtClean="0"/>
              <a:t>Список использованной литературы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988840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Достоевский Ф. М. Преступление и наказание / Вступ. ст. Г. </a:t>
            </a:r>
            <a:r>
              <a:rPr lang="ru-RU" dirty="0" err="1"/>
              <a:t>Фридлендера</a:t>
            </a:r>
            <a:r>
              <a:rPr lang="ru-RU" dirty="0"/>
              <a:t>; Прим. Г. Коган.. — М.: Художественная литература, 1978. — 463 с. — 500 000 экз.</a:t>
            </a:r>
          </a:p>
          <a:p>
            <a:r>
              <a:rPr lang="ru-RU" dirty="0" err="1"/>
              <a:t>Кирпотин</a:t>
            </a:r>
            <a:r>
              <a:rPr lang="ru-RU" dirty="0"/>
              <a:t> В. Я. Разочарование и крушение Родиона Раскольникова. — М.: Художественная литература, 1986. — 416 с. — 25 000 экз.</a:t>
            </a:r>
          </a:p>
          <a:p>
            <a:r>
              <a:rPr lang="ru-RU" dirty="0" err="1"/>
              <a:t>Назиров</a:t>
            </a:r>
            <a:r>
              <a:rPr lang="ru-RU" dirty="0"/>
              <a:t> Р. Г. Реминисценция и парафраза в «Преступлении и наказании» // </a:t>
            </a:r>
            <a:r>
              <a:rPr lang="ru-RU" dirty="0" err="1"/>
              <a:t>Назиров</a:t>
            </a:r>
            <a:r>
              <a:rPr lang="ru-RU" dirty="0"/>
              <a:t> Р. Г. Русская классическая литература: сравнительно-исторический подход. Исследования разных лет: Сборник статей. — Уфа: РИО </a:t>
            </a:r>
            <a:r>
              <a:rPr lang="ru-RU" dirty="0" err="1"/>
              <a:t>БашГУ</a:t>
            </a:r>
            <a:r>
              <a:rPr lang="ru-RU" dirty="0"/>
              <a:t>, 2005. — С. 71 — 78.</a:t>
            </a:r>
          </a:p>
        </p:txBody>
      </p:sp>
    </p:spTree>
    <p:extLst>
      <p:ext uri="{BB962C8B-B14F-4D97-AF65-F5344CB8AC3E}">
        <p14:creationId xmlns:p14="http://schemas.microsoft.com/office/powerpoint/2010/main" val="276666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347864" y="404664"/>
            <a:ext cx="2663825" cy="936625"/>
          </a:xfrm>
        </p:spPr>
        <p:txBody>
          <a:bodyPr/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План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627784" y="1988840"/>
            <a:ext cx="4968552" cy="3024336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 smtClean="0"/>
              <a:t>1.Знакомство с романом.</a:t>
            </a:r>
            <a:br>
              <a:rPr lang="ru-RU" dirty="0" smtClean="0"/>
            </a:br>
            <a:r>
              <a:rPr lang="ru-RU" dirty="0" smtClean="0"/>
              <a:t>2. Действующие  лица</a:t>
            </a:r>
            <a:br>
              <a:rPr lang="ru-RU" dirty="0" smtClean="0"/>
            </a:br>
            <a:r>
              <a:rPr lang="ru-RU" dirty="0" smtClean="0"/>
              <a:t>3. Семья  Мармеладовых:</a:t>
            </a:r>
            <a:br>
              <a:rPr lang="ru-RU" dirty="0" smtClean="0"/>
            </a:br>
            <a:r>
              <a:rPr lang="ru-RU" dirty="0" smtClean="0"/>
              <a:t>  а)Семен Захарович;</a:t>
            </a:r>
            <a:br>
              <a:rPr lang="ru-RU" dirty="0" smtClean="0"/>
            </a:br>
            <a:r>
              <a:rPr lang="ru-RU" dirty="0" smtClean="0"/>
              <a:t>  б)Катерина Ивановна;</a:t>
            </a:r>
            <a:br>
              <a:rPr lang="ru-RU" dirty="0" smtClean="0"/>
            </a:br>
            <a:r>
              <a:rPr lang="ru-RU" dirty="0" smtClean="0"/>
              <a:t>  в) Сонечка.</a:t>
            </a:r>
            <a:br>
              <a:rPr lang="ru-RU" dirty="0" smtClean="0"/>
            </a:br>
            <a:r>
              <a:rPr lang="ru-RU" dirty="0" smtClean="0"/>
              <a:t>4.Жизнь Сони </a:t>
            </a:r>
            <a:r>
              <a:rPr lang="ru-RU" dirty="0"/>
              <a:t>Мармеладовой.</a:t>
            </a:r>
            <a:br>
              <a:rPr lang="ru-RU" dirty="0"/>
            </a:br>
            <a:r>
              <a:rPr lang="ru-RU" dirty="0" smtClean="0"/>
              <a:t>Список </a:t>
            </a:r>
            <a:r>
              <a:rPr lang="ru-RU" dirty="0"/>
              <a:t>использованной литературы</a:t>
            </a:r>
          </a:p>
        </p:txBody>
      </p:sp>
      <p:pic>
        <p:nvPicPr>
          <p:cNvPr id="4101" name="Picture 5" descr="C:\Users\Танюшка\AppData\Local\Microsoft\Windows\Temporary Internet Files\Content.IE5\U0X3OFHE\MC900355113[2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661190"/>
            <a:ext cx="5616624" cy="48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60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4788024" y="1268760"/>
            <a:ext cx="3888432" cy="5040560"/>
          </a:xfrm>
        </p:spPr>
        <p:txBody>
          <a:bodyPr>
            <a:noAutofit/>
          </a:bodyPr>
          <a:lstStyle/>
          <a:p>
            <a:pPr marL="18288" indent="0" algn="ctr">
              <a:buNone/>
            </a:pPr>
            <a:r>
              <a:rPr lang="ru-RU" sz="2000" dirty="0" smtClean="0"/>
              <a:t> Роман «Преступление и наказание» Ф. М. Достоевского впервые был опубликован в журнале «Русский вестник» за 1866 год </a:t>
            </a:r>
            <a:endParaRPr lang="ru-RU" sz="2000" dirty="0" smtClean="0"/>
          </a:p>
          <a:p>
            <a:pPr marL="18288" indent="0" algn="ctr">
              <a:buNone/>
            </a:pPr>
            <a:endParaRPr lang="ru-RU" sz="2000" dirty="0"/>
          </a:p>
          <a:p>
            <a:pPr marL="18288" indent="0" algn="ctr">
              <a:buNone/>
            </a:pPr>
            <a:endParaRPr lang="ru-RU" sz="2000" dirty="0" smtClean="0"/>
          </a:p>
          <a:p>
            <a:pPr marL="18288" indent="0" algn="ctr">
              <a:buNone/>
            </a:pPr>
            <a:endParaRPr lang="ru-RU" sz="2000" dirty="0"/>
          </a:p>
        </p:txBody>
      </p:sp>
      <p:pic>
        <p:nvPicPr>
          <p:cNvPr id="7" name="Содержимое 6" descr="85973_big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55576" y="548680"/>
            <a:ext cx="3672408" cy="56822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4" name="Picture 4" descr="C:\Users\Танюшка\AppData\Local\Microsoft\Windows\Temporary Internet Files\Content.IE5\AJ1WUGXR\MC900331939[2].wmf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467" y="5060898"/>
            <a:ext cx="1783533" cy="179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1268760"/>
            <a:ext cx="35466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Вопросы, поставленные в романе, затрагивают социальные, этические и философские проблемы, которые всегда волновали писателя. Это, прежде всего, вопрос о том, имеет ли человек право на бунт против существующего порядка вещей в стране, право на коренное изменение действительности.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87" y="527885"/>
            <a:ext cx="3393351" cy="5310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194" name="Picture 2" descr="C:\Users\Танюшка\AppData\Local\Microsoft\Windows\Temporary Internet Files\Content.IE5\AJ1WUGXR\MC900331939[2].wmf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891" y="5066923"/>
            <a:ext cx="1783533" cy="179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58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m_1309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805" y="4554124"/>
            <a:ext cx="3071834" cy="230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5541_12894734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027" y="152698"/>
            <a:ext cx="2500330" cy="27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62609" y="3173571"/>
            <a:ext cx="5561519" cy="4389181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endParaRPr lang="ru-RU" dirty="0" smtClean="0"/>
          </a:p>
          <a:p>
            <a:pPr marL="18288" indent="0" algn="ctr">
              <a:buNone/>
            </a:pPr>
            <a:r>
              <a:rPr lang="ru-RU" dirty="0" smtClean="0"/>
              <a:t> </a:t>
            </a:r>
            <a:r>
              <a:rPr lang="ru-RU" sz="2000" dirty="0" smtClean="0"/>
              <a:t>Но </a:t>
            </a:r>
            <a:r>
              <a:rPr lang="ru-RU" sz="2000" dirty="0" smtClean="0"/>
              <a:t>в “Преступлении и </a:t>
            </a:r>
            <a:r>
              <a:rPr lang="ru-RU" sz="2000" dirty="0" smtClean="0"/>
              <a:t>наказании” много других </a:t>
            </a:r>
            <a:r>
              <a:rPr lang="ru-RU" sz="2000" dirty="0" smtClean="0"/>
              <a:t>действующих </a:t>
            </a:r>
            <a:r>
              <a:rPr lang="ru-RU" sz="2000" dirty="0" smtClean="0"/>
              <a:t>лиц. </a:t>
            </a:r>
            <a:endParaRPr lang="ru-RU" sz="2000" dirty="0" smtClean="0"/>
          </a:p>
          <a:p>
            <a:pPr marL="18288" indent="0" algn="ctr">
              <a:buNone/>
            </a:pPr>
            <a:r>
              <a:rPr lang="ru-RU" sz="2000" i="1" dirty="0" smtClean="0"/>
              <a:t>Это </a:t>
            </a:r>
            <a:r>
              <a:rPr lang="ru-RU" sz="2000" i="1" dirty="0" smtClean="0"/>
              <a:t>Разумихин</a:t>
            </a:r>
            <a:r>
              <a:rPr lang="ru-RU" sz="2000" dirty="0" smtClean="0"/>
              <a:t>, </a:t>
            </a:r>
            <a:r>
              <a:rPr lang="ru-RU" sz="2000" i="1" dirty="0" smtClean="0"/>
              <a:t>Авдотья Романовна </a:t>
            </a:r>
            <a:r>
              <a:rPr lang="ru-RU" sz="2000" dirty="0" smtClean="0"/>
              <a:t>и </a:t>
            </a:r>
            <a:r>
              <a:rPr lang="ru-RU" sz="2000" i="1" dirty="0" smtClean="0"/>
              <a:t>Пульхерия Александровна Раскольниковы</a:t>
            </a:r>
            <a:r>
              <a:rPr lang="ru-RU" sz="2000" dirty="0" smtClean="0"/>
              <a:t>, </a:t>
            </a:r>
            <a:r>
              <a:rPr lang="ru-RU" sz="2000" i="1" dirty="0" smtClean="0"/>
              <a:t>Петр Петрович Лужин</a:t>
            </a:r>
            <a:r>
              <a:rPr lang="ru-RU" sz="2000" dirty="0" smtClean="0"/>
              <a:t>, </a:t>
            </a:r>
            <a:r>
              <a:rPr lang="ru-RU" sz="2000" i="1" dirty="0" smtClean="0"/>
              <a:t>Аркадий Иванович Свидригайлов</a:t>
            </a:r>
            <a:r>
              <a:rPr lang="ru-RU" sz="2000" dirty="0" smtClean="0"/>
              <a:t>, </a:t>
            </a:r>
            <a:r>
              <a:rPr lang="ru-RU" sz="2000" i="1" dirty="0" smtClean="0"/>
              <a:t>Мармеладовы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7" name="Рисунок 6" descr="0000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3192" y="1700808"/>
            <a:ext cx="1904102" cy="4533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42" y="496040"/>
            <a:ext cx="3492326" cy="3492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79512" y="152698"/>
            <a:ext cx="4553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Центральной фигурой романа является, конечно, </a:t>
            </a:r>
            <a:endParaRPr lang="ru-RU" sz="2400" dirty="0" smtClean="0"/>
          </a:p>
          <a:p>
            <a:r>
              <a:rPr lang="ru-RU" sz="2400" i="1" dirty="0" smtClean="0"/>
              <a:t>Родион </a:t>
            </a:r>
            <a:r>
              <a:rPr lang="ru-RU" sz="2400" i="1" dirty="0"/>
              <a:t>Раскольников. </a:t>
            </a:r>
          </a:p>
        </p:txBody>
      </p:sp>
      <p:pic>
        <p:nvPicPr>
          <p:cNvPr id="5" name="Содержимое 4" descr="avdotja.jpg"/>
          <p:cNvPicPr>
            <a:picLocks noGrp="1" noChangeAspect="1"/>
          </p:cNvPicPr>
          <p:nvPr>
            <p:ph idx="4294967295"/>
          </p:nvPr>
        </p:nvPicPr>
        <p:blipFill>
          <a:blip r:embed="rId6"/>
          <a:stretch>
            <a:fillRect/>
          </a:stretch>
        </p:blipFill>
        <p:spPr>
          <a:xfrm>
            <a:off x="4855745" y="2132856"/>
            <a:ext cx="2214563" cy="221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876800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257004" y="-459432"/>
            <a:ext cx="4343400" cy="3429000"/>
          </a:xfrm>
        </p:spPr>
        <p:txBody>
          <a:bodyPr/>
          <a:lstStyle/>
          <a:p>
            <a:pPr marL="18288" indent="0">
              <a:buNone/>
            </a:pPr>
            <a:r>
              <a:rPr lang="ru-RU" sz="2000" dirty="0" smtClean="0"/>
              <a:t>Особую роль </a:t>
            </a:r>
            <a:r>
              <a:rPr lang="ru-RU" sz="2000" dirty="0"/>
              <a:t>в романе </a:t>
            </a:r>
            <a:r>
              <a:rPr lang="ru-RU" sz="2000" dirty="0" smtClean="0"/>
              <a:t>играет </a:t>
            </a:r>
            <a:r>
              <a:rPr lang="ru-RU" sz="2000" dirty="0" smtClean="0"/>
              <a:t>Семья </a:t>
            </a:r>
            <a:r>
              <a:rPr lang="ru-RU" sz="2000" dirty="0" smtClean="0"/>
              <a:t>Мармеладовых </a:t>
            </a:r>
            <a:r>
              <a:rPr lang="ru-RU" sz="2000" dirty="0"/>
              <a:t>: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10" name="Рисунок 9" descr="img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38063"/>
            <a:ext cx="8841784" cy="31558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35" y="2996952"/>
            <a:ext cx="7740861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27584" y="974631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Семен Захарович Мармеладов </a:t>
            </a:r>
            <a:r>
              <a:rPr lang="ru-RU" sz="2000" dirty="0"/>
              <a:t>-угнетенный, дошедший до края человек трагической судьбы</a:t>
            </a:r>
          </a:p>
        </p:txBody>
      </p:sp>
      <p:pic>
        <p:nvPicPr>
          <p:cNvPr id="7170" name="Picture 2" descr="C:\Users\Танюшка\AppData\Local\Microsoft\Windows\Temporary Internet Files\Content.IE5\AJ1WUGXR\MC900331939[2].wmf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467" y="4979990"/>
            <a:ext cx="1783533" cy="179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05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artlib_gallery-211592-b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51520" y="1124744"/>
            <a:ext cx="5112568" cy="5160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598405" y="1124744"/>
            <a:ext cx="33478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 «Это был человек лет уже за 50, среднего роста и плотного телосложения, с проседью и с большой лысиной, с отекшим от пьянства желтым, даже зеленоватым лицом и с припухшими веками, из-за которых сияли крошечные, как щелочки, но одушевленные глазки…во взгляде его светилась как будто даже восторженность, - пожалуй, был смысл и ум, - но…и мелькало безумие…».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48680"/>
            <a:ext cx="3576213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26941" y="1384853"/>
            <a:ext cx="30243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Катерина Ивановна Мармеладова </a:t>
            </a:r>
            <a:r>
              <a:rPr lang="ru-RU" sz="2000" dirty="0"/>
              <a:t>– женщина, практически одна растившая детей, занималась домом и всячески старалась создать в своей семье обстановку мира и чистоты, хотя бы внешней. Всю свою жизнь Катерина Ивановна ищет, чем и как прокормить своих детей, она терпит нужду и лишения. </a:t>
            </a:r>
          </a:p>
        </p:txBody>
      </p:sp>
      <p:pic>
        <p:nvPicPr>
          <p:cNvPr id="6146" name="Picture 2" descr="C:\Users\Танюшка\AppData\Local\Microsoft\Windows\Temporary Internet Files\Content.IE5\AJ1WUGXR\MC900331939[2].wmf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467" y="5026357"/>
            <a:ext cx="1783533" cy="179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32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387025"/>
      </a:accent3>
      <a:accent4>
        <a:srgbClr val="54A838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219</TotalTime>
  <Words>638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Базовая</vt:lpstr>
      <vt:lpstr>Суровая правда в изображении безысходности жизни обездоленных людей. Семья Мармеладовых.</vt:lpstr>
      <vt:lpstr>План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использованной литературы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Танюшка</cp:lastModifiedBy>
  <cp:revision>20</cp:revision>
  <dcterms:created xsi:type="dcterms:W3CDTF">2013-09-29T16:21:58Z</dcterms:created>
  <dcterms:modified xsi:type="dcterms:W3CDTF">2013-10-06T18:41:14Z</dcterms:modified>
</cp:coreProperties>
</file>