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2"/>
  </p:sldMasterIdLst>
  <p:sldIdLst>
    <p:sldId id="256" r:id="rId3"/>
    <p:sldId id="258" r:id="rId4"/>
    <p:sldId id="257" r:id="rId5"/>
    <p:sldId id="259" r:id="rId6"/>
    <p:sldId id="264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E23CC9-8599-40C2-B83C-051F0C507C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F3BC-E199-4D1D-9263-2C5201549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9164-58AD-4997-A150-394C75E76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0954A5C-4585-4C76-B41F-B3CDCC1141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14AC-CD3D-4EB4-B775-E9E2A79B34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20B4-8453-4B02-BE08-C72E0AAD5A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6692-B0CD-4C4C-91B8-0898E94705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4292-C26F-49B6-A71B-F1F45297A3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EEB7-9344-473D-9894-0D2F6B02D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00BEC2-38D7-4B4D-B8AF-2417DEF2C8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23AF99-79BD-4CD5-B3C4-43478B6B94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4EDBBAA-2DF8-4AB0-BE05-F46D4D464E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//upload.wikimedia.org/wikipedia/commons/7/73/Einzug_in_Duesseldorf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000496" y="3071810"/>
            <a:ext cx="5000660" cy="1643066"/>
          </a:xfrm>
        </p:spPr>
        <p:txBody>
          <a:bodyPr/>
          <a:lstStyle/>
          <a:p>
            <a:r>
              <a:rPr lang="uk-UA" dirty="0" smtClean="0"/>
              <a:t>Підготували: </a:t>
            </a:r>
          </a:p>
          <a:p>
            <a:r>
              <a:rPr lang="uk-UA" dirty="0" smtClean="0"/>
              <a:t>учениці 9 – В класу</a:t>
            </a:r>
          </a:p>
          <a:p>
            <a:r>
              <a:rPr lang="uk-UA" dirty="0" smtClean="0"/>
              <a:t>Миколаївської гімназії №41</a:t>
            </a:r>
          </a:p>
          <a:p>
            <a:r>
              <a:rPr lang="uk-UA" dirty="0" smtClean="0"/>
              <a:t>Вакуленко Надія та </a:t>
            </a:r>
            <a:r>
              <a:rPr lang="uk-UA" dirty="0" err="1" smtClean="0"/>
              <a:t>Кошина</a:t>
            </a:r>
            <a:r>
              <a:rPr lang="uk-UA" dirty="0" smtClean="0"/>
              <a:t> Анна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71714" y="404802"/>
            <a:ext cx="8305800" cy="1486130"/>
          </a:xfrm>
        </p:spPr>
        <p:txBody>
          <a:bodyPr/>
          <a:lstStyle/>
          <a:p>
            <a:r>
              <a:rPr lang="uk-UA" dirty="0" smtClean="0"/>
              <a:t>Життя і творчість </a:t>
            </a:r>
            <a:br>
              <a:rPr lang="uk-UA" dirty="0" smtClean="0"/>
            </a:br>
            <a:r>
              <a:rPr lang="uk-UA" dirty="0" smtClean="0"/>
              <a:t> Генріха Гейне</a:t>
            </a:r>
            <a:endParaRPr lang="ru-RU" dirty="0"/>
          </a:p>
        </p:txBody>
      </p:sp>
      <p:pic>
        <p:nvPicPr>
          <p:cNvPr id="6" name="Рисунок 5" descr="Портрет Генріха Гайне, 18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857364"/>
            <a:ext cx="3500462" cy="464933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571480"/>
            <a:ext cx="3857652" cy="37862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У 1825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опублікований</a:t>
            </a:r>
            <a:r>
              <a:rPr lang="ru-RU" dirty="0" smtClean="0"/>
              <a:t> </a:t>
            </a:r>
            <a:r>
              <a:rPr lang="ru-RU" dirty="0" err="1" smtClean="0"/>
              <a:t>пер-ший</a:t>
            </a:r>
            <a:r>
              <a:rPr lang="ru-RU" dirty="0" smtClean="0"/>
              <a:t> том "</a:t>
            </a:r>
            <a:r>
              <a:rPr lang="ru-RU" dirty="0" err="1" smtClean="0"/>
              <a:t>Подорожніх</a:t>
            </a:r>
            <a:r>
              <a:rPr lang="ru-RU" dirty="0" smtClean="0"/>
              <a:t> Картин",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мав</a:t>
            </a:r>
            <a:r>
              <a:rPr lang="ru-RU" dirty="0" smtClean="0"/>
              <a:t> великий </a:t>
            </a:r>
            <a:r>
              <a:rPr lang="ru-RU" dirty="0" err="1" smtClean="0"/>
              <a:t>успіх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читачів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відразу</a:t>
            </a:r>
            <a:r>
              <a:rPr lang="ru-RU" dirty="0" smtClean="0"/>
              <a:t> </a:t>
            </a:r>
            <a:r>
              <a:rPr lang="ru-RU" dirty="0" err="1" smtClean="0"/>
              <a:t>заборонений</a:t>
            </a:r>
            <a:r>
              <a:rPr lang="ru-RU" dirty="0" smtClean="0"/>
              <a:t> у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містах</a:t>
            </a:r>
            <a:r>
              <a:rPr lang="ru-RU" dirty="0" smtClean="0"/>
              <a:t> </a:t>
            </a:r>
            <a:r>
              <a:rPr lang="ru-RU" dirty="0" err="1" smtClean="0"/>
              <a:t>Німеччини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2530" name="Picture 2" descr="C:\Documents and Settings\Admin\Рабочий стол\Зарубежка\The Brocken, in the Harz Mountains, described in Heine's Die Harzrei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621294"/>
            <a:ext cx="4714908" cy="359352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42910" y="4236559"/>
            <a:ext cx="821537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err="1" smtClean="0">
                <a:solidFill>
                  <a:prstClr val="white"/>
                </a:solidFill>
                <a:latin typeface="Constantia"/>
              </a:rPr>
              <a:t>Незабаром</a:t>
            </a:r>
            <a:r>
              <a:rPr lang="ru-RU" sz="2600" dirty="0" smtClean="0">
                <a:solidFill>
                  <a:prstClr val="white"/>
                </a:solidFill>
                <a:latin typeface="Constantia"/>
              </a:rPr>
              <a:t> </a:t>
            </a:r>
            <a:r>
              <a:rPr lang="ru-RU" sz="2600" dirty="0" err="1" smtClean="0">
                <a:solidFill>
                  <a:prstClr val="white"/>
                </a:solidFill>
                <a:latin typeface="Constantia"/>
              </a:rPr>
              <a:t>бу</a:t>
            </a:r>
            <a:r>
              <a:rPr lang="ru-RU" sz="2600" dirty="0" smtClean="0">
                <a:solidFill>
                  <a:prstClr val="white"/>
                </a:solidFill>
                <a:latin typeface="Constantia"/>
              </a:rPr>
              <a:t> </a:t>
            </a:r>
            <a:r>
              <a:rPr lang="ru-RU" sz="2600" dirty="0" err="1" smtClean="0">
                <a:solidFill>
                  <a:prstClr val="white"/>
                </a:solidFill>
                <a:latin typeface="Constantia"/>
              </a:rPr>
              <a:t>надруковано</a:t>
            </a:r>
            <a:r>
              <a:rPr lang="ru-RU" sz="2600" dirty="0" smtClean="0">
                <a:solidFill>
                  <a:prstClr val="white"/>
                </a:solidFill>
                <a:latin typeface="Constantia"/>
              </a:rPr>
              <a:t> </a:t>
            </a:r>
            <a:r>
              <a:rPr lang="ru-RU" sz="2600" dirty="0" err="1" smtClean="0">
                <a:solidFill>
                  <a:prstClr val="white"/>
                </a:solidFill>
                <a:latin typeface="Constantia"/>
              </a:rPr>
              <a:t>другий</a:t>
            </a:r>
            <a:r>
              <a:rPr lang="ru-RU" sz="2600" dirty="0" smtClean="0">
                <a:solidFill>
                  <a:prstClr val="white"/>
                </a:solidFill>
                <a:latin typeface="Constantia"/>
              </a:rPr>
              <a:t> том "</a:t>
            </a:r>
            <a:r>
              <a:rPr lang="ru-RU" sz="2600" dirty="0" err="1" smtClean="0">
                <a:solidFill>
                  <a:prstClr val="white"/>
                </a:solidFill>
                <a:latin typeface="Constantia"/>
              </a:rPr>
              <a:t>Подорожніх</a:t>
            </a:r>
            <a:r>
              <a:rPr lang="ru-RU" sz="2600" dirty="0" smtClean="0">
                <a:solidFill>
                  <a:prstClr val="white"/>
                </a:solidFill>
                <a:latin typeface="Constantia"/>
              </a:rPr>
              <a:t> картин", </a:t>
            </a:r>
            <a:r>
              <a:rPr lang="ru-RU" sz="2600" dirty="0" err="1" smtClean="0">
                <a:solidFill>
                  <a:prstClr val="white"/>
                </a:solidFill>
                <a:latin typeface="Constantia"/>
              </a:rPr>
              <a:t>який</a:t>
            </a:r>
            <a:r>
              <a:rPr lang="ru-RU" sz="2600" dirty="0" smtClean="0">
                <a:solidFill>
                  <a:prstClr val="white"/>
                </a:solidFill>
                <a:latin typeface="Constantia"/>
              </a:rPr>
              <a:t> заборонили в </a:t>
            </a:r>
            <a:r>
              <a:rPr lang="ru-RU" sz="2600" dirty="0" err="1" smtClean="0">
                <a:solidFill>
                  <a:prstClr val="white"/>
                </a:solidFill>
                <a:latin typeface="Constantia"/>
              </a:rPr>
              <a:t>Ганновері</a:t>
            </a:r>
            <a:r>
              <a:rPr lang="ru-RU" sz="2600" dirty="0" smtClean="0">
                <a:solidFill>
                  <a:prstClr val="white"/>
                </a:solidFill>
                <a:latin typeface="Constantia"/>
              </a:rPr>
              <a:t>, </a:t>
            </a:r>
            <a:r>
              <a:rPr lang="ru-RU" sz="2600" dirty="0" err="1" smtClean="0">
                <a:solidFill>
                  <a:prstClr val="white"/>
                </a:solidFill>
                <a:latin typeface="Constantia"/>
              </a:rPr>
              <a:t>Пруссії</a:t>
            </a:r>
            <a:r>
              <a:rPr lang="ru-RU" sz="2600" dirty="0" smtClean="0">
                <a:solidFill>
                  <a:prstClr val="white"/>
                </a:solidFill>
                <a:latin typeface="Constantia"/>
              </a:rPr>
              <a:t>, </a:t>
            </a:r>
            <a:r>
              <a:rPr lang="ru-RU" sz="2600" dirty="0" err="1" smtClean="0">
                <a:solidFill>
                  <a:prstClr val="white"/>
                </a:solidFill>
                <a:latin typeface="Constantia"/>
              </a:rPr>
              <a:t>Австрії</a:t>
            </a:r>
            <a:r>
              <a:rPr lang="ru-RU" sz="2600" dirty="0" smtClean="0">
                <a:solidFill>
                  <a:prstClr val="white"/>
                </a:solidFill>
                <a:latin typeface="Constantia"/>
              </a:rPr>
              <a:t>, Мекленбурге та </a:t>
            </a:r>
            <a:r>
              <a:rPr lang="ru-RU" sz="2600" dirty="0" err="1" smtClean="0">
                <a:solidFill>
                  <a:prstClr val="white"/>
                </a:solidFill>
                <a:latin typeface="Constantia"/>
              </a:rPr>
              <a:t>більшості</a:t>
            </a:r>
            <a:r>
              <a:rPr lang="ru-RU" sz="2600" dirty="0" smtClean="0">
                <a:solidFill>
                  <a:prstClr val="white"/>
                </a:solidFill>
                <a:latin typeface="Constantia"/>
              </a:rPr>
              <a:t> </a:t>
            </a:r>
            <a:r>
              <a:rPr lang="ru-RU" sz="2600" dirty="0" err="1" smtClean="0">
                <a:solidFill>
                  <a:prstClr val="white"/>
                </a:solidFill>
                <a:latin typeface="Constantia"/>
              </a:rPr>
              <a:t>дрібних</a:t>
            </a:r>
            <a:r>
              <a:rPr lang="ru-RU" sz="2600" dirty="0" smtClean="0">
                <a:solidFill>
                  <a:prstClr val="white"/>
                </a:solidFill>
                <a:latin typeface="Constantia"/>
              </a:rPr>
              <a:t> </a:t>
            </a:r>
            <a:r>
              <a:rPr lang="ru-RU" sz="2600" dirty="0" err="1" smtClean="0">
                <a:solidFill>
                  <a:prstClr val="white"/>
                </a:solidFill>
                <a:latin typeface="Constantia"/>
              </a:rPr>
              <a:t>європейських</a:t>
            </a:r>
            <a:r>
              <a:rPr lang="ru-RU" sz="2600" dirty="0" smtClean="0">
                <a:solidFill>
                  <a:prstClr val="white"/>
                </a:solidFill>
                <a:latin typeface="Constantia"/>
              </a:rPr>
              <a:t> держав.</a:t>
            </a:r>
            <a:endParaRPr lang="ru-RU" sz="2600" dirty="0"/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4429124" y="3429000"/>
            <a:ext cx="4286280" cy="10715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uk-UA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Гори,</a:t>
            </a:r>
            <a:r>
              <a:rPr kumimoji="0" lang="uk-UA" sz="2000" b="0" i="1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які Гейне зображує в </a:t>
            </a:r>
            <a:r>
              <a:rPr kumimoji="0" lang="uk-UA" sz="2000" b="0" i="1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“Подорожніх</a:t>
            </a:r>
            <a:r>
              <a:rPr kumimoji="0" lang="uk-UA" sz="2000" b="0" i="1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000" b="0" i="1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картинах”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err="1" smtClean="0"/>
              <a:t>Наприкінці</a:t>
            </a:r>
            <a:r>
              <a:rPr lang="ru-RU" dirty="0" smtClean="0"/>
              <a:t> 1827 </a:t>
            </a:r>
            <a:r>
              <a:rPr lang="ru-RU" dirty="0" err="1" smtClean="0"/>
              <a:t>переїжджає</a:t>
            </a:r>
            <a:r>
              <a:rPr lang="ru-RU" dirty="0" smtClean="0"/>
              <a:t> в Мюнхен, де </a:t>
            </a:r>
            <a:r>
              <a:rPr lang="ru-RU" dirty="0" err="1" smtClean="0"/>
              <a:t>влаштовується</a:t>
            </a:r>
            <a:r>
              <a:rPr lang="ru-RU" dirty="0" smtClean="0"/>
              <a:t> редактором у газету "</a:t>
            </a:r>
            <a:r>
              <a:rPr lang="en-US" dirty="0" err="1" smtClean="0"/>
              <a:t>Politische</a:t>
            </a:r>
            <a:r>
              <a:rPr lang="en-US" dirty="0" smtClean="0"/>
              <a:t> </a:t>
            </a:r>
            <a:r>
              <a:rPr lang="en-US" dirty="0" err="1" smtClean="0"/>
              <a:t>Annalen</a:t>
            </a:r>
            <a:r>
              <a:rPr lang="en-US" dirty="0" smtClean="0"/>
              <a:t>".</a:t>
            </a:r>
            <a:r>
              <a:rPr lang="ru-RU" dirty="0" smtClean="0"/>
              <a:t>Через </a:t>
            </a:r>
            <a:r>
              <a:rPr lang="ru-RU" dirty="0" err="1" smtClean="0"/>
              <a:t>півроку</a:t>
            </a:r>
            <a:r>
              <a:rPr lang="ru-RU" dirty="0" smtClean="0"/>
              <a:t> </a:t>
            </a:r>
            <a:r>
              <a:rPr lang="ru-RU" dirty="0" err="1" smtClean="0"/>
              <a:t>відправляється</a:t>
            </a:r>
            <a:r>
              <a:rPr lang="ru-RU" dirty="0" smtClean="0"/>
              <a:t> в </a:t>
            </a:r>
            <a:r>
              <a:rPr lang="ru-RU" dirty="0" err="1" smtClean="0"/>
              <a:t>подорож</a:t>
            </a:r>
            <a:r>
              <a:rPr lang="ru-RU" dirty="0" smtClean="0"/>
              <a:t> по </a:t>
            </a:r>
            <a:r>
              <a:rPr lang="ru-RU" dirty="0" err="1" smtClean="0"/>
              <a:t>Італії</a:t>
            </a:r>
            <a:r>
              <a:rPr lang="ru-RU" dirty="0" smtClean="0"/>
              <a:t> </a:t>
            </a:r>
            <a:r>
              <a:rPr lang="ru-RU" dirty="0" err="1" smtClean="0"/>
              <a:t>підсумком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з'явився</a:t>
            </a:r>
            <a:r>
              <a:rPr lang="ru-RU" dirty="0" smtClean="0"/>
              <a:t> </a:t>
            </a:r>
            <a:r>
              <a:rPr lang="ru-RU" dirty="0" err="1" smtClean="0"/>
              <a:t>третій</a:t>
            </a:r>
            <a:r>
              <a:rPr lang="ru-RU" dirty="0" smtClean="0"/>
              <a:t> том "</a:t>
            </a:r>
            <a:r>
              <a:rPr lang="ru-RU" dirty="0" err="1" smtClean="0"/>
              <a:t>Подорожніх</a:t>
            </a:r>
            <a:r>
              <a:rPr lang="ru-RU" dirty="0" smtClean="0"/>
              <a:t> картин", </a:t>
            </a:r>
            <a:r>
              <a:rPr lang="ru-RU" dirty="0" err="1" smtClean="0"/>
              <a:t>заборонений</a:t>
            </a:r>
            <a:r>
              <a:rPr lang="ru-RU" dirty="0" smtClean="0"/>
              <a:t> у </a:t>
            </a:r>
            <a:r>
              <a:rPr lang="ru-RU" dirty="0" err="1" smtClean="0"/>
              <a:t>Пруссії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3554" name="Picture 2" descr="C:\Documents and Settings\Admin\Рабочий стол\Зарубежка\The Radspielerhaus - Heine's home in Munich from 1827-18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357430"/>
            <a:ext cx="4786346" cy="3760876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1857356" y="6143644"/>
            <a:ext cx="5357850" cy="10715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uk-UA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Дім </a:t>
            </a:r>
            <a:r>
              <a:rPr lang="uk-UA" sz="2000" i="1" dirty="0" smtClean="0">
                <a:latin typeface="+mn-lt"/>
              </a:rPr>
              <a:t>Г</a:t>
            </a:r>
            <a:r>
              <a:rPr kumimoji="0" lang="uk-UA" sz="20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ейне</a:t>
            </a:r>
            <a:r>
              <a:rPr kumimoji="0" lang="uk-UA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у Мюнхені з 1827 по 1828 роки 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429256" y="357166"/>
            <a:ext cx="3300378" cy="4572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uk-UA" dirty="0" smtClean="0"/>
              <a:t> Під час літнього відпочинку Гейне прочитав у газетах про Липневу революцію. Це підштовхнуло його до рішення поїхати до Франції. </a:t>
            </a:r>
            <a:r>
              <a:rPr lang="ru-RU" dirty="0" smtClean="0"/>
              <a:t>З </a:t>
            </a:r>
            <a:r>
              <a:rPr lang="ru-RU" dirty="0" err="1" smtClean="0"/>
              <a:t>травня</a:t>
            </a:r>
            <a:r>
              <a:rPr lang="ru-RU" dirty="0" smtClean="0"/>
              <a:t> 1831, </a:t>
            </a:r>
            <a:r>
              <a:rPr lang="ru-RU" dirty="0" err="1" smtClean="0"/>
              <a:t>виїхавши</a:t>
            </a:r>
            <a:r>
              <a:rPr lang="ru-RU" dirty="0" smtClean="0"/>
              <a:t> до </a:t>
            </a:r>
            <a:r>
              <a:rPr lang="ru-RU" dirty="0" err="1" smtClean="0"/>
              <a:t>Франції</a:t>
            </a:r>
            <a:r>
              <a:rPr lang="ru-RU" dirty="0" smtClean="0"/>
              <a:t>, Гейне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політичним</a:t>
            </a:r>
            <a:r>
              <a:rPr lang="ru-RU" dirty="0" smtClean="0"/>
              <a:t> </a:t>
            </a:r>
            <a:r>
              <a:rPr lang="ru-RU" dirty="0" err="1" smtClean="0"/>
              <a:t>емігрантом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 descr="757px-Eug%C3%A8ne_Delacroix_-_La_libert%C3%A9_guidant_le_peu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85728"/>
            <a:ext cx="5072098" cy="401345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34" y="4929198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FEB80A"/>
              </a:buClr>
              <a:buSzPct val="85000"/>
            </a:pPr>
            <a:r>
              <a:rPr lang="ru-RU" sz="2400" dirty="0" smtClean="0">
                <a:solidFill>
                  <a:prstClr val="white"/>
                </a:solidFill>
                <a:latin typeface="Constantia"/>
              </a:rPr>
              <a:t>	У </a:t>
            </a:r>
            <a:r>
              <a:rPr lang="ru-RU" sz="2400" dirty="0" err="1" smtClean="0">
                <a:solidFill>
                  <a:prstClr val="white"/>
                </a:solidFill>
                <a:latin typeface="Constantia"/>
              </a:rPr>
              <a:t>Франції</a:t>
            </a:r>
            <a:r>
              <a:rPr lang="ru-RU" sz="2400" dirty="0" smtClean="0">
                <a:solidFill>
                  <a:prstClr val="white"/>
                </a:solidFill>
                <a:latin typeface="Constantia"/>
              </a:rPr>
              <a:t> </a:t>
            </a:r>
            <a:r>
              <a:rPr lang="ru-RU" sz="2400" dirty="0" err="1" smtClean="0">
                <a:solidFill>
                  <a:prstClr val="white"/>
                </a:solidFill>
                <a:latin typeface="Constantia"/>
              </a:rPr>
              <a:t>вивчає</a:t>
            </a:r>
            <a:r>
              <a:rPr lang="ru-RU" sz="2400" dirty="0" smtClean="0">
                <a:solidFill>
                  <a:prstClr val="white"/>
                </a:solidFill>
                <a:latin typeface="Constantia"/>
              </a:rPr>
              <a:t> </a:t>
            </a:r>
            <a:r>
              <a:rPr lang="ru-RU" sz="2400" dirty="0" err="1" smtClean="0">
                <a:solidFill>
                  <a:prstClr val="white"/>
                </a:solidFill>
                <a:latin typeface="Constantia"/>
              </a:rPr>
              <a:t>праці</a:t>
            </a:r>
            <a:r>
              <a:rPr lang="ru-RU" sz="2400" dirty="0" smtClean="0">
                <a:solidFill>
                  <a:prstClr val="white"/>
                </a:solidFill>
                <a:latin typeface="Constantia"/>
              </a:rPr>
              <a:t> </a:t>
            </a:r>
            <a:r>
              <a:rPr lang="ru-RU" sz="2400" dirty="0" err="1" smtClean="0">
                <a:solidFill>
                  <a:prstClr val="white"/>
                </a:solidFill>
                <a:latin typeface="Constantia"/>
              </a:rPr>
              <a:t>соціалістів-утопістів</a:t>
            </a:r>
            <a:r>
              <a:rPr lang="ru-RU" sz="2400" dirty="0" smtClean="0">
                <a:solidFill>
                  <a:prstClr val="white"/>
                </a:solidFill>
                <a:latin typeface="Constantia"/>
              </a:rPr>
              <a:t>, на </a:t>
            </a:r>
            <a:r>
              <a:rPr lang="ru-RU" sz="2400" dirty="0" err="1" smtClean="0">
                <a:solidFill>
                  <a:prstClr val="white"/>
                </a:solidFill>
                <a:latin typeface="Constantia"/>
              </a:rPr>
              <a:t>відміну</a:t>
            </a:r>
            <a:r>
              <a:rPr lang="ru-RU" sz="2400" dirty="0" smtClean="0">
                <a:solidFill>
                  <a:prstClr val="white"/>
                </a:solidFill>
                <a:latin typeface="Constantia"/>
              </a:rPr>
              <a:t> </a:t>
            </a:r>
            <a:r>
              <a:rPr lang="ru-RU" sz="2400" dirty="0" err="1" smtClean="0">
                <a:solidFill>
                  <a:prstClr val="white"/>
                </a:solidFill>
                <a:latin typeface="Constantia"/>
              </a:rPr>
              <a:t>від</a:t>
            </a:r>
            <a:r>
              <a:rPr lang="ru-RU" sz="2400" dirty="0" smtClean="0">
                <a:solidFill>
                  <a:prstClr val="white"/>
                </a:solidFill>
                <a:latin typeface="Constantia"/>
              </a:rPr>
              <a:t> </a:t>
            </a:r>
            <a:r>
              <a:rPr lang="ru-RU" sz="2400" dirty="0" err="1" smtClean="0">
                <a:solidFill>
                  <a:prstClr val="white"/>
                </a:solidFill>
                <a:latin typeface="Constantia"/>
              </a:rPr>
              <a:t>яких</a:t>
            </a:r>
            <a:r>
              <a:rPr lang="ru-RU" sz="2400" dirty="0" smtClean="0">
                <a:solidFill>
                  <a:prstClr val="white"/>
                </a:solidFill>
                <a:latin typeface="Constantia"/>
              </a:rPr>
              <a:t> </a:t>
            </a:r>
            <a:r>
              <a:rPr lang="ru-RU" sz="2400" dirty="0" err="1" smtClean="0">
                <a:solidFill>
                  <a:prstClr val="white"/>
                </a:solidFill>
                <a:latin typeface="Constantia"/>
              </a:rPr>
              <a:t>виступає</a:t>
            </a:r>
            <a:r>
              <a:rPr lang="ru-RU" sz="2400" dirty="0" smtClean="0">
                <a:solidFill>
                  <a:prstClr val="white"/>
                </a:solidFill>
                <a:latin typeface="Constantia"/>
              </a:rPr>
              <a:t> як </a:t>
            </a:r>
            <a:r>
              <a:rPr lang="ru-RU" sz="2400" dirty="0" err="1" smtClean="0">
                <a:solidFill>
                  <a:prstClr val="white"/>
                </a:solidFill>
                <a:latin typeface="Constantia"/>
              </a:rPr>
              <a:t>прихильник</a:t>
            </a:r>
            <a:r>
              <a:rPr lang="ru-RU" sz="2400" dirty="0" smtClean="0">
                <a:solidFill>
                  <a:prstClr val="white"/>
                </a:solidFill>
                <a:latin typeface="Constantia"/>
              </a:rPr>
              <a:t> </a:t>
            </a:r>
            <a:r>
              <a:rPr lang="ru-RU" sz="2400" dirty="0" err="1" smtClean="0">
                <a:solidFill>
                  <a:prstClr val="white"/>
                </a:solidFill>
                <a:latin typeface="Constantia"/>
              </a:rPr>
              <a:t>політичної</a:t>
            </a:r>
            <a:r>
              <a:rPr lang="ru-RU" sz="2400" dirty="0" smtClean="0">
                <a:solidFill>
                  <a:prstClr val="white"/>
                </a:solidFill>
                <a:latin typeface="Constantia"/>
              </a:rPr>
              <a:t> </a:t>
            </a:r>
            <a:r>
              <a:rPr lang="ru-RU" sz="2400" dirty="0" err="1" smtClean="0">
                <a:solidFill>
                  <a:prstClr val="white"/>
                </a:solidFill>
                <a:latin typeface="Constantia"/>
              </a:rPr>
              <a:t>боротьби</a:t>
            </a:r>
            <a:r>
              <a:rPr lang="ru-RU" sz="2400" dirty="0" smtClean="0">
                <a:solidFill>
                  <a:prstClr val="white"/>
                </a:solidFill>
                <a:latin typeface="Constantia"/>
              </a:rPr>
              <a:t>. </a:t>
            </a:r>
            <a:endParaRPr lang="ru-RU" sz="2400" dirty="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285720" y="4357694"/>
            <a:ext cx="5715040" cy="10715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ctr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</a:pPr>
            <a:r>
              <a:rPr lang="uk-UA" i="1" dirty="0" smtClean="0"/>
              <a:t>Свобода, що веде народ. Картина Ежена Делакруа. 1830 р.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500042"/>
            <a:ext cx="8286808" cy="43577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	Проживаючи в Парижі, Генріх Гейне зустрічався з багатьма видатними людьми: Оноре де Бальзаком, Жорж Санд, Гансом Крістіаном Андерсеном, </a:t>
            </a:r>
            <a:r>
              <a:rPr lang="uk-UA" dirty="0" err="1" smtClean="0"/>
              <a:t>Ріхардом</a:t>
            </a:r>
            <a:r>
              <a:rPr lang="uk-UA" dirty="0" smtClean="0"/>
              <a:t> Вагнером, </a:t>
            </a:r>
            <a:r>
              <a:rPr lang="uk-UA" dirty="0" err="1" smtClean="0"/>
              <a:t>Фердинанадом</a:t>
            </a:r>
            <a:r>
              <a:rPr lang="uk-UA" dirty="0" smtClean="0"/>
              <a:t> Лассалем і Карлом Марксом.</a:t>
            </a:r>
            <a:endParaRPr lang="ru-RU" dirty="0"/>
          </a:p>
        </p:txBody>
      </p:sp>
      <p:pic>
        <p:nvPicPr>
          <p:cNvPr id="4" name="Рисунок 3" descr="HBalzac.jpg"/>
          <p:cNvPicPr>
            <a:picLocks noChangeAspect="1"/>
          </p:cNvPicPr>
          <p:nvPr/>
        </p:nvPicPr>
        <p:blipFill>
          <a:blip r:embed="rId2" cstate="print"/>
          <a:srcRect b="7675"/>
          <a:stretch>
            <a:fillRect/>
          </a:stretch>
        </p:blipFill>
        <p:spPr>
          <a:xfrm>
            <a:off x="4429124" y="2275821"/>
            <a:ext cx="3500462" cy="429645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Karl_Marx_001.jpg"/>
          <p:cNvPicPr>
            <a:picLocks noChangeAspect="1"/>
          </p:cNvPicPr>
          <p:nvPr/>
        </p:nvPicPr>
        <p:blipFill>
          <a:blip r:embed="rId3" cstate="print"/>
          <a:srcRect b="11723"/>
          <a:stretch>
            <a:fillRect/>
          </a:stretch>
        </p:blipFill>
        <p:spPr>
          <a:xfrm>
            <a:off x="857224" y="2643182"/>
            <a:ext cx="3126828" cy="392909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6248" y="428604"/>
            <a:ext cx="4572032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З 1846 </a:t>
            </a:r>
            <a:r>
              <a:rPr lang="ru-RU" dirty="0" err="1" smtClean="0"/>
              <a:t>Генріх</a:t>
            </a:r>
            <a:r>
              <a:rPr lang="ru-RU" dirty="0" smtClean="0"/>
              <a:t> Гейне </a:t>
            </a:r>
            <a:r>
              <a:rPr lang="ru-RU" dirty="0" err="1" smtClean="0"/>
              <a:t>важко</a:t>
            </a:r>
            <a:r>
              <a:rPr lang="ru-RU" dirty="0" smtClean="0"/>
              <a:t> </a:t>
            </a:r>
            <a:r>
              <a:rPr lang="ru-RU" dirty="0" err="1" smtClean="0"/>
              <a:t>захворює</a:t>
            </a:r>
            <a:r>
              <a:rPr lang="ru-RU" dirty="0" smtClean="0"/>
              <a:t> на </a:t>
            </a:r>
            <a:r>
              <a:rPr lang="ru-RU" dirty="0" err="1" smtClean="0"/>
              <a:t>параліч</a:t>
            </a:r>
            <a:r>
              <a:rPr lang="ru-RU" dirty="0" smtClean="0"/>
              <a:t> спинного </a:t>
            </a:r>
            <a:r>
              <a:rPr lang="ru-RU" dirty="0" err="1" smtClean="0"/>
              <a:t>мозку</a:t>
            </a:r>
            <a:r>
              <a:rPr lang="ru-RU" dirty="0" smtClean="0"/>
              <a:t>. </a:t>
            </a:r>
            <a:r>
              <a:rPr lang="uk-UA" dirty="0" smtClean="0"/>
              <a:t>У травні 1848 року він востаннє вийшов з дому, щоб відвідати Лувр. Решту років він був прикутий до ліжка.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4579" name="Picture 3" descr="C:\Documents and Settings\Admin\Рабочий стол\Зарубежка\Heine on his sickbed, 18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3857652" cy="470279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357298"/>
            <a:ext cx="4143404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err="1" smtClean="0"/>
              <a:t>Генріх</a:t>
            </a:r>
            <a:r>
              <a:rPr lang="ru-RU" dirty="0" smtClean="0"/>
              <a:t> Гейне помер 17 лютого 1856 в </a:t>
            </a:r>
            <a:r>
              <a:rPr lang="ru-RU" dirty="0" err="1" smtClean="0"/>
              <a:t>Парижі</a:t>
            </a:r>
            <a:r>
              <a:rPr lang="ru-RU" dirty="0" smtClean="0"/>
              <a:t>. </a:t>
            </a:r>
            <a:r>
              <a:rPr lang="ru-RU" dirty="0" err="1" smtClean="0"/>
              <a:t>Похований</a:t>
            </a:r>
            <a:r>
              <a:rPr lang="ru-RU" dirty="0" smtClean="0"/>
              <a:t> на </a:t>
            </a:r>
            <a:r>
              <a:rPr lang="ru-RU" dirty="0" err="1" smtClean="0"/>
              <a:t>кладовищі</a:t>
            </a:r>
            <a:r>
              <a:rPr lang="ru-RU" dirty="0" smtClean="0"/>
              <a:t> Монмартру.</a:t>
            </a:r>
            <a:endParaRPr lang="ru-RU" dirty="0"/>
          </a:p>
        </p:txBody>
      </p:sp>
      <p:pic>
        <p:nvPicPr>
          <p:cNvPr id="4" name="Picture 2" descr="C:\Documents and Settings\Admin\Рабочий стол\Зарубежка\Могила в Париж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571480"/>
            <a:ext cx="4018370" cy="5357826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calligraph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Прямоугольник 8"/>
          <p:cNvSpPr/>
          <p:nvPr/>
        </p:nvSpPr>
        <p:spPr>
          <a:xfrm>
            <a:off x="857224" y="4857760"/>
            <a:ext cx="766427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9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Дякую за увагу!</a:t>
            </a:r>
            <a:endParaRPr lang="ru-RU" sz="9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5720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6000" dirty="0" smtClean="0">
                <a:latin typeface="Monotype Corsiva" pitchFamily="66" charset="0"/>
              </a:rPr>
              <a:t>«</a:t>
            </a:r>
            <a:r>
              <a:rPr lang="ru-RU" sz="6000" dirty="0" err="1" smtClean="0">
                <a:latin typeface="Monotype Corsiva" pitchFamily="66" charset="0"/>
              </a:rPr>
              <a:t>Це</a:t>
            </a:r>
            <a:r>
              <a:rPr lang="ru-RU" sz="6000" dirty="0" smtClean="0">
                <a:latin typeface="Monotype Corsiva" pitchFamily="66" charset="0"/>
              </a:rPr>
              <a:t> один </a:t>
            </a:r>
            <a:r>
              <a:rPr lang="ru-RU" sz="6000" dirty="0" err="1" smtClean="0">
                <a:latin typeface="Monotype Corsiva" pitchFamily="66" charset="0"/>
              </a:rPr>
              <a:t>з</a:t>
            </a:r>
            <a:r>
              <a:rPr lang="ru-RU" sz="6000" dirty="0" smtClean="0">
                <a:latin typeface="Monotype Corsiva" pitchFamily="66" charset="0"/>
              </a:rPr>
              <a:t> </a:t>
            </a:r>
            <a:r>
              <a:rPr lang="ru-RU" sz="6000" dirty="0" err="1" smtClean="0">
                <a:latin typeface="Monotype Corsiva" pitchFamily="66" charset="0"/>
              </a:rPr>
              <a:t>найвидатніших</a:t>
            </a:r>
            <a:r>
              <a:rPr lang="ru-RU" sz="6000" dirty="0" smtClean="0">
                <a:latin typeface="Monotype Corsiva" pitchFamily="66" charset="0"/>
              </a:rPr>
              <a:t>  		людей </a:t>
            </a:r>
            <a:r>
              <a:rPr lang="ru-RU" sz="6000" dirty="0" err="1" smtClean="0">
                <a:latin typeface="Monotype Corsiva" pitchFamily="66" charset="0"/>
              </a:rPr>
              <a:t>Німеччини</a:t>
            </a:r>
            <a:r>
              <a:rPr lang="ru-RU" sz="6000" dirty="0" smtClean="0">
                <a:latin typeface="Monotype Corsiva" pitchFamily="66" charset="0"/>
              </a:rPr>
              <a:t>»</a:t>
            </a:r>
          </a:p>
          <a:p>
            <a:pPr algn="r">
              <a:buNone/>
            </a:pPr>
            <a:r>
              <a:rPr lang="ru-RU" sz="4000" dirty="0" err="1" smtClean="0">
                <a:latin typeface="Monotype Corsiva" pitchFamily="66" charset="0"/>
              </a:rPr>
              <a:t>Ференц</a:t>
            </a:r>
            <a:r>
              <a:rPr lang="ru-RU" sz="4000" dirty="0" smtClean="0">
                <a:latin typeface="Monotype Corsiva" pitchFamily="66" charset="0"/>
              </a:rPr>
              <a:t> </a:t>
            </a:r>
            <a:r>
              <a:rPr lang="ru-RU" sz="4000" dirty="0" err="1" smtClean="0">
                <a:latin typeface="Monotype Corsiva" pitchFamily="66" charset="0"/>
              </a:rPr>
              <a:t>Ліст</a:t>
            </a:r>
            <a:endParaRPr lang="ru-RU" sz="4000" dirty="0" smtClean="0">
              <a:latin typeface="Monotype Corsiva" pitchFamily="66" charset="0"/>
            </a:endParaRPr>
          </a:p>
          <a:p>
            <a:pPr>
              <a:buNone/>
            </a:pPr>
            <a:endParaRPr lang="ru-RU" sz="6000" dirty="0">
              <a:latin typeface="Monotype Corsiva" pitchFamily="66" charset="0"/>
            </a:endParaRPr>
          </a:p>
        </p:txBody>
      </p:sp>
      <p:pic>
        <p:nvPicPr>
          <p:cNvPr id="1026" name="Picture 2" descr="C:\Documents and Settings\Admin\Рабочий стол\Гейне\4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071810"/>
            <a:ext cx="3048000" cy="295910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714356"/>
            <a:ext cx="4543428" cy="5381644"/>
          </a:xfrm>
        </p:spPr>
        <p:txBody>
          <a:bodyPr/>
          <a:lstStyle/>
          <a:p>
            <a:pPr>
              <a:buNone/>
            </a:pPr>
            <a:r>
              <a:rPr lang="uk-UA" b="1" dirty="0" smtClean="0"/>
              <a:t>	</a:t>
            </a:r>
          </a:p>
          <a:p>
            <a:pPr>
              <a:buNone/>
            </a:pPr>
            <a:endParaRPr lang="uk-UA" b="1" dirty="0" smtClean="0"/>
          </a:p>
          <a:p>
            <a:pPr>
              <a:buNone/>
            </a:pPr>
            <a:r>
              <a:rPr lang="uk-UA" b="1" dirty="0" smtClean="0"/>
              <a:t>	Крістіан Йоганн Генріх Гейне</a:t>
            </a:r>
            <a:r>
              <a:rPr lang="uk-UA" dirty="0" smtClean="0"/>
              <a:t> (1799 – 1856 </a:t>
            </a:r>
            <a:r>
              <a:rPr lang="uk-UA" dirty="0" err="1" smtClean="0"/>
              <a:t>р.р</a:t>
            </a:r>
            <a:r>
              <a:rPr lang="uk-UA" dirty="0" smtClean="0"/>
              <a:t>.) — один із найважливіших німецьких поетів та журналістів 19 століття.</a:t>
            </a:r>
          </a:p>
          <a:p>
            <a:endParaRPr lang="ru-RU" dirty="0"/>
          </a:p>
        </p:txBody>
      </p:sp>
      <p:pic>
        <p:nvPicPr>
          <p:cNvPr id="5" name="Рисунок 4" descr="th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3" y="642918"/>
            <a:ext cx="3247963" cy="542928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000528" y="571480"/>
            <a:ext cx="5500694" cy="5715040"/>
          </a:xfrm>
        </p:spPr>
        <p:txBody>
          <a:bodyPr>
            <a:normAutofit/>
          </a:bodyPr>
          <a:lstStyle/>
          <a:p>
            <a:r>
              <a:rPr lang="uk-UA" dirty="0" smtClean="0"/>
              <a:t>Генріх Гейне народився </a:t>
            </a:r>
          </a:p>
          <a:p>
            <a:pPr>
              <a:buNone/>
            </a:pPr>
            <a:r>
              <a:rPr lang="uk-UA" dirty="0" smtClean="0"/>
              <a:t>	</a:t>
            </a:r>
            <a:r>
              <a:rPr lang="uk-UA" b="1" dirty="0" smtClean="0"/>
              <a:t>13 грудня 1799 року </a:t>
            </a:r>
            <a:r>
              <a:rPr lang="uk-UA" dirty="0" smtClean="0"/>
              <a:t>в родині єврейського торговця Самсона Гейне й Бетті </a:t>
            </a:r>
            <a:r>
              <a:rPr lang="uk-UA" dirty="0" err="1" smtClean="0"/>
              <a:t>ван</a:t>
            </a:r>
            <a:r>
              <a:rPr lang="uk-UA" dirty="0" smtClean="0"/>
              <a:t> </a:t>
            </a:r>
            <a:r>
              <a:rPr lang="uk-UA" dirty="0" err="1" smtClean="0"/>
              <a:t>Гельдерн</a:t>
            </a:r>
            <a:r>
              <a:rPr lang="uk-UA" dirty="0" smtClean="0"/>
              <a:t> у </a:t>
            </a:r>
          </a:p>
          <a:p>
            <a:pPr>
              <a:buNone/>
            </a:pPr>
            <a:r>
              <a:rPr lang="uk-UA" dirty="0" smtClean="0"/>
              <a:t>	місті Дюссельдорф, на Рейні. </a:t>
            </a:r>
            <a:endParaRPr lang="ru-RU" dirty="0" smtClean="0"/>
          </a:p>
          <a:p>
            <a:r>
              <a:rPr lang="ru-RU" dirty="0" smtClean="0"/>
              <a:t>Гейне </a:t>
            </a:r>
            <a:r>
              <a:rPr lang="ru-RU" dirty="0" err="1" smtClean="0"/>
              <a:t>був</a:t>
            </a:r>
            <a:r>
              <a:rPr lang="ru-RU" dirty="0" smtClean="0"/>
              <a:t> старший </a:t>
            </a:r>
            <a:r>
              <a:rPr lang="ru-RU" dirty="0" err="1" smtClean="0"/>
              <a:t>син</a:t>
            </a:r>
            <a:r>
              <a:rPr lang="ru-RU" dirty="0" smtClean="0"/>
              <a:t> у </a:t>
            </a:r>
            <a:r>
              <a:rPr lang="ru-RU" dirty="0" err="1" smtClean="0"/>
              <a:t>єврейській</a:t>
            </a:r>
            <a:r>
              <a:rPr lang="ru-RU" dirty="0" smtClean="0"/>
              <a:t> </a:t>
            </a:r>
            <a:r>
              <a:rPr lang="ru-RU" dirty="0" err="1" smtClean="0"/>
              <a:t>родині</a:t>
            </a:r>
            <a:r>
              <a:rPr lang="ru-RU" dirty="0" smtClean="0"/>
              <a:t> скромного достатку.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батько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err="1" smtClean="0"/>
              <a:t>працював</a:t>
            </a:r>
            <a:r>
              <a:rPr lang="ru-RU" dirty="0" smtClean="0"/>
              <a:t> </a:t>
            </a:r>
            <a:r>
              <a:rPr lang="ru-RU" dirty="0" err="1" smtClean="0"/>
              <a:t>провіантмейстером</a:t>
            </a:r>
            <a:r>
              <a:rPr lang="ru-RU" dirty="0" smtClean="0"/>
              <a:t> у </a:t>
            </a:r>
            <a:r>
              <a:rPr lang="ru-RU" dirty="0" err="1" smtClean="0"/>
              <a:t>ганноверській</a:t>
            </a:r>
            <a:r>
              <a:rPr lang="ru-RU" dirty="0" smtClean="0"/>
              <a:t> </a:t>
            </a:r>
            <a:r>
              <a:rPr lang="ru-RU" dirty="0" err="1" smtClean="0"/>
              <a:t>армії</a:t>
            </a:r>
            <a:r>
              <a:rPr lang="ru-RU" dirty="0" smtClean="0"/>
              <a:t>,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оселився</a:t>
            </a:r>
            <a:r>
              <a:rPr lang="ru-RU" dirty="0" smtClean="0"/>
              <a:t> в </a:t>
            </a:r>
            <a:r>
              <a:rPr lang="ru-RU" dirty="0" err="1" smtClean="0"/>
              <a:t>Дюссельдорфі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одружився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дочкою </a:t>
            </a:r>
            <a:r>
              <a:rPr lang="ru-RU" dirty="0" err="1" smtClean="0"/>
              <a:t>лікаря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освіченою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C:\Documents and Settings\Admin\Рабочий стол\Зарубежка\Heine's mother, Bett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93434"/>
            <a:ext cx="3679753" cy="44214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714348" y="4857760"/>
            <a:ext cx="3000396" cy="114300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uk-UA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Мати Генріха Гейне,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uk-UA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“Бетті”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14356"/>
            <a:ext cx="8329642" cy="5381644"/>
          </a:xfrm>
        </p:spPr>
        <p:txBody>
          <a:bodyPr>
            <a:normAutofit/>
          </a:bodyPr>
          <a:lstStyle/>
          <a:p>
            <a:r>
              <a:rPr lang="ru-RU" dirty="0" smtClean="0"/>
              <a:t>На початку 1800-х </a:t>
            </a:r>
            <a:r>
              <a:rPr lang="ru-RU" dirty="0" err="1" smtClean="0"/>
              <a:t>pp</a:t>
            </a:r>
            <a:r>
              <a:rPr lang="ru-RU" dirty="0" smtClean="0"/>
              <a:t>. вся </a:t>
            </a:r>
            <a:r>
              <a:rPr lang="ru-RU" dirty="0" err="1" smtClean="0"/>
              <a:t>Прирейнська</a:t>
            </a:r>
            <a:r>
              <a:rPr lang="ru-RU" dirty="0" smtClean="0"/>
              <a:t> область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зайнята</a:t>
            </a:r>
            <a:r>
              <a:rPr lang="ru-RU" dirty="0" smtClean="0"/>
              <a:t> </a:t>
            </a:r>
            <a:r>
              <a:rPr lang="ru-RU" dirty="0" err="1" smtClean="0"/>
              <a:t>військами</a:t>
            </a:r>
            <a:r>
              <a:rPr lang="ru-RU" dirty="0" smtClean="0"/>
              <a:t> Наполеона. </a:t>
            </a:r>
            <a:r>
              <a:rPr lang="ru-RU" dirty="0" err="1" smtClean="0"/>
              <a:t>Французькі</a:t>
            </a:r>
            <a:r>
              <a:rPr lang="ru-RU" dirty="0" smtClean="0"/>
              <a:t> </a:t>
            </a:r>
            <a:r>
              <a:rPr lang="ru-RU" dirty="0" err="1" smtClean="0"/>
              <a:t>солдати</a:t>
            </a:r>
            <a:r>
              <a:rPr lang="ru-RU" dirty="0" smtClean="0"/>
              <a:t> </a:t>
            </a:r>
            <a:r>
              <a:rPr lang="ru-RU" dirty="0" err="1" smtClean="0"/>
              <a:t>зупинилися</a:t>
            </a:r>
            <a:r>
              <a:rPr lang="ru-RU" dirty="0" smtClean="0"/>
              <a:t> на </a:t>
            </a:r>
            <a:r>
              <a:rPr lang="ru-RU" dirty="0" err="1" smtClean="0"/>
              <a:t>постій</a:t>
            </a:r>
            <a:r>
              <a:rPr lang="ru-RU" dirty="0" smtClean="0"/>
              <a:t> в </a:t>
            </a:r>
            <a:r>
              <a:rPr lang="ru-RU" dirty="0" err="1" smtClean="0"/>
              <a:t>будинку</a:t>
            </a:r>
            <a:r>
              <a:rPr lang="ru-RU" dirty="0" smtClean="0"/>
              <a:t> </a:t>
            </a:r>
            <a:r>
              <a:rPr lang="ru-RU" dirty="0" err="1" smtClean="0"/>
              <a:t>батьків</a:t>
            </a:r>
            <a:r>
              <a:rPr lang="ru-RU" dirty="0" smtClean="0"/>
              <a:t> Гейне. Наполеон для Гейне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втіленням</a:t>
            </a:r>
            <a:r>
              <a:rPr lang="ru-RU" dirty="0" smtClean="0"/>
              <a:t> </a:t>
            </a:r>
            <a:r>
              <a:rPr lang="ru-RU" dirty="0" err="1" smtClean="0"/>
              <a:t>ідеалів</a:t>
            </a:r>
            <a:r>
              <a:rPr lang="ru-RU" dirty="0" smtClean="0"/>
              <a:t> </a:t>
            </a:r>
            <a:r>
              <a:rPr lang="ru-RU" dirty="0" err="1" smtClean="0"/>
              <a:t>Французької</a:t>
            </a:r>
            <a:r>
              <a:rPr lang="ru-RU" dirty="0" smtClean="0"/>
              <a:t> </a:t>
            </a:r>
            <a:r>
              <a:rPr lang="ru-RU" dirty="0" err="1" smtClean="0"/>
              <a:t>буржуазної</a:t>
            </a:r>
            <a:r>
              <a:rPr lang="ru-RU" dirty="0" smtClean="0"/>
              <a:t> </a:t>
            </a:r>
            <a:r>
              <a:rPr lang="ru-RU" dirty="0" err="1" smtClean="0"/>
              <a:t>революції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00120"/>
          </a:xfrm>
        </p:spPr>
        <p:txBody>
          <a:bodyPr/>
          <a:lstStyle/>
          <a:p>
            <a:r>
              <a:rPr lang="ru-RU" dirty="0" err="1" smtClean="0"/>
              <a:t>Спогади</a:t>
            </a:r>
            <a:r>
              <a:rPr lang="ru-RU" dirty="0" smtClean="0"/>
              <a:t> </a:t>
            </a:r>
            <a:r>
              <a:rPr lang="ru-RU" dirty="0" err="1" smtClean="0"/>
              <a:t>дитинства</a:t>
            </a:r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4098" name="Picture 2" descr="Datei:Einzug in Duesseldor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786058"/>
            <a:ext cx="7620000" cy="385765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3143240" y="2786058"/>
            <a:ext cx="5429288" cy="4286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uk-UA" sz="2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В’їзд Наполеона у Дюссельдорф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428604"/>
            <a:ext cx="4286280" cy="578647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uk-UA" b="1" dirty="0" smtClean="0"/>
          </a:p>
          <a:p>
            <a:r>
              <a:rPr lang="uk-UA" dirty="0" smtClean="0"/>
              <a:t>З 1810 по 1812 рік Генріх навчався у Дюссельдорфському ліцеї. Наступний рік провів у </a:t>
            </a:r>
            <a:r>
              <a:rPr lang="uk-UA" dirty="0" smtClean="0"/>
              <a:t>конторі </a:t>
            </a:r>
            <a:r>
              <a:rPr lang="uk-UA" dirty="0" smtClean="0"/>
              <a:t>багатого банкіра у Франкфурті-на-Майні. </a:t>
            </a:r>
          </a:p>
          <a:p>
            <a:r>
              <a:rPr lang="uk-UA" dirty="0" smtClean="0"/>
              <a:t>У 1816 році Генріх продовжив заняття комерцією у Гамбурзі у торговій фірмі дядька — мільйонера Соломона Гейне.</a:t>
            </a:r>
          </a:p>
          <a:p>
            <a:endParaRPr lang="ru-RU" dirty="0"/>
          </a:p>
        </p:txBody>
      </p:sp>
      <p:pic>
        <p:nvPicPr>
          <p:cNvPr id="3074" name="Picture 2" descr="C:\Documents and Settings\Admin\Рабочий стол\Гейне\Salomon_Heine_%28Carl_Groeger%29.jpg"/>
          <p:cNvPicPr>
            <a:picLocks noChangeAspect="1" noChangeArrowheads="1"/>
          </p:cNvPicPr>
          <p:nvPr/>
        </p:nvPicPr>
        <p:blipFill>
          <a:blip r:embed="rId2" cstate="print"/>
          <a:srcRect l="2976" t="1267" r="1785" b="3716"/>
          <a:stretch>
            <a:fillRect/>
          </a:stretch>
        </p:blipFill>
        <p:spPr bwMode="auto">
          <a:xfrm>
            <a:off x="4929190" y="785794"/>
            <a:ext cx="3840507" cy="450059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5214942" y="5429264"/>
            <a:ext cx="3000396" cy="114300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uk-UA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Дядько Генріха Гейне,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uk-UA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Соломон Гейне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0" y="857232"/>
            <a:ext cx="4186238" cy="5310206"/>
          </a:xfrm>
        </p:spPr>
        <p:txBody>
          <a:bodyPr/>
          <a:lstStyle/>
          <a:p>
            <a:r>
              <a:rPr lang="uk-UA" dirty="0" smtClean="0"/>
              <a:t>Перший літературний виступ Гейне належить до 1817 року, коли в журналі </a:t>
            </a:r>
            <a:r>
              <a:rPr lang="uk-UA" i="1" dirty="0" smtClean="0"/>
              <a:t>«Гамбурзький страж»</a:t>
            </a:r>
            <a:r>
              <a:rPr lang="uk-UA" dirty="0" smtClean="0"/>
              <a:t> були надруковані його перші вірші. Юнацька лірика Гейне була відгуком на перше нерозділене кохання до кузини </a:t>
            </a:r>
            <a:r>
              <a:rPr lang="uk-UA" dirty="0" err="1" smtClean="0"/>
              <a:t>Амалії</a:t>
            </a:r>
            <a:endParaRPr lang="uk-UA" dirty="0" smtClean="0"/>
          </a:p>
        </p:txBody>
      </p:sp>
      <p:pic>
        <p:nvPicPr>
          <p:cNvPr id="4" name="Рисунок 3" descr="HHCO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428604"/>
            <a:ext cx="4143404" cy="507842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857224" y="5572140"/>
            <a:ext cx="3500462" cy="107157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uk-UA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Кузина</a:t>
            </a:r>
            <a:r>
              <a:rPr kumimoji="0" lang="uk-UA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Генріха Гейне,</a:t>
            </a:r>
            <a:r>
              <a:rPr kumimoji="0" lang="uk-UA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uk-UA" sz="2000" i="1" baseline="0" dirty="0" err="1" smtClean="0">
                <a:latin typeface="+mn-lt"/>
              </a:rPr>
              <a:t>Амалія</a:t>
            </a:r>
            <a:r>
              <a:rPr lang="uk-UA" sz="2000" i="1" dirty="0" smtClean="0">
                <a:latin typeface="+mn-lt"/>
              </a:rPr>
              <a:t> Гейне – перше велике кохання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4572000"/>
          </a:xfrm>
        </p:spPr>
        <p:txBody>
          <a:bodyPr/>
          <a:lstStyle/>
          <a:p>
            <a:r>
              <a:rPr lang="uk-UA" dirty="0" smtClean="0"/>
              <a:t>На кошти дядька юнак вступив до Боннського університету (1819), звідки потім переїхав до </a:t>
            </a:r>
            <a:r>
              <a:rPr lang="uk-UA" dirty="0" err="1" smtClean="0"/>
              <a:t>Геттінгензького</a:t>
            </a:r>
            <a:r>
              <a:rPr lang="uk-UA" dirty="0" smtClean="0"/>
              <a:t> університету(1820), але змушений був полишити його у зв'язку з дуеллю. Він вивчав юридичні науки, філософію, літературу.</a:t>
            </a:r>
            <a:endParaRPr lang="ru-RU" dirty="0"/>
          </a:p>
        </p:txBody>
      </p:sp>
      <p:pic>
        <p:nvPicPr>
          <p:cNvPr id="4" name="Рисунок 3" descr="University-bonn_2005-11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643182"/>
            <a:ext cx="4286280" cy="321471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800px-G%C3%B6ttingen_Aula_May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643182"/>
            <a:ext cx="4286248" cy="321468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5214942" y="5857892"/>
            <a:ext cx="3000396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uk-UA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Геттінгензький</a:t>
            </a:r>
            <a:r>
              <a:rPr kumimoji="0" lang="uk-UA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університет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1000100" y="5857892"/>
            <a:ext cx="3000396" cy="71438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uk-UA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Боннський</a:t>
            </a:r>
            <a:r>
              <a:rPr kumimoji="0" lang="uk-UA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uk-UA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університет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71446"/>
            <a:ext cx="8229600" cy="4572000"/>
          </a:xfrm>
        </p:spPr>
        <p:txBody>
          <a:bodyPr/>
          <a:lstStyle/>
          <a:p>
            <a:r>
              <a:rPr lang="uk-UA" dirty="0" smtClean="0"/>
              <a:t>У 1821 році вступив у Берлінський університет, де слухав лекції філософа Гегеля, одного з найосвіченіших людей свого часу. Пізніше Гейне виступив з глибоким аналізом німецьких філософських систем. У грудні 1824 році Генріх повертається до </a:t>
            </a:r>
            <a:r>
              <a:rPr lang="uk-UA" dirty="0" err="1" smtClean="0"/>
              <a:t>Геттінгензького</a:t>
            </a:r>
            <a:r>
              <a:rPr lang="uk-UA" dirty="0" smtClean="0"/>
              <a:t> університету. У 1825 році Гейне захистив дисертацію на ступінь доктора права, а напередодні прийняв лютеранство. </a:t>
            </a:r>
            <a:endParaRPr lang="ru-RU" dirty="0"/>
          </a:p>
        </p:txBody>
      </p:sp>
      <p:pic>
        <p:nvPicPr>
          <p:cNvPr id="5121" name="Picture 1" descr="C:\Documents and Settings\Admin\Рабочий стол\Гейне\Berlin_Universitaet_um_1850.jpg"/>
          <p:cNvPicPr>
            <a:picLocks noChangeAspect="1" noChangeArrowheads="1"/>
          </p:cNvPicPr>
          <p:nvPr/>
        </p:nvPicPr>
        <p:blipFill>
          <a:blip r:embed="rId2" cstate="print"/>
          <a:srcRect l="3479" t="3525" r="3736" b="4817"/>
          <a:stretch>
            <a:fillRect/>
          </a:stretch>
        </p:blipFill>
        <p:spPr bwMode="auto">
          <a:xfrm>
            <a:off x="3214678" y="3375418"/>
            <a:ext cx="5357818" cy="326829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214282" y="5715016"/>
            <a:ext cx="3000396" cy="71438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uk-UA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Берлінський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uk-UA" sz="2000" i="1" dirty="0" smtClean="0">
                <a:latin typeface="+mn-lt"/>
              </a:rPr>
              <a:t>університет, 1850 рік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D5E2C9D-40B8-4EF1-88BE-D2DBCE4F76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151</TotalTime>
  <Words>322</Words>
  <Application>Microsoft Office PowerPoint</Application>
  <PresentationFormat>Экран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Життя і творчість   Генріха Гейне</vt:lpstr>
      <vt:lpstr>Слайд 2</vt:lpstr>
      <vt:lpstr>Слайд 3</vt:lpstr>
      <vt:lpstr>Слайд 4</vt:lpstr>
      <vt:lpstr>Спогади дитинства…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Гимназия 41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Життя і творчість   Генріха Гейне</dc:title>
  <dc:subject/>
  <dc:creator>ТО</dc:creator>
  <cp:keywords/>
  <dc:description/>
  <cp:lastModifiedBy>надежда</cp:lastModifiedBy>
  <cp:revision>16</cp:revision>
  <dcterms:created xsi:type="dcterms:W3CDTF">2012-02-01T12:06:04Z</dcterms:created>
  <dcterms:modified xsi:type="dcterms:W3CDTF">2012-02-06T07:12:12Z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TC030009067</vt:lpwstr>
  </property>
</Properties>
</file>