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652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935C5-7926-42D1-9720-B25AF3CCE713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7031B-B82F-4074-BB9B-BE99F3B0A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608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64929AE-FA52-4D52-8858-EBF7209BF40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8AE6D72-48EB-4B0F-9FC1-7A5A3277E371}" type="datetimeFigureOut">
              <a:rPr lang="ru-RU" smtClean="0"/>
              <a:t>13.11.2014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1904_%D0%B3%D0%BE%D0%B4" TargetMode="External"/><Relationship Id="rId13" Type="http://schemas.openxmlformats.org/officeDocument/2006/relationships/hyperlink" Target="https://ru.wikipedia.org/wiki/%D0%92%D1%80%D0%B0%D1%87" TargetMode="External"/><Relationship Id="rId18" Type="http://schemas.openxmlformats.org/officeDocument/2006/relationships/hyperlink" Target="https://ru.wikipedia.org/wiki/%D0%94%D1%80%D0%B0%D0%BC%D0%B0%D1%82%D1%83%D1%80%D0%B3" TargetMode="External"/><Relationship Id="rId3" Type="http://schemas.openxmlformats.org/officeDocument/2006/relationships/hyperlink" Target="https://ru.wikipedia.org/wiki/1860_%D0%B3%D0%BE%D0%B4" TargetMode="External"/><Relationship Id="rId21" Type="http://schemas.openxmlformats.org/officeDocument/2006/relationships/hyperlink" Target="https://ru.wikipedia.org/wiki/%D0%92%D0%B8%D1%88%D0%BD%D1%91%D0%B2%D1%8B%D0%B9_%D1%81%D0%B0%D0%B4" TargetMode="External"/><Relationship Id="rId7" Type="http://schemas.openxmlformats.org/officeDocument/2006/relationships/hyperlink" Target="https://ru.wikipedia.org/wiki/15_%D0%B8%D1%8E%D0%BB%D1%8F" TargetMode="External"/><Relationship Id="rId12" Type="http://schemas.openxmlformats.org/officeDocument/2006/relationships/hyperlink" Target="https://ru.wikipedia.org/wiki/%D0%9F%D0%B8%D1%81%D0%B0%D1%82%D0%B5%D0%BB%D1%8C" TargetMode="External"/><Relationship Id="rId17" Type="http://schemas.openxmlformats.org/officeDocument/2006/relationships/hyperlink" Target="https://ru.wikipedia.org/wiki/1902" TargetMode="External"/><Relationship Id="rId2" Type="http://schemas.openxmlformats.org/officeDocument/2006/relationships/hyperlink" Target="https://ru.wikipedia.org/wiki/29_%D1%8F%D0%BD%D0%B2%D0%B0%D1%80%D1%8F" TargetMode="External"/><Relationship Id="rId16" Type="http://schemas.openxmlformats.org/officeDocument/2006/relationships/hyperlink" Target="https://ru.wikipedia.org/wiki/1900" TargetMode="External"/><Relationship Id="rId20" Type="http://schemas.openxmlformats.org/officeDocument/2006/relationships/hyperlink" Target="https://ru.wikipedia.org/wiki/%D0%A2%D1%80%D0%B8_%D1%81%D0%B5%D1%81%D1%82%D1%80%D1%8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0%D0%BE%D1%81%D1%82%D0%BE%D0%B2%D1%81%D0%BA%D0%B0%D1%8F_%D0%BE%D0%B1%D0%BB%D0%B0%D1%81%D1%82%D1%8C" TargetMode="External"/><Relationship Id="rId11" Type="http://schemas.openxmlformats.org/officeDocument/2006/relationships/hyperlink" Target="https://ru.wikipedia.org/wiki/%D0%A0%D1%83%D1%81%D1%81%D0%BA%D0%B0%D1%8F_%D0%BB%D0%B8%D1%82%D0%B5%D1%80%D0%B0%D1%82%D1%83%D1%80%D0%B0" TargetMode="External"/><Relationship Id="rId5" Type="http://schemas.openxmlformats.org/officeDocument/2006/relationships/hyperlink" Target="https://ru.wikipedia.org/wiki/%D0%95%D0%BA%D0%B0%D1%82%D0%B5%D1%80%D0%B8%D0%BD%D0%BE%D1%81%D0%BB%D0%B0%D0%B2%D1%81%D0%BA%D0%B0%D1%8F_%D0%B3%D1%83%D0%B1%D0%B5%D1%80%D0%BD%D0%B8%D1%8F" TargetMode="External"/><Relationship Id="rId15" Type="http://schemas.openxmlformats.org/officeDocument/2006/relationships/hyperlink" Target="https://ru.wikipedia.org/wiki/%D0%9F%D0%B5%D1%82%D0%B5%D1%80%D0%B1%D1%83%D1%80%D0%B3%D1%81%D0%BA%D0%B0%D1%8F_%D0%B0%D0%BA%D0%B0%D0%B4%D0%B5%D0%BC%D0%B8%D1%8F_%D0%BD%D0%B0%D1%83%D0%BA" TargetMode="External"/><Relationship Id="rId10" Type="http://schemas.openxmlformats.org/officeDocument/2006/relationships/hyperlink" Target="https://ru.wikipedia.org/wiki/%D0%A7%D0%B5%D1%85%D0%BE%D0%B2,_%D0%90%D0%BD%D1%82%D0%BE%D0%BD_%D0%9F%D0%B0%D0%B2%D0%BB%D0%BE%D0%B2%D0%B8%D1%87#cite_note-2" TargetMode="External"/><Relationship Id="rId19" Type="http://schemas.openxmlformats.org/officeDocument/2006/relationships/hyperlink" Target="https://ru.wikipedia.org/wiki/%D0%A7%D0%B0%D0%B9%D0%BA%D0%B0_(%D0%BF%D1%8C%D0%B5%D1%81%D0%B0)" TargetMode="External"/><Relationship Id="rId4" Type="http://schemas.openxmlformats.org/officeDocument/2006/relationships/hyperlink" Target="https://ru.wikipedia.org/wiki/%D0%A2%D0%B0%D0%B3%D0%B0%D0%BD%D1%80%D0%BE%D0%B3" TargetMode="External"/><Relationship Id="rId9" Type="http://schemas.openxmlformats.org/officeDocument/2006/relationships/hyperlink" Target="https://ru.wikipedia.org/wiki/%D0%91%D0%B0%D0%B4%D0%B5%D0%BD%D0%B2%D0%B0%D0%B9%D0%BB%D0%B5%D1%80" TargetMode="External"/><Relationship Id="rId14" Type="http://schemas.openxmlformats.org/officeDocument/2006/relationships/hyperlink" Target="https://ru.wikipedia.org/wiki/%D0%90%D0%BA%D0%B0%D0%B4%D0%B5%D0%BC%D0%B8%D0%B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honet.ru/person/68745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honet.ru/person/6874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honet.ru/person/68745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Антон Павлович Чехов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265246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 </a:t>
            </a:r>
            <a:r>
              <a:rPr lang="ru-RU" sz="2800" b="1" dirty="0" smtClean="0"/>
              <a:t>сборник произведений из цикла </a:t>
            </a:r>
          </a:p>
          <a:p>
            <a:r>
              <a:rPr lang="ru-RU" sz="2800" b="1" dirty="0" smtClean="0"/>
              <a:t>«советуем прочитать»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Подготовили ученицы 11-А класса</a:t>
            </a:r>
            <a:br>
              <a:rPr lang="ru-RU" b="1" i="1" dirty="0"/>
            </a:br>
            <a:r>
              <a:rPr lang="ru-RU" b="1" i="1" dirty="0"/>
              <a:t>КЗО «СОШ №120»</a:t>
            </a:r>
            <a:br>
              <a:rPr lang="ru-RU" b="1" i="1" dirty="0"/>
            </a:br>
            <a:r>
              <a:rPr lang="ru-RU" b="1" i="1" dirty="0"/>
              <a:t>Чупрова Марина</a:t>
            </a:r>
          </a:p>
          <a:p>
            <a:r>
              <a:rPr lang="ru-RU" b="1" i="1" dirty="0" err="1"/>
              <a:t>Бромберг</a:t>
            </a:r>
            <a:r>
              <a:rPr lang="ru-RU" b="1" i="1" dirty="0"/>
              <a:t> Рената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84463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Анто́н</a:t>
            </a:r>
            <a:r>
              <a:rPr lang="ru-RU" b="1" dirty="0"/>
              <a:t> </a:t>
            </a:r>
            <a:r>
              <a:rPr lang="ru-RU" b="1" dirty="0" err="1"/>
              <a:t>Па́влович</a:t>
            </a:r>
            <a:r>
              <a:rPr lang="ru-RU" b="1" dirty="0"/>
              <a:t> </a:t>
            </a:r>
            <a:r>
              <a:rPr lang="ru-RU" b="1" dirty="0" err="1"/>
              <a:t>Че́хов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61" y="2133600"/>
            <a:ext cx="4990877" cy="6400800"/>
          </a:xfrm>
        </p:spPr>
      </p:pic>
    </p:spTree>
    <p:extLst>
      <p:ext uri="{BB962C8B-B14F-4D97-AF65-F5344CB8AC3E}">
        <p14:creationId xmlns:p14="http://schemas.microsoft.com/office/powerpoint/2010/main" val="85855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Анто́н</a:t>
            </a:r>
            <a:r>
              <a:rPr lang="ru-RU" b="1" dirty="0"/>
              <a:t> </a:t>
            </a:r>
            <a:r>
              <a:rPr lang="ru-RU" b="1" dirty="0" err="1"/>
              <a:t>Па́влович</a:t>
            </a:r>
            <a:r>
              <a:rPr lang="ru-RU" b="1" dirty="0"/>
              <a:t> </a:t>
            </a:r>
            <a:r>
              <a:rPr lang="ru-RU" b="1" dirty="0" err="1"/>
              <a:t>Че́хов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/>
              <a:t>(17 </a:t>
            </a:r>
            <a:r>
              <a:rPr lang="ru-RU" dirty="0">
                <a:hlinkClick r:id="rId2" tooltip="29 января"/>
              </a:rPr>
              <a:t>[29] января</a:t>
            </a:r>
            <a:r>
              <a:rPr lang="ru-RU" dirty="0"/>
              <a:t> </a:t>
            </a:r>
            <a:r>
              <a:rPr lang="ru-RU" dirty="0">
                <a:hlinkClick r:id="rId3" tooltip="1860 год"/>
              </a:rPr>
              <a:t>1860</a:t>
            </a:r>
            <a:r>
              <a:rPr lang="ru-RU" dirty="0"/>
              <a:t>, </a:t>
            </a:r>
            <a:r>
              <a:rPr lang="ru-RU" dirty="0">
                <a:hlinkClick r:id="rId4" tooltip="Таганрог"/>
              </a:rPr>
              <a:t>Таганрог</a:t>
            </a:r>
            <a:r>
              <a:rPr lang="ru-RU" dirty="0"/>
              <a:t>, </a:t>
            </a:r>
            <a:r>
              <a:rPr lang="ru-RU" dirty="0">
                <a:hlinkClick r:id="rId5" tooltip="Екатеринославская губерния"/>
              </a:rPr>
              <a:t>Екатеринославская губерния</a:t>
            </a:r>
            <a:r>
              <a:rPr lang="ru-RU" dirty="0"/>
              <a:t> (теперь </a:t>
            </a:r>
            <a:r>
              <a:rPr lang="ru-RU" dirty="0">
                <a:hlinkClick r:id="rId6" tooltip="Ростовская область"/>
              </a:rPr>
              <a:t>Ростовская область</a:t>
            </a:r>
            <a:r>
              <a:rPr lang="ru-RU" dirty="0"/>
              <a:t>) — 2 </a:t>
            </a:r>
            <a:r>
              <a:rPr lang="ru-RU" dirty="0">
                <a:hlinkClick r:id="rId7" tooltip="15 июля"/>
              </a:rPr>
              <a:t>[15] июля</a:t>
            </a:r>
            <a:r>
              <a:rPr lang="ru-RU" dirty="0"/>
              <a:t> </a:t>
            </a:r>
            <a:r>
              <a:rPr lang="ru-RU" dirty="0">
                <a:hlinkClick r:id="rId8" tooltip="1904 год"/>
              </a:rPr>
              <a:t>1904</a:t>
            </a:r>
            <a:r>
              <a:rPr lang="ru-RU" dirty="0"/>
              <a:t>, </a:t>
            </a:r>
            <a:r>
              <a:rPr lang="ru-RU" dirty="0" err="1">
                <a:hlinkClick r:id="rId9" tooltip="Баденвайлер"/>
              </a:rPr>
              <a:t>Баденвайлер</a:t>
            </a:r>
            <a:r>
              <a:rPr lang="ru-RU" baseline="30000" dirty="0">
                <a:hlinkClick r:id="rId10"/>
              </a:rPr>
              <a:t>[2]</a:t>
            </a:r>
            <a:r>
              <a:rPr lang="ru-RU" dirty="0"/>
              <a:t>) —</a:t>
            </a:r>
            <a:r>
              <a:rPr lang="ru-RU" dirty="0">
                <a:hlinkClick r:id="rId11" tooltip="Русская литература"/>
              </a:rPr>
              <a:t>русский</a:t>
            </a:r>
            <a:r>
              <a:rPr lang="ru-RU" dirty="0"/>
              <a:t> </a:t>
            </a:r>
            <a:r>
              <a:rPr lang="ru-RU" dirty="0">
                <a:hlinkClick r:id="rId12" tooltip="Писатель"/>
              </a:rPr>
              <a:t>писатель</a:t>
            </a:r>
            <a:r>
              <a:rPr lang="ru-RU" dirty="0"/>
              <a:t>, общепризнанный классик мировой литературы. По профессии </a:t>
            </a:r>
            <a:r>
              <a:rPr lang="ru-RU" dirty="0">
                <a:hlinkClick r:id="rId13" tooltip="Врач"/>
              </a:rPr>
              <a:t>врач</a:t>
            </a:r>
            <a:r>
              <a:rPr lang="ru-RU" dirty="0"/>
              <a:t>. Почётный </a:t>
            </a:r>
            <a:r>
              <a:rPr lang="ru-RU" dirty="0">
                <a:hlinkClick r:id="rId14" tooltip="Академик"/>
              </a:rPr>
              <a:t>академик</a:t>
            </a:r>
            <a:r>
              <a:rPr lang="ru-RU" dirty="0"/>
              <a:t> </a:t>
            </a:r>
            <a:r>
              <a:rPr lang="ru-RU" dirty="0">
                <a:hlinkClick r:id="rId15" tooltip="Петербургская академия наук"/>
              </a:rPr>
              <a:t>Императорской Академии наук</a:t>
            </a:r>
            <a:r>
              <a:rPr lang="ru-RU" dirty="0"/>
              <a:t> по Разряду изящной словесности (</a:t>
            </a:r>
            <a:r>
              <a:rPr lang="ru-RU" dirty="0">
                <a:hlinkClick r:id="rId16" tooltip="1900"/>
              </a:rPr>
              <a:t>1900</a:t>
            </a:r>
            <a:r>
              <a:rPr lang="ru-RU" dirty="0"/>
              <a:t>—</a:t>
            </a:r>
            <a:r>
              <a:rPr lang="ru-RU" dirty="0">
                <a:hlinkClick r:id="rId17" tooltip="1902"/>
              </a:rPr>
              <a:t>1902</a:t>
            </a:r>
            <a:r>
              <a:rPr lang="ru-RU" dirty="0"/>
              <a:t>). Один из самых известных </a:t>
            </a:r>
            <a:r>
              <a:rPr lang="ru-RU" dirty="0">
                <a:hlinkClick r:id="rId18" tooltip="Драматург"/>
              </a:rPr>
              <a:t>драматургов</a:t>
            </a:r>
            <a:r>
              <a:rPr lang="ru-RU" dirty="0"/>
              <a:t> мира. Его произведения переведены более чем на 100 языков. Его пьесы, в особенности «</a:t>
            </a:r>
            <a:r>
              <a:rPr lang="ru-RU" dirty="0">
                <a:hlinkClick r:id="rId19" tooltip="Чайка (пьеса)"/>
              </a:rPr>
              <a:t>Чайка</a:t>
            </a:r>
            <a:r>
              <a:rPr lang="ru-RU" dirty="0"/>
              <a:t>», «</a:t>
            </a:r>
            <a:r>
              <a:rPr lang="ru-RU" dirty="0">
                <a:hlinkClick r:id="rId20" tooltip="Три сестры"/>
              </a:rPr>
              <a:t>Три сестры</a:t>
            </a:r>
            <a:r>
              <a:rPr lang="ru-RU" dirty="0"/>
              <a:t>» и «</a:t>
            </a:r>
            <a:r>
              <a:rPr lang="ru-RU" dirty="0">
                <a:hlinkClick r:id="rId21" tooltip="Вишнёвый сад"/>
              </a:rPr>
              <a:t>Вишнёвый сад</a:t>
            </a:r>
            <a:r>
              <a:rPr lang="ru-RU" dirty="0"/>
              <a:t>», на протяжении более 100 лет ставятся во многих театрах мира.</a:t>
            </a:r>
          </a:p>
        </p:txBody>
      </p:sp>
    </p:spTree>
    <p:extLst>
      <p:ext uri="{BB962C8B-B14F-4D97-AF65-F5344CB8AC3E}">
        <p14:creationId xmlns:p14="http://schemas.microsoft.com/office/powerpoint/2010/main" val="133030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040" y="251520"/>
            <a:ext cx="2493516" cy="36391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2656" y="251520"/>
            <a:ext cx="568863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Палата № 6</a:t>
            </a:r>
          </a:p>
          <a:p>
            <a:endParaRPr lang="ru-RU" dirty="0"/>
          </a:p>
          <a:p>
            <a:r>
              <a:rPr lang="ru-RU" dirty="0" smtClean="0"/>
              <a:t>Главный герой рассказа </a:t>
            </a:r>
          </a:p>
          <a:p>
            <a:r>
              <a:rPr lang="ru-RU" dirty="0" smtClean="0"/>
              <a:t>А. П. Чехова «Палата № 6» </a:t>
            </a:r>
          </a:p>
          <a:p>
            <a:r>
              <a:rPr lang="ru-RU" dirty="0" smtClean="0"/>
              <a:t>молодой доктор Андрей </a:t>
            </a:r>
            <a:r>
              <a:rPr lang="ru-RU" dirty="0" err="1" smtClean="0"/>
              <a:t>Ефимыч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Рагин</a:t>
            </a:r>
            <a:r>
              <a:rPr lang="ru-RU" dirty="0" smtClean="0"/>
              <a:t> приехал в провинциальный </a:t>
            </a:r>
          </a:p>
          <a:p>
            <a:r>
              <a:rPr lang="ru-RU" dirty="0" smtClean="0"/>
              <a:t>город на должность главного врача </a:t>
            </a:r>
          </a:p>
          <a:p>
            <a:r>
              <a:rPr lang="ru-RU" dirty="0" smtClean="0"/>
              <a:t>городской больницы. Он обратил </a:t>
            </a:r>
          </a:p>
          <a:p>
            <a:r>
              <a:rPr lang="ru-RU" dirty="0" smtClean="0"/>
              <a:t>внимание на ужасное состояние </a:t>
            </a:r>
          </a:p>
          <a:p>
            <a:r>
              <a:rPr lang="ru-RU" dirty="0" smtClean="0"/>
              <a:t>лечебного заведения, но все его </a:t>
            </a:r>
          </a:p>
          <a:p>
            <a:r>
              <a:rPr lang="ru-RU" dirty="0" smtClean="0"/>
              <a:t>попытки исправить положение </a:t>
            </a:r>
          </a:p>
          <a:p>
            <a:r>
              <a:rPr lang="ru-RU" dirty="0" smtClean="0"/>
              <a:t>были тщетны.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палате № 6 главный врач </a:t>
            </a:r>
          </a:p>
          <a:p>
            <a:r>
              <a:rPr lang="ru-RU" dirty="0" smtClean="0"/>
              <a:t>обратил внимание на пациента </a:t>
            </a:r>
          </a:p>
          <a:p>
            <a:r>
              <a:rPr lang="ru-RU" dirty="0" smtClean="0"/>
              <a:t>Ивана Дмитриевича Громова, который страдает манией преследования. Поговорив с больным, Андрей </a:t>
            </a:r>
            <a:r>
              <a:rPr lang="ru-RU" dirty="0" err="1" smtClean="0"/>
              <a:t>Ефимыч</a:t>
            </a:r>
            <a:r>
              <a:rPr lang="ru-RU" dirty="0" smtClean="0"/>
              <a:t> пришел к выводу, что он умнейший человек во всем городе. Доктор стал часто посещать палату № 6 и подолгу беседовать с Громовым. Такое поведение врача вызвало гнев местного общества и вскоре его стали подозревать в сумасшествии…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529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040" y="179512"/>
            <a:ext cx="2349500" cy="3429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8640" y="255785"/>
            <a:ext cx="5616624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Анна на шее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"Анна на шее" - один из </a:t>
            </a:r>
            <a:r>
              <a:rPr lang="ru-RU" dirty="0" smtClean="0"/>
              <a:t>рассказов</a:t>
            </a:r>
          </a:p>
          <a:p>
            <a:r>
              <a:rPr lang="ru-RU" dirty="0"/>
              <a:t> </a:t>
            </a:r>
            <a:r>
              <a:rPr lang="ru-RU" dirty="0">
                <a:hlinkClick r:id="rId3"/>
              </a:rPr>
              <a:t>А. П. Чехова</a:t>
            </a:r>
            <a:r>
              <a:rPr lang="ru-RU" dirty="0"/>
              <a:t>, который с </a:t>
            </a:r>
            <a:endParaRPr lang="ru-RU" dirty="0" smtClean="0"/>
          </a:p>
          <a:p>
            <a:r>
              <a:rPr lang="ru-RU" dirty="0" smtClean="0"/>
              <a:t>уверенностью </a:t>
            </a:r>
            <a:r>
              <a:rPr lang="ru-RU" dirty="0"/>
              <a:t>можно соотнести с </a:t>
            </a:r>
            <a:endParaRPr lang="ru-RU" dirty="0" smtClean="0"/>
          </a:p>
          <a:p>
            <a:r>
              <a:rPr lang="ru-RU" dirty="0" smtClean="0"/>
              <a:t>нашей </a:t>
            </a:r>
            <a:r>
              <a:rPr lang="ru-RU" dirty="0"/>
              <a:t>современностью.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18-летняя хорошенькая девушка из </a:t>
            </a:r>
            <a:endParaRPr lang="ru-RU" dirty="0" smtClean="0"/>
          </a:p>
          <a:p>
            <a:r>
              <a:rPr lang="ru-RU" dirty="0" smtClean="0"/>
              <a:t>приличной</a:t>
            </a:r>
            <a:r>
              <a:rPr lang="ru-RU" dirty="0"/>
              <a:t>, но обедневшей семьи </a:t>
            </a:r>
            <a:endParaRPr lang="ru-RU" dirty="0" smtClean="0"/>
          </a:p>
          <a:p>
            <a:r>
              <a:rPr lang="ru-RU" dirty="0" smtClean="0"/>
              <a:t>выходит </a:t>
            </a:r>
            <a:r>
              <a:rPr lang="ru-RU" dirty="0"/>
              <a:t>замуж за некоего </a:t>
            </a:r>
            <a:endParaRPr lang="ru-RU" dirty="0" smtClean="0"/>
          </a:p>
          <a:p>
            <a:r>
              <a:rPr lang="ru-RU" dirty="0" smtClean="0"/>
              <a:t>52-летнего </a:t>
            </a:r>
            <a:r>
              <a:rPr lang="ru-RU" dirty="0"/>
              <a:t>чиновника Модеста </a:t>
            </a:r>
            <a:endParaRPr lang="ru-RU" dirty="0" smtClean="0"/>
          </a:p>
          <a:p>
            <a:r>
              <a:rPr lang="ru-RU" dirty="0" smtClean="0"/>
              <a:t>Алексеевича</a:t>
            </a:r>
            <a:r>
              <a:rPr lang="ru-RU" dirty="0"/>
              <a:t>. Аня, так зовут нашу </a:t>
            </a:r>
            <a:endParaRPr lang="ru-RU" dirty="0" smtClean="0"/>
          </a:p>
          <a:p>
            <a:r>
              <a:rPr lang="ru-RU" dirty="0" smtClean="0"/>
              <a:t>героиню</a:t>
            </a:r>
            <a:r>
              <a:rPr lang="ru-RU" dirty="0"/>
              <a:t>, надеется, что своим замужеством она сможет поддержать двух своих младших братьев и папеньку - доброго, но пьющего человека. Однако ее надеждам не суждено сбыться: муж не дает денег ни тестю, ни своей молодой жене, зато постоянно нудит о долге и добропорядочности.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Во время рождественского бала на Аню обращает внимание сам его сиятельство, а следом за ним и местный богатей - </a:t>
            </a:r>
            <a:r>
              <a:rPr lang="ru-RU" dirty="0" err="1"/>
              <a:t>Артынов</a:t>
            </a:r>
            <a:r>
              <a:rPr lang="ru-RU" dirty="0"/>
              <a:t>. Вскоре муж уже пресмыкается перед супругой, а она весело проводит время на балах и пикниках, совершенно позабыв о папеньке и братьях. К Пасхе Модест Алексеевич получает из рук его сиятельства орден Святой Анны, вручение сопровождается словами: "Значит, у вас теперь три Анны: одна в петлице, две на шее".</a:t>
            </a:r>
          </a:p>
        </p:txBody>
      </p:sp>
    </p:spTree>
    <p:extLst>
      <p:ext uri="{BB962C8B-B14F-4D97-AF65-F5344CB8AC3E}">
        <p14:creationId xmlns:p14="http://schemas.microsoft.com/office/powerpoint/2010/main" val="28051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040" y="251520"/>
            <a:ext cx="2349500" cy="3429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0648" y="251520"/>
            <a:ext cx="587789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Дядя Ваня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Классика русской литературы </a:t>
            </a:r>
            <a:r>
              <a:rPr lang="ru-RU" dirty="0" smtClean="0"/>
              <a:t>– </a:t>
            </a:r>
          </a:p>
          <a:p>
            <a:r>
              <a:rPr lang="ru-RU" dirty="0" smtClean="0"/>
              <a:t>пьеса</a:t>
            </a:r>
            <a:r>
              <a:rPr lang="ru-RU" dirty="0"/>
              <a:t> </a:t>
            </a:r>
            <a:r>
              <a:rPr lang="ru-RU" dirty="0">
                <a:hlinkClick r:id="rId3"/>
              </a:rPr>
              <a:t>Антона Чехова</a:t>
            </a:r>
            <a:r>
              <a:rPr lang="ru-RU" dirty="0"/>
              <a:t> "Дядя Ваня" </a:t>
            </a:r>
            <a:r>
              <a:rPr lang="ru-RU" dirty="0" smtClean="0"/>
              <a:t>–</a:t>
            </a:r>
          </a:p>
          <a:p>
            <a:r>
              <a:rPr lang="ru-RU" dirty="0" smtClean="0"/>
              <a:t> </a:t>
            </a:r>
            <a:r>
              <a:rPr lang="ru-RU" dirty="0"/>
              <a:t>была написана в 1896 году.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пьесе выпукло описана жизнь </a:t>
            </a:r>
            <a:endParaRPr lang="ru-RU" dirty="0" smtClean="0"/>
          </a:p>
          <a:p>
            <a:r>
              <a:rPr lang="ru-RU" dirty="0" smtClean="0"/>
              <a:t>(или </a:t>
            </a:r>
            <a:r>
              <a:rPr lang="ru-RU" dirty="0"/>
              <a:t>отсутствие таковой?) </a:t>
            </a:r>
            <a:r>
              <a:rPr lang="ru-RU" dirty="0" smtClean="0"/>
              <a:t>русской</a:t>
            </a:r>
          </a:p>
          <a:p>
            <a:r>
              <a:rPr lang="ru-RU" dirty="0" smtClean="0"/>
              <a:t> </a:t>
            </a:r>
            <a:r>
              <a:rPr lang="ru-RU" dirty="0"/>
              <a:t>интеллигенции конца 19 века: </a:t>
            </a:r>
            <a:endParaRPr lang="ru-RU" dirty="0" smtClean="0"/>
          </a:p>
          <a:p>
            <a:r>
              <a:rPr lang="ru-RU" dirty="0" smtClean="0"/>
              <a:t>все скучно</a:t>
            </a:r>
            <a:r>
              <a:rPr lang="ru-RU" dirty="0"/>
              <a:t>, тускло, пасмурно и </a:t>
            </a:r>
            <a:endParaRPr lang="ru-RU" dirty="0" smtClean="0"/>
          </a:p>
          <a:p>
            <a:r>
              <a:rPr lang="ru-RU" dirty="0" smtClean="0"/>
              <a:t>неприглядно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Не стало милосердия, не стало </a:t>
            </a:r>
            <a:endParaRPr lang="ru-RU" dirty="0" smtClean="0"/>
          </a:p>
          <a:p>
            <a:r>
              <a:rPr lang="ru-RU" dirty="0" smtClean="0"/>
              <a:t>любви</a:t>
            </a:r>
            <a:r>
              <a:rPr lang="ru-RU" dirty="0"/>
              <a:t>, да и желание любить тоже угасло. Осталось лишь желание отдохнуть от этой бесконечно-серой круговерти дней и ночей. Как бы хотелось героям, чтобы "все осталось по-старому", но и эта мечта несбыточна.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00" y="4843873"/>
            <a:ext cx="2349500" cy="3429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35600" y="4843873"/>
            <a:ext cx="360294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Человек в футляре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История, описанная А. П. Чеховым в рассказе «Человек в футляре» случилась в уездном городе. О ней поведал своему приятелю-ветеринарному врачу учитель гимназии.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Учитель греческого языка Беликов был известен в городе тем, что в любую погоду всегда ходил в ватном пальто, калошах и с зонтиком. Его перочинный нож, </a:t>
            </a:r>
          </a:p>
        </p:txBody>
      </p:sp>
    </p:spTree>
    <p:extLst>
      <p:ext uri="{BB962C8B-B14F-4D97-AF65-F5344CB8AC3E}">
        <p14:creationId xmlns:p14="http://schemas.microsoft.com/office/powerpoint/2010/main" val="107256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656" y="395536"/>
            <a:ext cx="58326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зонтик, часы были в чехлах. На улице Беликов носил темные очки, а приходя домой, закрывался на все имеющиеся замки. Он старался создать «футляр» в надежде, что он защитит от внешних вредных влияний. Его «футлярные» наклонности угнетали весь город. Но однажды Беликов чуть не женился…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94" y="2267744"/>
            <a:ext cx="2349500" cy="342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7903" y="2267744"/>
            <a:ext cx="51125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Крыжовник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07903" y="2771800"/>
            <a:ext cx="556936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Крупные кислые ягоды из </a:t>
            </a:r>
            <a:endParaRPr lang="ru-RU" dirty="0" smtClean="0"/>
          </a:p>
          <a:p>
            <a:r>
              <a:rPr lang="ru-RU" dirty="0" smtClean="0"/>
              <a:t>собственного </a:t>
            </a:r>
            <a:r>
              <a:rPr lang="ru-RU" dirty="0"/>
              <a:t>сада для помещика </a:t>
            </a:r>
            <a:endParaRPr lang="ru-RU" dirty="0" smtClean="0"/>
          </a:p>
          <a:p>
            <a:r>
              <a:rPr lang="ru-RU" dirty="0" smtClean="0"/>
              <a:t>Николая</a:t>
            </a:r>
            <a:r>
              <a:rPr lang="ru-RU" dirty="0"/>
              <a:t>, </a:t>
            </a:r>
            <a:r>
              <a:rPr lang="ru-RU" dirty="0" smtClean="0"/>
              <a:t>героя рассказа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>
                <a:hlinkClick r:id="rId3"/>
              </a:rPr>
              <a:t>А</a:t>
            </a:r>
            <a:r>
              <a:rPr lang="ru-RU" dirty="0">
                <a:hlinkClick r:id="rId3"/>
              </a:rPr>
              <a:t>. П. Чехова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Крыжовник», - больше чем </a:t>
            </a:r>
            <a:endParaRPr lang="ru-RU" dirty="0" smtClean="0"/>
          </a:p>
          <a:p>
            <a:r>
              <a:rPr lang="ru-RU" dirty="0" smtClean="0"/>
              <a:t>лакомство</a:t>
            </a:r>
            <a:r>
              <a:rPr lang="ru-RU" dirty="0"/>
              <a:t>. Когда-то он дал себе </a:t>
            </a:r>
            <a:endParaRPr lang="ru-RU" dirty="0" smtClean="0"/>
          </a:p>
          <a:p>
            <a:r>
              <a:rPr lang="ru-RU" dirty="0" smtClean="0"/>
              <a:t>слово </a:t>
            </a:r>
            <a:r>
              <a:rPr lang="ru-RU" dirty="0"/>
              <a:t>реализовать свою мечту: </a:t>
            </a:r>
            <a:endParaRPr lang="ru-RU" dirty="0" smtClean="0"/>
          </a:p>
          <a:p>
            <a:r>
              <a:rPr lang="ru-RU" dirty="0" smtClean="0"/>
              <a:t>приобрести </a:t>
            </a:r>
            <a:r>
              <a:rPr lang="ru-RU" dirty="0"/>
              <a:t>усадьбу и </a:t>
            </a:r>
            <a:endParaRPr lang="ru-RU" dirty="0" smtClean="0"/>
          </a:p>
          <a:p>
            <a:r>
              <a:rPr lang="ru-RU" dirty="0" smtClean="0"/>
              <a:t>непременно </a:t>
            </a:r>
            <a:r>
              <a:rPr lang="ru-RU" dirty="0"/>
              <a:t>вырастить на своей </a:t>
            </a:r>
            <a:endParaRPr lang="ru-RU" dirty="0" smtClean="0"/>
          </a:p>
          <a:p>
            <a:r>
              <a:rPr lang="ru-RU" dirty="0" smtClean="0"/>
              <a:t>земле </a:t>
            </a:r>
            <a:r>
              <a:rPr lang="ru-RU" dirty="0"/>
              <a:t>крыжовник. В этом </a:t>
            </a:r>
            <a:endParaRPr lang="ru-RU" dirty="0" smtClean="0"/>
          </a:p>
          <a:p>
            <a:r>
              <a:rPr lang="ru-RU" dirty="0" smtClean="0"/>
              <a:t>Николаю </a:t>
            </a:r>
            <a:r>
              <a:rPr lang="ru-RU" dirty="0"/>
              <a:t>виделось счастье, </a:t>
            </a:r>
            <a:endParaRPr lang="ru-RU" dirty="0" smtClean="0"/>
          </a:p>
          <a:p>
            <a:r>
              <a:rPr lang="ru-RU" dirty="0" smtClean="0"/>
              <a:t>островок </a:t>
            </a:r>
            <a:r>
              <a:rPr lang="ru-RU" dirty="0"/>
              <a:t>рая на земле, и он шел к ним долгие годы праведной и неправедной дорогой…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Николая навещает его брат, и то, как располневший барин пересчитывает в ночной мгле заветные ягоды, вызывает у него мысли о том, как хрупко и относительно земное счастье.</a:t>
            </a:r>
          </a:p>
        </p:txBody>
      </p:sp>
    </p:spTree>
    <p:extLst>
      <p:ext uri="{BB962C8B-B14F-4D97-AF65-F5344CB8AC3E}">
        <p14:creationId xmlns:p14="http://schemas.microsoft.com/office/powerpoint/2010/main" val="2625735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</TotalTime>
  <Words>137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Соседство</vt:lpstr>
      <vt:lpstr>Антон Павлович Чехов</vt:lpstr>
      <vt:lpstr>Анто́н Па́влович Че́хов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Антон Павлович Чехов</dc:title>
  <dc:creator>Customer</dc:creator>
  <cp:lastModifiedBy>Customer</cp:lastModifiedBy>
  <cp:revision>3</cp:revision>
  <dcterms:created xsi:type="dcterms:W3CDTF">2014-11-13T16:23:41Z</dcterms:created>
  <dcterms:modified xsi:type="dcterms:W3CDTF">2014-11-13T17:14:55Z</dcterms:modified>
</cp:coreProperties>
</file>