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4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00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6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7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9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62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0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4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2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1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4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38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7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Иоганн Вольфганг фон Гёте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</a:t>
            </a:r>
          </a:p>
          <a:p>
            <a:r>
              <a:rPr lang="ru-RU" dirty="0" smtClean="0"/>
              <a:t>Ученицы 10 – А класса</a:t>
            </a:r>
          </a:p>
          <a:p>
            <a:r>
              <a:rPr lang="ru-RU" dirty="0" smtClean="0"/>
              <a:t>Харьковского лицея №89</a:t>
            </a:r>
          </a:p>
          <a:p>
            <a:r>
              <a:rPr lang="ru-RU" dirty="0" smtClean="0"/>
              <a:t>Ксенофонтовой Юлии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205" y="583844"/>
            <a:ext cx="73117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Прежде всего, отец Гёте приступил к перестройке дома, причем дети получили целый ряд новых впечатлений; наконец пришлось отправить их на время к соседям, а начатое учение продолжать в школе. В этих условиях Вольфганг имел достаточно случаев познакомиться с жизнью вне дома. Франкфурт как старый исторический город со своеобразной физиономией открывал много интересного наблюдательному и любопытному мальчику, который или один, или с товарищами обегал все кварталы и ближайшие окрестности. Лавки, рынок, старинные здания, ратуша, собор, ярмарки, разные городские празднества, носившие средневековый характер,- все это было предметом ненасытного любопытства Вольфганга и производило на него романтическое впечатление.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932" y="1122325"/>
            <a:ext cx="3413871" cy="454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604" y="1056608"/>
            <a:ext cx="99221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Наконец дом был перестроен, и молодой Гёте возвратился опять в родное гнездо; возобновилось также и домашнее учение. Мальчик оказывал особенные способности к языкам, хотя грамматики не любил. Он стал много читать и излагал свои мысли письменно, к чему его усердно приучал отец; скоро начал он писать и стихи. Под влиянием чтения всевозможных книг, частью из отцовской библиотеки, частью купленных в лавочках букинистов, развитие мальчика, приближавшегося к десятилетнему возрасту, быстро шло вперед. Вместе с другими вопросами его волновали и религиозные. Еще в 1755 году, то есть на шестом году жизни, когда пришла страшная весть о Лиссабонском землетрясении, Вольфганг был потрясен мыслью, что при этом Бог наказал одинаково и добрых, и злых; </a:t>
            </a:r>
            <a:r>
              <a:rPr lang="ru-RU" sz="2400" dirty="0" smtClean="0"/>
              <a:t>Гениальному </a:t>
            </a:r>
            <a:r>
              <a:rPr lang="ru-RU" sz="2400" dirty="0"/>
              <a:t>ребенку пришла мысль по-своему приблизиться к Богу, которого он считал стоящим в непосредственной связи с природой. </a:t>
            </a:r>
          </a:p>
        </p:txBody>
      </p:sp>
    </p:spTree>
    <p:extLst>
      <p:ext uri="{BB962C8B-B14F-4D97-AF65-F5344CB8AC3E}">
        <p14:creationId xmlns:p14="http://schemas.microsoft.com/office/powerpoint/2010/main" val="17443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2857" y="1138579"/>
            <a:ext cx="70964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Поэтические наклонности обнаружились в Вольфганге также весьма рано и выразились прежде всего в том, что он, по примеру своей матери, сочинял сказки и рассказывал их своим сверстникам, выдавая плоды своей фантазии за действительность. Из таких сказок сохранилась одна, под названием "Новый Парис" (1760 год), где под именем Париса фигурирует сам Вольфганг. С жадностью читал он также произведения разных поэтов и в особенности восхищался только что появившейся тогда "</a:t>
            </a:r>
            <a:r>
              <a:rPr lang="ru-RU" sz="2400" dirty="0" err="1"/>
              <a:t>Мессиадой</a:t>
            </a:r>
            <a:r>
              <a:rPr lang="ru-RU" sz="2400" dirty="0"/>
              <a:t>" </a:t>
            </a:r>
            <a:r>
              <a:rPr lang="ru-RU" sz="2400" dirty="0" err="1"/>
              <a:t>Клопштока</a:t>
            </a:r>
            <a:r>
              <a:rPr lang="ru-RU" sz="2400" dirty="0"/>
              <a:t>, к большому неудовольствию отца, который белые стихи даже не признавал стихами.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05" y="1393116"/>
            <a:ext cx="3222812" cy="32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398888"/>
            <a:ext cx="98771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Мирное течение детских лет поэта было в значительной степени нарушено событиями знаменитой Семилетней войны, которая началась в 1756 году, когда Вольфгангу едва минуло семь лет. Прежде всего обнаружился по этому поводу разлад между семейством Гёте и семьей его знатного деда - городского судьи. Отец Гёте, как и вся его семья, стоял за Фридриха Великого и восхищался его подвигами, а дед был на стороне австрийцев. Вольфганг в качестве старшего внука и крестника по воскресеньям обедал у дедушки и должен был там выслушивать самые оскорбительные отзывы о Фридрихе, которого он глубоко почитал как героя. Это произвело на него очень дурное впечатление: он видел, как люди под влиянием предубеждения не признают даже очевиднейших подвигов и заслуг, и это вселило в него навсегда некоторое недоверие и презрение к мнению толпы.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2271" y="856562"/>
            <a:ext cx="540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едоверие </a:t>
            </a:r>
            <a:r>
              <a:rPr lang="ru-RU" sz="2400" dirty="0"/>
              <a:t>и презрение к мнению толпы</a:t>
            </a:r>
          </a:p>
        </p:txBody>
      </p:sp>
    </p:spTree>
    <p:extLst>
      <p:ext uri="{BB962C8B-B14F-4D97-AF65-F5344CB8AC3E}">
        <p14:creationId xmlns:p14="http://schemas.microsoft.com/office/powerpoint/2010/main" val="3512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1334700"/>
            <a:ext cx="98359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Разочаровавшись в университетских лекциях, молодой поэт тем усерднее стал искать развлечений в обществе. Лейпцигское общество, в котором Гёте полировал себя в отношении светского обращения, не могло его долго интересовать. Разные церемонии, визиты, галантности, обязательная карточная игра, которой необходимо было выучиться,- все это скоро надоело живому юноше, искавшему высших интересов. Неправильная жизнь, которую он вел, обильное употребление пива и кофе, а также вдыхание ядовитых паров во время уроков гравирования на меди сильно расстроили его здоровье, и однажды ночью с ним сделался опасный припадок кровохарканья, а потом появился нарыв на шее. Кое-как поправившись, Гёте в августе 1768 года выехал из Лейпцига обратно во Франкфурт.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351" y="873035"/>
            <a:ext cx="329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Пребывание в Лейпциге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99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7882" y="1285104"/>
            <a:ext cx="108245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 </a:t>
            </a:r>
            <a:r>
              <a:rPr lang="ru-RU" sz="2400" dirty="0"/>
              <a:t>числу событий, имевших большое значение для жизни Гёте и его литературной деятельности, принадлежит знакомство его с Гердером, который приехал в Страсбург лечиться от глазной болезни как раз в то время, </a:t>
            </a:r>
            <a:r>
              <a:rPr lang="ru-RU" sz="2400" dirty="0" smtClean="0"/>
              <a:t>когда поэт </a:t>
            </a:r>
            <a:r>
              <a:rPr lang="ru-RU" sz="2400" dirty="0"/>
              <a:t>жил в этом городе. Гердер тогда был уже знаменитым писателем. Гёте поспешил познакомиться с ним и ревностно поддерживал это знакомство, несмотря на резкий характер Гердера и его порою весьма бесцеремонные выходки, случавшиеся под влиянием раздражительности, которая находила себе, правда, некоторое извинение в его болезни, туго поддававшейся лечению. Гердер имел на Гёте большое и благодетельное влияние в том отношении, что открыл ему новые горизонты, объяснив молодому поэту значение для всеобщей литературы Шекспира и Гомера и необходимость для немцев воспринять и воплотить в своей литературе новое, свежее, реальное и национальное, отрешившись раз навсегда от французского ложного классицизма и связанных с ним условных правил искусства.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3319" y="823439"/>
            <a:ext cx="146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Страсбург</a:t>
            </a:r>
          </a:p>
        </p:txBody>
      </p:sp>
    </p:spTree>
    <p:extLst>
      <p:ext uri="{BB962C8B-B14F-4D97-AF65-F5344CB8AC3E}">
        <p14:creationId xmlns:p14="http://schemas.microsoft.com/office/powerpoint/2010/main" val="2430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919" y="1079326"/>
            <a:ext cx="75540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Чтобы заставить сына заняться юриспруденцией, старик Гёте отправил его в </a:t>
            </a:r>
            <a:r>
              <a:rPr lang="ru-RU" sz="2400" dirty="0" err="1" smtClean="0"/>
              <a:t>Вецлар</a:t>
            </a:r>
            <a:r>
              <a:rPr lang="ru-RU" sz="2400" dirty="0" smtClean="0"/>
              <a:t>. </a:t>
            </a:r>
            <a:r>
              <a:rPr lang="ru-RU" sz="2400" dirty="0"/>
              <a:t>Возвратившись во Франкфурт, Гёте продолжал адвокатскую практику и принял участие в нескольких процессах, к великому удовольствию своего </a:t>
            </a:r>
            <a:r>
              <a:rPr lang="ru-RU" sz="2400" dirty="0" smtClean="0"/>
              <a:t>отца. </a:t>
            </a:r>
            <a:r>
              <a:rPr lang="ru-RU" sz="2400" dirty="0"/>
              <a:t>В период 1772-1774 годов </a:t>
            </a:r>
            <a:r>
              <a:rPr lang="ru-RU" sz="2400" dirty="0" smtClean="0"/>
              <a:t>возникли многие произведения поэта</a:t>
            </a:r>
            <a:r>
              <a:rPr lang="ru-RU" sz="2400" dirty="0"/>
              <a:t>: "Ярмарка в </a:t>
            </a:r>
            <a:r>
              <a:rPr lang="ru-RU" sz="2400" dirty="0" err="1"/>
              <a:t>Плундерсвейлерне</a:t>
            </a:r>
            <a:r>
              <a:rPr lang="ru-RU" sz="2400" dirty="0"/>
              <a:t>", "</a:t>
            </a:r>
            <a:r>
              <a:rPr lang="ru-RU" sz="2400" dirty="0" err="1"/>
              <a:t>Клавиго</a:t>
            </a:r>
            <a:r>
              <a:rPr lang="ru-RU" sz="2400" dirty="0"/>
              <a:t>", некоторые сцены из "Фауста", "Прометей", "Магомет", "Вечный жид" и целый ряд мелких стихотворений. Но "</a:t>
            </a:r>
            <a:r>
              <a:rPr lang="ru-RU" sz="2400" dirty="0" err="1"/>
              <a:t>Геца</a:t>
            </a:r>
            <a:r>
              <a:rPr lang="ru-RU" sz="2400" dirty="0"/>
              <a:t>" и "Вертера" одних было достаточно, чтобы возбудить всеобщий интерес к новому блестящему светилу, появившемуся на горизонте немецкой </a:t>
            </a:r>
            <a:r>
              <a:rPr lang="ru-RU" sz="2400" dirty="0" smtClean="0"/>
              <a:t>литературы.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249" y="1431583"/>
            <a:ext cx="2583592" cy="33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973" y="1270328"/>
            <a:ext cx="106268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 концу 1774 года относится также начало знакомства Гёте с семейством богатого франкфуртского банкира </a:t>
            </a:r>
            <a:r>
              <a:rPr lang="ru-RU" sz="2400" dirty="0" err="1"/>
              <a:t>Шенемана</a:t>
            </a:r>
            <a:r>
              <a:rPr lang="ru-RU" sz="2400" dirty="0"/>
              <a:t>,- знакомства, занимающего видное место в жизни поэта. У </a:t>
            </a:r>
            <a:r>
              <a:rPr lang="ru-RU" sz="2400" dirty="0" err="1"/>
              <a:t>Шенемана</a:t>
            </a:r>
            <a:r>
              <a:rPr lang="ru-RU" sz="2400" dirty="0"/>
              <a:t> была дочь Анна Элизабет, которую звали обыкновенно уменьшительным именем Лили. В эту красивую стройную семнадцатилетнюю блондинку </a:t>
            </a:r>
            <a:r>
              <a:rPr lang="ru-RU" sz="2400" dirty="0" smtClean="0"/>
              <a:t>Гёте влюбиться</a:t>
            </a:r>
            <a:r>
              <a:rPr lang="ru-RU" sz="2400" dirty="0"/>
              <a:t>, тем более что и сам как красивый и знаменитый юноша пользовался ее симпатией. Лили была настоящая светская барышня, привыкшая жить в богатстве, постоянно окруженная множеством поклонников, капризная и кокетливая, но, как кажется, искренне любившая Гёте, насколько она вообще могла любить </a:t>
            </a:r>
            <a:r>
              <a:rPr lang="ru-RU" sz="2400" dirty="0" smtClean="0"/>
              <a:t>кого-либо. В </a:t>
            </a:r>
            <a:r>
              <a:rPr lang="ru-RU" sz="2400" dirty="0"/>
              <a:t>течение наступившего 1775 года взаимная склонность молодых людей быстро развивалась. Но Гёте боялся женитьбы как огня, считая ее, по-видимому, тормозом для своих планов и предприятий. Поэтому он, пытаясь побороть себя, стал реже бывать у Лили и, чтобы заглушить свою страсть, усиленно зарывался в различные дела и занятия.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35827" y="80866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Лили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06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5318" y="1836690"/>
            <a:ext cx="87485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Причина увлечения Гёте античными миром и классическим искусством лежит не только во впечатлениях детства, но имеет, так сказать, свои корни в самой натуре нашего поэта. Гёте был глубоким реалистом в своих произведениях. Без малейшего преувеличения можно сказать, что большая часть его произведений, как мелких, так и крупных, имела реальную основу в его жизни. Как бы то ни было, путешествие в Италию стало все-таки поворотным пунктом в жизни поэта: только после этого путешествия он осознал себя вполне сложившимся человеком, с определенным, цельным миросозерцанием.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9535" y="1120346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Путешествие в Италию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78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027" y="547966"/>
            <a:ext cx="867444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Гуляя однажды (в июле 1788 года) в парке, Гёте встретил молодую девушку из низшего сословия, которая </a:t>
            </a:r>
            <a:r>
              <a:rPr lang="ru-RU" sz="2400" dirty="0" smtClean="0"/>
              <a:t>просила его о </a:t>
            </a:r>
            <a:r>
              <a:rPr lang="ru-RU" sz="2400" dirty="0"/>
              <a:t>предоставлении места ее брату. Девушке этой, по имени </a:t>
            </a:r>
            <a:r>
              <a:rPr lang="ru-RU" sz="2400" dirty="0" err="1"/>
              <a:t>Христиана</a:t>
            </a:r>
            <a:r>
              <a:rPr lang="ru-RU" sz="2400" dirty="0"/>
              <a:t> </a:t>
            </a:r>
            <a:r>
              <a:rPr lang="ru-RU" sz="2400" dirty="0" err="1"/>
              <a:t>Вульпиус</a:t>
            </a:r>
            <a:r>
              <a:rPr lang="ru-RU" sz="2400" dirty="0"/>
              <a:t>, суждено было сделаться женою </a:t>
            </a:r>
            <a:r>
              <a:rPr lang="ru-RU" sz="2400" dirty="0" smtClean="0"/>
              <a:t>поэта. </a:t>
            </a:r>
            <a:r>
              <a:rPr lang="ru-RU" sz="2400" dirty="0"/>
              <a:t>Это была </a:t>
            </a:r>
            <a:r>
              <a:rPr lang="ru-RU" sz="2400" dirty="0" smtClean="0"/>
              <a:t>девушка небольшого </a:t>
            </a:r>
            <a:r>
              <a:rPr lang="ru-RU" sz="2400" dirty="0"/>
              <a:t>роста с довольно правильными чертами лица и большими голубыми глазами. Познакомившись с Гёте, она вскоре переселилась к нему. Связь эту Гёте первоначально старался </a:t>
            </a:r>
            <a:r>
              <a:rPr lang="ru-RU" sz="2400" dirty="0" smtClean="0"/>
              <a:t>скрывать. Но с </a:t>
            </a:r>
            <a:r>
              <a:rPr lang="ru-RU" sz="2400" dirty="0"/>
              <a:t>1788 года началась семейная жизнь Гёте. Он страстно любил свою </a:t>
            </a:r>
            <a:r>
              <a:rPr lang="ru-RU" sz="2400" dirty="0" err="1"/>
              <a:t>Христиану</a:t>
            </a:r>
            <a:r>
              <a:rPr lang="ru-RU" sz="2400" dirty="0"/>
              <a:t> и привязывался к ней тем сильнее, чем больше злословили на ее счет. Она, со своей стороны, вполне заслуживала его привязанность, так как любила Гёте искренно, была хорошей хозяйкой и отличалась живым, веселым нравом. Образования она была весьма умеренного, но обладала природным умом, который мог, конечно, только развиться в обществе такого человека, как Гёте.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470" y="1755431"/>
            <a:ext cx="2230137" cy="28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2" y="1103162"/>
            <a:ext cx="3096857" cy="4134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3057" y="2016152"/>
            <a:ext cx="7239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28 августа 1749 </a:t>
            </a:r>
            <a:r>
              <a:rPr lang="ru-RU" sz="2400" dirty="0"/>
              <a:t>года было счастливым днем для германской поэзии: в этот день, вместе с последним ударом часового колокола, возвещавшего полдень, явился на свет будущий великий поэт Гёте. Ребенок при рождении едва не задохнулся, и только усиленные старания окружающих привели его в чувство.</a:t>
            </a:r>
          </a:p>
        </p:txBody>
      </p:sp>
    </p:spTree>
    <p:extLst>
      <p:ext uri="{BB962C8B-B14F-4D97-AF65-F5344CB8AC3E}">
        <p14:creationId xmlns:p14="http://schemas.microsoft.com/office/powerpoint/2010/main" val="22521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115" y="2014485"/>
            <a:ext cx="107009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Окруженный </a:t>
            </a:r>
            <a:r>
              <a:rPr lang="ru-RU" sz="2400" dirty="0"/>
              <a:t>заботами своей невестки, сына и друзей, поэт-мыслитель мирно "вращался в зодиаке своих домашних занятий", то исследуя какой-либо научный вопрос, то диктуя своим секретарям статьи различного содержания, то отдаваясь наедине поэтическому творчеству, то принимая знаменитых ученых, писателей и артистов, столь часто посещавших Веймар. Одним только омрачалась эта светлая, деятельная и славная старость: поэту суждено было пережить целый ряд близких и лучших друзей, один за другим сходивших в могилу. </a:t>
            </a:r>
            <a:r>
              <a:rPr lang="ru-RU" sz="2400" dirty="0" smtClean="0"/>
              <a:t>Громадный </a:t>
            </a:r>
            <a:r>
              <a:rPr lang="ru-RU" sz="2400" dirty="0"/>
              <a:t>литературный материал, накопившийся у Гёте в течение его долгой и плодотворной жизни, был приведен с помощью </a:t>
            </a:r>
            <a:r>
              <a:rPr lang="ru-RU" sz="2400" dirty="0" err="1"/>
              <a:t>Эккермана</a:t>
            </a:r>
            <a:r>
              <a:rPr lang="ru-RU" sz="2400" dirty="0"/>
              <a:t> в порядок, так что в 1830 году вышли последние из 40 томов полного собрания сочинений нашего поэта.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24217" y="954721"/>
            <a:ext cx="850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Последние годы жизни Гёте, по справедливому выражению одного из его биографов, можно уподобить долгому тихому вечеру великолепного дня.</a:t>
            </a:r>
          </a:p>
        </p:txBody>
      </p:sp>
    </p:spTree>
    <p:extLst>
      <p:ext uri="{BB962C8B-B14F-4D97-AF65-F5344CB8AC3E}">
        <p14:creationId xmlns:p14="http://schemas.microsoft.com/office/powerpoint/2010/main" val="4316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351" y="813411"/>
            <a:ext cx="75963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Мало того: Гёте в течение последних лет своей жизни нашел в себе силы создать такое грандиозное произведение, как вторая часть "Фауста". В 1824 году Гёте готовил к печати восемнадцатую книгу своей автобиографии и хотел включить в нее план второй части "Фауста", на окончание которой он было потерял уже всякую надежду. Но </a:t>
            </a:r>
            <a:r>
              <a:rPr lang="ru-RU" sz="2400" dirty="0" err="1"/>
              <a:t>Эккерман</a:t>
            </a:r>
            <a:r>
              <a:rPr lang="ru-RU" sz="2400" dirty="0"/>
              <a:t> стал настоятельно советовать поэту сперва пересмотреть хорошенько все отрывки второй части, имеющиеся налицо, и тогда уже подумать, следует ли ограничиться одним планом. Гёте внял этому совету и пришел к решению попытаться закончить "Фауста". В 1825 году он принялся за его продолжение, а в июле 1831 года громадный труд был приведен к концу.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65" y="1686922"/>
            <a:ext cx="2923403" cy="32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8097" y="1460822"/>
            <a:ext cx="98524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Гёте вполне понимал значение этого подвига и чувствовал себя чрезвычайно счастливым. </a:t>
            </a:r>
            <a:r>
              <a:rPr lang="ru-RU" sz="2400" i="1" dirty="0"/>
              <a:t>"Дальнейшую свою жизнь,- сказал он </a:t>
            </a:r>
            <a:r>
              <a:rPr lang="ru-RU" sz="2400" i="1" dirty="0" err="1"/>
              <a:t>Эккерману</a:t>
            </a:r>
            <a:r>
              <a:rPr lang="ru-RU" sz="2400" i="1" dirty="0"/>
              <a:t>,- я считаю теперь для себя не более как подарком; теперь, в сущности, все равно, сделаю ли я еще что-нибудь или нет". </a:t>
            </a:r>
            <a:r>
              <a:rPr lang="ru-RU" sz="2400" dirty="0"/>
              <a:t>Научные занятия украсили собой последнюю зиму, которую суждено было прожить нашему поэту. Он занимался преимущественно столь сильно интересовавшей его теорией цветов, развил теорию радуги, изучал с жадным вниманием "Зоологическую философию" </a:t>
            </a:r>
            <a:r>
              <a:rPr lang="ru-RU" sz="2400" dirty="0" err="1"/>
              <a:t>Жоффруа</a:t>
            </a:r>
            <a:r>
              <a:rPr lang="ru-RU" sz="2400" dirty="0"/>
              <a:t> </a:t>
            </a:r>
            <a:r>
              <a:rPr lang="ru-RU" sz="2400" dirty="0" err="1"/>
              <a:t>Сент-Илера</a:t>
            </a:r>
            <a:r>
              <a:rPr lang="ru-RU" sz="2400" dirty="0"/>
              <a:t>, писал о пластической анатомии. В один из дней марта 1832 года Гёте сильно простудился и слег в постель. В течение следующих дней болезнь как будто начала проходить, но в ночь с 19 на 20 марта наступило внезапное ухудшение.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88260" y="906162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Последняя зима Великого поэта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60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89" y="482706"/>
            <a:ext cx="3522175" cy="59031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14335" y="987464"/>
            <a:ext cx="71174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Мучительные припадки озноба и страшной боли в груди продолжались до утра. Затем опять наступило облегчение, но слабость больного все увеличивалась, и наконец, 22 марта утром, началась агония. </a:t>
            </a:r>
            <a:r>
              <a:rPr lang="ru-RU" sz="2400" dirty="0" smtClean="0"/>
              <a:t>Сидя </a:t>
            </a:r>
            <a:r>
              <a:rPr lang="ru-RU" sz="2400" dirty="0"/>
              <a:t>в кресле, умирающий поэт говорил с окружавшими его родными, врачом и слугами о разных предметах. Речь его становилась все менее и менее ясной; последние слова, которые можно было разобрать, были: "Побольше свету!" В половине двенадцатого он откинулся в угол кресла и тихо заснул навеки. </a:t>
            </a:r>
            <a:r>
              <a:rPr lang="ru-RU" sz="2400" dirty="0" err="1"/>
              <a:t>Великогерцогская</a:t>
            </a:r>
            <a:r>
              <a:rPr lang="ru-RU" sz="2400" dirty="0"/>
              <a:t> усыпальница приютила прах его рядом с саркофагами Карла-Августа, великой герцогини Луизы и бессмертного друга его - Шиллера.</a:t>
            </a:r>
          </a:p>
        </p:txBody>
      </p:sp>
    </p:spTree>
    <p:extLst>
      <p:ext uri="{BB962C8B-B14F-4D97-AF65-F5344CB8AC3E}">
        <p14:creationId xmlns:p14="http://schemas.microsoft.com/office/powerpoint/2010/main" val="1763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946" y="882127"/>
            <a:ext cx="10158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/>
              <a:t>Иоганн Вольфганг Гёте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007" y="2237590"/>
            <a:ext cx="10370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400" dirty="0"/>
              <a:t>таково полное имя великого поэта) был первенцем зажиточной и довольно знатной супружеской четы, занимавшей видное место в обществе вольного имперского города Франкфурта-на-Майне. Отец поэта, Иоганн </a:t>
            </a:r>
            <a:r>
              <a:rPr lang="ru-RU" sz="2400" dirty="0" err="1"/>
              <a:t>Каспар</a:t>
            </a:r>
            <a:r>
              <a:rPr lang="ru-RU" sz="2400" dirty="0"/>
              <a:t> Гёте, хотя не состоял ни в какой общественной должности, но имел звание имперского советника и был женат на Катарине Элизабет, урожденной </a:t>
            </a:r>
            <a:r>
              <a:rPr lang="ru-RU" sz="2400" dirty="0" err="1"/>
              <a:t>Текстор</a:t>
            </a:r>
            <a:r>
              <a:rPr lang="ru-RU" sz="2400" dirty="0"/>
              <a:t>, дочери Иоганна Вольфганга </a:t>
            </a:r>
            <a:r>
              <a:rPr lang="ru-RU" sz="2400" dirty="0" err="1"/>
              <a:t>Текстора</a:t>
            </a:r>
            <a:r>
              <a:rPr lang="ru-RU" sz="2400" dirty="0"/>
              <a:t>, который был городским судьей, то есть высшим сановником Франкфурта.</a:t>
            </a:r>
          </a:p>
        </p:txBody>
      </p:sp>
    </p:spTree>
    <p:extLst>
      <p:ext uri="{BB962C8B-B14F-4D97-AF65-F5344CB8AC3E}">
        <p14:creationId xmlns:p14="http://schemas.microsoft.com/office/powerpoint/2010/main" val="23214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446" y="1667436"/>
            <a:ext cx="8903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</a:t>
            </a:r>
            <a:r>
              <a:rPr lang="ru-RU" sz="2400" dirty="0" smtClean="0"/>
              <a:t>ыл </a:t>
            </a:r>
            <a:r>
              <a:rPr lang="ru-RU" sz="2400" dirty="0"/>
              <a:t>человек с сильным характером, весьма умный и начитанный, по профессии юрист (доктор прав), но с односторонним образованием и с несколько ограниченным кругозором. Путешествие в Италию, которое он совершил на тридцатом году своей жизни, сделало его глубоким почитателем классического мира и искусства; виды Рима постоянно украшали его комнаты и с детства глубоко врезались в память его гениального сына. Любовь к труду, твердость в убеждениях, постоянство симпатий и антипатий, неуклонное преследование раз поставленной цели - вот характерные свойства Иоганна </a:t>
            </a:r>
            <a:r>
              <a:rPr lang="ru-RU" sz="2400" dirty="0" err="1"/>
              <a:t>Каспара</a:t>
            </a:r>
            <a:r>
              <a:rPr lang="ru-RU" sz="2400" dirty="0"/>
              <a:t> Гёте, этого во всяком случае замечательного и достойного, хотя и несколько сухого человека.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3142" y="876424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/>
              <a:t>Отец Гёте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6284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979" y="2079508"/>
            <a:ext cx="9983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Совершенно иным характером </a:t>
            </a:r>
            <a:r>
              <a:rPr lang="ru-RU" sz="2400" dirty="0" smtClean="0"/>
              <a:t>отличалась мать Гёте. </a:t>
            </a:r>
            <a:r>
              <a:rPr lang="ru-RU" sz="2400" dirty="0"/>
              <a:t>Веселый, живой и открытый нрав, уменье отыскивать во всем хорошую сторону, неистощимая фантазия - таковы были ее природные свойства. Не получив систематического образования, которое в те времена редко было уделом женщин, она сама образовала и развила себя чтением и посещением театра. Выйдя </a:t>
            </a:r>
            <a:r>
              <a:rPr lang="ru-RU" sz="2400" dirty="0" smtClean="0"/>
              <a:t>замуж в семнадцать </a:t>
            </a:r>
            <a:r>
              <a:rPr lang="ru-RU" sz="2400" dirty="0"/>
              <a:t>лет за почти сорокалетнего советника, она всей душой привязалась к своему гениальному первенцу и, так сказать, нравственно росла и развивалась вместе с ним.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4684" y="1007551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/>
              <a:t>Мать Гёте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3949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1691" y="684013"/>
            <a:ext cx="376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Катарина Элизабет Гёте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12" y="1588045"/>
            <a:ext cx="3324225" cy="3669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0625" y="145725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Любимым ее развлечением было рассказывать маленькому Вольфгангу сказки, которые она сама сочиняла; при этом она нередко останавливала рассказ, обещая докончить его на следующий день, чем еще более разжигала интерес ребенка, который носился с предположениями относительно дальнейших событий в сказке. Таким путем, следуя своему материнскому инстинкту, она развивала фантазию и поэтические наклонности сына.</a:t>
            </a:r>
          </a:p>
        </p:txBody>
      </p:sp>
    </p:spTree>
    <p:extLst>
      <p:ext uri="{BB962C8B-B14F-4D97-AF65-F5344CB8AC3E}">
        <p14:creationId xmlns:p14="http://schemas.microsoft.com/office/powerpoint/2010/main" val="16743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381" y="1562133"/>
            <a:ext cx="54075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Вольфганг горячо любил свою мать и, без сомнения, от нее наследовал лучшие стороны своего душевного склада. Отца он любил менее, хотя и сознавал, что обязан ему многим. Свое отношение к родителям и предкам поэт как нельзя лучше выразил в следующем небольшом стихотворении, чрезвычайно милом и игривом: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94089" y="112916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 Отцу </a:t>
            </a:r>
            <a:r>
              <a:rPr lang="ru-RU" sz="2400" i="1" dirty="0"/>
              <a:t>обязан ростом я,</a:t>
            </a:r>
          </a:p>
          <a:p>
            <a:r>
              <a:rPr lang="ru-RU" sz="2400" i="1" dirty="0"/>
              <a:t> Серьезной в жизни целью,</a:t>
            </a:r>
          </a:p>
          <a:p>
            <a:r>
              <a:rPr lang="ru-RU" sz="2400" i="1" dirty="0"/>
              <a:t> От матушки - любовь моя</a:t>
            </a:r>
          </a:p>
          <a:p>
            <a:r>
              <a:rPr lang="ru-RU" sz="2400" i="1" dirty="0"/>
              <a:t> К рассказам и к веселью.</a:t>
            </a:r>
          </a:p>
          <a:p>
            <a:r>
              <a:rPr lang="ru-RU" sz="2400" i="1" dirty="0"/>
              <a:t> Мой дед красавицам был рад,</a:t>
            </a:r>
          </a:p>
          <a:p>
            <a:r>
              <a:rPr lang="ru-RU" sz="2400" i="1" dirty="0"/>
              <a:t> И я в том грешен, каюсь;</a:t>
            </a:r>
          </a:p>
          <a:p>
            <a:r>
              <a:rPr lang="ru-RU" sz="2400" i="1" dirty="0"/>
              <a:t> Любила бабушка наряд,</a:t>
            </a:r>
          </a:p>
          <a:p>
            <a:r>
              <a:rPr lang="ru-RU" sz="2400" i="1" dirty="0"/>
              <a:t> И я,- не отрекаюсь.</a:t>
            </a:r>
          </a:p>
          <a:p>
            <a:r>
              <a:rPr lang="ru-RU" sz="2400" i="1" dirty="0"/>
              <a:t> И если в целом части все</a:t>
            </a:r>
          </a:p>
          <a:p>
            <a:r>
              <a:rPr lang="ru-RU" sz="2400" i="1" dirty="0"/>
              <a:t> Срослись так радикально,-</a:t>
            </a:r>
          </a:p>
          <a:p>
            <a:r>
              <a:rPr lang="ru-RU" sz="2400" i="1" dirty="0"/>
              <a:t> То вот оно во всей красе:</a:t>
            </a:r>
          </a:p>
          <a:p>
            <a:r>
              <a:rPr lang="ru-RU" sz="2400" i="1" dirty="0"/>
              <a:t> Что в нем оригинально?</a:t>
            </a:r>
          </a:p>
        </p:txBody>
      </p:sp>
    </p:spTree>
    <p:extLst>
      <p:ext uri="{BB962C8B-B14F-4D97-AF65-F5344CB8AC3E}">
        <p14:creationId xmlns:p14="http://schemas.microsoft.com/office/powerpoint/2010/main" val="20728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0565" y="823464"/>
            <a:ext cx="5694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Корнелия </a:t>
            </a:r>
            <a:r>
              <a:rPr lang="ru-RU" sz="2400" u="sng" dirty="0" err="1"/>
              <a:t>Фридерика</a:t>
            </a:r>
            <a:r>
              <a:rPr lang="ru-RU" sz="2400" u="sng" dirty="0"/>
              <a:t> </a:t>
            </a:r>
            <a:r>
              <a:rPr lang="ru-RU" sz="2400" u="sng" dirty="0" err="1"/>
              <a:t>Кристиана</a:t>
            </a:r>
            <a:r>
              <a:rPr lang="ru-RU" sz="2400" u="sng" dirty="0"/>
              <a:t> </a:t>
            </a:r>
            <a:r>
              <a:rPr lang="ru-RU" sz="2400" u="sng" dirty="0" err="1"/>
              <a:t>Шлоссер</a:t>
            </a:r>
            <a:r>
              <a:rPr lang="ru-RU" sz="2400" u="sng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695" y="1167708"/>
            <a:ext cx="3152775" cy="4371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0565" y="158634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Кроме Вольфганга, у супругов Гёте были и другие дети, которые, впрочем, все умерли весьма рано, за исключением дочери Корнелии. Корнелия, весьма умная, даровитая и живая девочка, на год моложе Вольфганга, развивалась вместе с братом и горячо любила его. К сожалению, она была некрасива, тогда как Вольфганг был в полном смысле слова </a:t>
            </a:r>
            <a:r>
              <a:rPr lang="ru-RU" sz="2400" dirty="0" smtClean="0"/>
              <a:t>красивым </a:t>
            </a:r>
            <a:r>
              <a:rPr lang="ru-RU" sz="2400" dirty="0"/>
              <a:t>ребенком, с великолепными темно-каштановыми кудрями и большими черными глазами.</a:t>
            </a:r>
          </a:p>
        </p:txBody>
      </p:sp>
    </p:spTree>
    <p:extLst>
      <p:ext uri="{BB962C8B-B14F-4D97-AF65-F5344CB8AC3E}">
        <p14:creationId xmlns:p14="http://schemas.microsoft.com/office/powerpoint/2010/main" val="18175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0009" y="1309391"/>
            <a:ext cx="97571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Дом, в котором протекло детство поэта, был </a:t>
            </a:r>
            <a:r>
              <a:rPr lang="ru-RU" sz="2400" dirty="0" smtClean="0"/>
              <a:t>старым и неуклюжим. </a:t>
            </a:r>
            <a:r>
              <a:rPr lang="ru-RU" sz="2400" dirty="0"/>
              <a:t>При нем не было сада, взамен которого держали много растений на окнах одной из комнат второго этажа. Эта так называемая садовая комната была любимым местом уединенья маленького Вольфганга: из окон ее он смотрел на сады соседей и на равнину, расстилавшуюся за ними, следил за облаками, бегущими по небу, любовался на солнечный закат. </a:t>
            </a:r>
          </a:p>
          <a:p>
            <a:r>
              <a:rPr lang="ru-RU" sz="2400" dirty="0"/>
              <a:t>В мрачном старом доме тихо протекли первые пять лет жизни поэта. Детские игры, сказки матери, первые уроки чтения и объяснения римских видов из уст </a:t>
            </a:r>
            <a:r>
              <a:rPr lang="ru-RU" sz="2400" dirty="0" smtClean="0"/>
              <a:t>отца - </a:t>
            </a:r>
            <a:r>
              <a:rPr lang="ru-RU" sz="2400" dirty="0"/>
              <a:t>вот все, что наполняло этот ранний период жизни Вольфганга. Со смертью </a:t>
            </a:r>
            <a:r>
              <a:rPr lang="ru-RU" sz="2400" dirty="0" smtClean="0"/>
              <a:t>бабушки</a:t>
            </a:r>
            <a:r>
              <a:rPr lang="ru-RU" sz="2400" dirty="0"/>
              <a:t>(мать отца) - тихая и добрая </a:t>
            </a:r>
            <a:r>
              <a:rPr lang="ru-RU" sz="2400" dirty="0" smtClean="0"/>
              <a:t>женщина)</a:t>
            </a:r>
            <a:endParaRPr lang="ru-RU" sz="2400" dirty="0"/>
          </a:p>
          <a:p>
            <a:r>
              <a:rPr lang="ru-RU" sz="2400" dirty="0" smtClean="0"/>
              <a:t>наступили </a:t>
            </a:r>
            <a:r>
              <a:rPr lang="ru-RU" sz="2400" dirty="0"/>
              <a:t>важные перемены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9264" y="847726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 поэта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63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340</TotalTime>
  <Words>2546</Words>
  <Application>Microsoft Office PowerPoint</Application>
  <PresentationFormat>Широкоэкранный</PresentationFormat>
  <Paragraphs>55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Garamond</vt:lpstr>
      <vt:lpstr>Натуральные материалы</vt:lpstr>
      <vt:lpstr>Иоганн Вольфганг фон Гёте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Иоганн Вольфганг фон Гёте</dc:title>
  <dc:creator>Юлия</dc:creator>
  <cp:lastModifiedBy>Юлия</cp:lastModifiedBy>
  <cp:revision>19</cp:revision>
  <dcterms:created xsi:type="dcterms:W3CDTF">2014-05-24T16:48:16Z</dcterms:created>
  <dcterms:modified xsi:type="dcterms:W3CDTF">2014-05-26T19:52:48Z</dcterms:modified>
</cp:coreProperties>
</file>