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9" r:id="rId3"/>
    <p:sldId id="262" r:id="rId4"/>
    <p:sldId id="261" r:id="rId5"/>
    <p:sldId id="270" r:id="rId6"/>
    <p:sldId id="263" r:id="rId7"/>
    <p:sldId id="264" r:id="rId8"/>
    <p:sldId id="265" r:id="rId9"/>
    <p:sldId id="266" r:id="rId10"/>
    <p:sldId id="267" r:id="rId11"/>
    <p:sldId id="269" r:id="rId12"/>
    <p:sldId id="272" r:id="rId13"/>
    <p:sldId id="273" r:id="rId14"/>
    <p:sldId id="274" r:id="rId15"/>
    <p:sldId id="275" r:id="rId16"/>
    <p:sldId id="276" r:id="rId17"/>
    <p:sldId id="277" r:id="rId18"/>
    <p:sldId id="278" r:id="rId19"/>
    <p:sldId id="280" r:id="rId20"/>
    <p:sldId id="279" r:id="rId21"/>
    <p:sldId id="281" r:id="rId22"/>
    <p:sldId id="282" r:id="rId23"/>
    <p:sldId id="283" r:id="rId24"/>
    <p:sldId id="284"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1" autoAdjust="0"/>
    <p:restoredTop sz="94671" autoAdjust="0"/>
  </p:normalViewPr>
  <p:slideViewPr>
    <p:cSldViewPr>
      <p:cViewPr varScale="1">
        <p:scale>
          <a:sx n="48" d="100"/>
          <a:sy n="48" d="100"/>
        </p:scale>
        <p:origin x="-582" y="-90"/>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F01235-F9FD-477D-9953-1B27F18CD9BB}" type="datetimeFigureOut">
              <a:rPr lang="ru-RU" smtClean="0"/>
              <a:t>27.04.2012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ECF5BF-6EF8-412F-B265-9D81DD2A84BF}" type="slidenum">
              <a:rPr lang="ru-RU" smtClean="0"/>
              <a:t>‹#›</a:t>
            </a:fld>
            <a:endParaRPr lang="ru-RU"/>
          </a:p>
        </p:txBody>
      </p:sp>
    </p:spTree>
    <p:extLst>
      <p:ext uri="{BB962C8B-B14F-4D97-AF65-F5344CB8AC3E}">
        <p14:creationId xmlns:p14="http://schemas.microsoft.com/office/powerpoint/2010/main" val="3570660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0ECF5BF-6EF8-412F-B265-9D81DD2A84BF}" type="slidenum">
              <a:rPr lang="ru-RU" smtClean="0"/>
              <a:t>2</a:t>
            </a:fld>
            <a:endParaRPr lang="ru-RU"/>
          </a:p>
        </p:txBody>
      </p:sp>
    </p:spTree>
    <p:extLst>
      <p:ext uri="{BB962C8B-B14F-4D97-AF65-F5344CB8AC3E}">
        <p14:creationId xmlns:p14="http://schemas.microsoft.com/office/powerpoint/2010/main" val="3616264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DB3E9628-ADAD-4119-8B31-7FD5FCBABCA2}" type="datetimeFigureOut">
              <a:rPr lang="ru-RU" smtClean="0"/>
              <a:t>27.04.2012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7991475" y="6429375"/>
            <a:ext cx="876300" cy="292100"/>
          </a:xfrm>
        </p:spPr>
        <p:txBody>
          <a:bodyPr/>
          <a:lstStyle/>
          <a:p>
            <a:fld id="{16E6F7B3-2DF0-483A-BF17-830A9E7E5DC2}" type="slidenum">
              <a:rPr lang="ru-RU" smtClean="0"/>
              <a:t>‹#›</a:t>
            </a:fld>
            <a:endParaRPr lang="ru-RU"/>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ru-RU" smtClean="0"/>
              <a:t>Образец заголовка</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B3E9628-ADAD-4119-8B31-7FD5FCBABCA2}" type="datetimeFigureOut">
              <a:rPr lang="ru-RU" smtClean="0"/>
              <a:t>27.04.2012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6F7B3-2DF0-483A-BF17-830A9E7E5DC2}" type="slidenum">
              <a:rPr lang="ru-RU" smtClean="0"/>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B3E9628-ADAD-4119-8B31-7FD5FCBABCA2}" type="datetimeFigureOut">
              <a:rPr lang="ru-RU" smtClean="0"/>
              <a:t>27.04.2012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6F7B3-2DF0-483A-BF17-830A9E7E5DC2}" type="slidenum">
              <a:rPr lang="ru-RU" smtClean="0"/>
              <a:t>‹#›</a:t>
            </a:fld>
            <a:endParaRPr lang="ru-RU"/>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DB3E9628-ADAD-4119-8B31-7FD5FCBABCA2}" type="datetimeFigureOut">
              <a:rPr lang="ru-RU" smtClean="0"/>
              <a:t>27.04.2012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6F7B3-2DF0-483A-BF17-830A9E7E5DC2}" type="slidenum">
              <a:rPr lang="ru-RU" smtClean="0"/>
              <a:t>‹#›</a:t>
            </a:fld>
            <a:endParaRPr lang="ru-RU"/>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DB3E9628-ADAD-4119-8B31-7FD5FCBABCA2}" type="datetimeFigureOut">
              <a:rPr lang="ru-RU" smtClean="0"/>
              <a:t>27.04.2012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6F7B3-2DF0-483A-BF17-830A9E7E5DC2}" type="slidenum">
              <a:rPr lang="ru-RU" smtClean="0"/>
              <a:t>‹#›</a:t>
            </a:fld>
            <a:endParaRPr lang="ru-RU"/>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ru-RU" smtClean="0"/>
              <a:t>Образец заголовка</a:t>
            </a:r>
            <a:endParaRPr 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B3E9628-ADAD-4119-8B31-7FD5FCBABCA2}" type="datetimeFigureOut">
              <a:rPr lang="ru-RU" smtClean="0"/>
              <a:t>27.04.2012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6F7B3-2DF0-483A-BF17-830A9E7E5DC2}" type="slidenum">
              <a:rPr lang="ru-RU" smtClean="0"/>
              <a:t>‹#›</a:t>
            </a:fld>
            <a:endParaRPr lang="ru-RU"/>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B3E9628-ADAD-4119-8B31-7FD5FCBABCA2}" type="datetimeFigureOut">
              <a:rPr lang="ru-RU" smtClean="0"/>
              <a:t>27.04.2012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6E6F7B3-2DF0-483A-BF17-830A9E7E5DC2}" type="slidenum">
              <a:rPr lang="ru-RU" smtClean="0"/>
              <a:t>‹#›</a:t>
            </a:fld>
            <a:endParaRPr lang="ru-RU"/>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DB3E9628-ADAD-4119-8B31-7FD5FCBABCA2}" type="datetimeFigureOut">
              <a:rPr lang="ru-RU" smtClean="0"/>
              <a:t>27.04.2012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6E6F7B3-2DF0-483A-BF17-830A9E7E5DC2}" type="slidenum">
              <a:rPr lang="ru-RU" smtClean="0"/>
              <a:t>‹#›</a:t>
            </a:fld>
            <a:endParaRPr lang="ru-RU"/>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E9628-ADAD-4119-8B31-7FD5FCBABCA2}" type="datetimeFigureOut">
              <a:rPr lang="ru-RU" smtClean="0"/>
              <a:t>27.04.2012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6E6F7B3-2DF0-483A-BF17-830A9E7E5DC2}" type="slidenum">
              <a:rPr lang="ru-RU" smtClean="0"/>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DB3E9628-ADAD-4119-8B31-7FD5FCBABCA2}" type="datetimeFigureOut">
              <a:rPr lang="ru-RU" smtClean="0"/>
              <a:t>27.04.2012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6F7B3-2DF0-483A-BF17-830A9E7E5DC2}" type="slidenum">
              <a:rPr lang="ru-RU" smtClean="0"/>
              <a:t>‹#›</a:t>
            </a:fld>
            <a:endParaRPr lang="ru-RU"/>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ru-RU" smtClean="0"/>
              <a:t>Образец заголовка</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ru-RU" smtClean="0"/>
              <a:t>Образец текста</a:t>
            </a: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DB3E9628-ADAD-4119-8B31-7FD5FCBABCA2}" type="datetimeFigureOut">
              <a:rPr lang="ru-RU" smtClean="0"/>
              <a:t>27.04.2012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6F7B3-2DF0-483A-BF17-830A9E7E5DC2}" type="slidenum">
              <a:rPr lang="ru-RU" smtClean="0"/>
              <a:t>‹#›</a:t>
            </a:fld>
            <a:endParaRPr lang="ru-RU"/>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ru-RU" smtClean="0"/>
              <a:t>Образец заголовка</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ru-RU" smtClean="0"/>
              <a:t>Образец текста</a:t>
            </a: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DB3E9628-ADAD-4119-8B31-7FD5FCBABCA2}" type="datetimeFigureOut">
              <a:rPr lang="ru-RU" smtClean="0"/>
              <a:t>27.04.2012</a:t>
            </a:fld>
            <a:endParaRPr lang="ru-RU"/>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ru-RU"/>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16E6F7B3-2DF0-483A-BF17-830A9E7E5DC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ipe/>
  </p:transition>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39896" y="1417320"/>
            <a:ext cx="5120640" cy="2875776"/>
          </a:xfrm>
        </p:spPr>
        <p:txBody>
          <a:bodyPr>
            <a:normAutofit/>
          </a:bodyPr>
          <a:lstStyle/>
          <a:p>
            <a:pPr algn="ctr">
              <a:lnSpc>
                <a:spcPts val="4800"/>
              </a:lnSpc>
            </a:pPr>
            <a:r>
              <a:rPr lang="uk-UA" i="1" dirty="0" smtClean="0"/>
              <a:t>Література Великої Британії у ХІХ столітті</a:t>
            </a:r>
            <a:endParaRPr lang="ru-RU" i="1" dirty="0"/>
          </a:p>
        </p:txBody>
      </p:sp>
    </p:spTree>
    <p:extLst>
      <p:ext uri="{BB962C8B-B14F-4D97-AF65-F5344CB8AC3E}">
        <p14:creationId xmlns:p14="http://schemas.microsoft.com/office/powerpoint/2010/main" val="46754563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512768"/>
          </a:xfrm>
        </p:spPr>
        <p:txBody>
          <a:bodyPr>
            <a:noAutofit/>
          </a:bodyPr>
          <a:lstStyle/>
          <a:p>
            <a:pPr algn="ctr"/>
            <a:r>
              <a:rPr lang="uk-UA" sz="2400" dirty="0" smtClean="0"/>
              <a:t>Тільки </a:t>
            </a:r>
            <a:r>
              <a:rPr lang="uk-UA" sz="2400" dirty="0"/>
              <a:t>1892-1895 роки стали для </a:t>
            </a:r>
            <a:r>
              <a:rPr lang="uk-UA" sz="2400" dirty="0" smtClean="0"/>
              <a:t>Уайльда </a:t>
            </a:r>
            <a:r>
              <a:rPr lang="uk-UA" sz="2400" dirty="0"/>
              <a:t>роками бурхливого тріумфу. </a:t>
            </a:r>
            <a:r>
              <a:rPr lang="uk-UA" sz="2400" dirty="0" smtClean="0"/>
              <a:t>Успіх </a:t>
            </a:r>
            <a:r>
              <a:rPr lang="uk-UA" sz="2400" dirty="0"/>
              <a:t>і визнання принесли автору його п'єси «Віяло леді </a:t>
            </a:r>
            <a:r>
              <a:rPr lang="uk-UA" sz="2400" dirty="0" err="1"/>
              <a:t>Віндермір</a:t>
            </a:r>
            <a:r>
              <a:rPr lang="uk-UA" sz="2400" dirty="0"/>
              <a:t>» </a:t>
            </a:r>
            <a:r>
              <a:rPr lang="uk-UA" sz="2400" dirty="0" smtClean="0"/>
              <a:t>(</a:t>
            </a:r>
            <a:r>
              <a:rPr lang="en-US" sz="2400" dirty="0" smtClean="0"/>
              <a:t>1892</a:t>
            </a:r>
            <a:r>
              <a:rPr lang="en-US" sz="2400" dirty="0"/>
              <a:t>), «</a:t>
            </a:r>
            <a:r>
              <a:rPr lang="uk-UA" sz="2400" dirty="0"/>
              <a:t>Жінка, не варта уваги» </a:t>
            </a:r>
            <a:r>
              <a:rPr lang="uk-UA" sz="2400" dirty="0" smtClean="0"/>
              <a:t>(</a:t>
            </a:r>
            <a:r>
              <a:rPr lang="en-US" sz="2400" dirty="0" smtClean="0"/>
              <a:t>1893</a:t>
            </a:r>
            <a:r>
              <a:rPr lang="en-US" sz="2400" dirty="0"/>
              <a:t>), «</a:t>
            </a:r>
            <a:r>
              <a:rPr lang="uk-UA" sz="2400" dirty="0"/>
              <a:t>Ідеальний чоловік» </a:t>
            </a:r>
            <a:r>
              <a:rPr lang="uk-UA" sz="2400" dirty="0" smtClean="0"/>
              <a:t>(</a:t>
            </a:r>
            <a:r>
              <a:rPr lang="en-US" sz="2400" dirty="0" smtClean="0"/>
              <a:t>1895</a:t>
            </a:r>
            <a:r>
              <a:rPr lang="en-US" sz="2400" dirty="0"/>
              <a:t>). </a:t>
            </a:r>
            <a:r>
              <a:rPr lang="uk-UA" sz="2400" dirty="0"/>
              <a:t>І все ж кращою вважається п'єса «Як важливо бути </a:t>
            </a:r>
            <a:r>
              <a:rPr lang="uk-UA" sz="2400" dirty="0" smtClean="0"/>
              <a:t>Серйозним» </a:t>
            </a:r>
            <a:r>
              <a:rPr lang="uk-UA" sz="2400" dirty="0"/>
              <a:t>(англ. </a:t>
            </a:r>
            <a:r>
              <a:rPr lang="en-US" sz="2400" dirty="0"/>
              <a:t>The Importance of Being </a:t>
            </a:r>
            <a:r>
              <a:rPr lang="en-US" sz="2400" i="1" dirty="0"/>
              <a:t>Earnest</a:t>
            </a:r>
            <a:r>
              <a:rPr lang="en-US" sz="2400" dirty="0"/>
              <a:t>, 1895</a:t>
            </a:r>
            <a:r>
              <a:rPr lang="en-US" sz="2400" dirty="0" smtClean="0"/>
              <a:t>).</a:t>
            </a:r>
            <a:r>
              <a:rPr lang="uk-UA" sz="2400" dirty="0" smtClean="0"/>
              <a:t> Найцікавіше, що головного героя звати </a:t>
            </a:r>
            <a:r>
              <a:rPr lang="uk-UA" sz="2400" i="1" dirty="0"/>
              <a:t>Е</a:t>
            </a:r>
            <a:r>
              <a:rPr lang="uk-UA" sz="2400" i="1" dirty="0" smtClean="0"/>
              <a:t>рнест</a:t>
            </a:r>
            <a:r>
              <a:rPr lang="uk-UA" sz="2400" dirty="0" smtClean="0"/>
              <a:t>,  ім’я </a:t>
            </a:r>
            <a:r>
              <a:rPr lang="uk-UA" sz="2400" dirty="0"/>
              <a:t>я</a:t>
            </a:r>
            <a:r>
              <a:rPr lang="uk-UA" sz="2400" dirty="0" smtClean="0"/>
              <a:t>кого збігається з англійським словом «</a:t>
            </a:r>
            <a:r>
              <a:rPr lang="en-US" sz="2400" i="1" dirty="0" smtClean="0"/>
              <a:t>Ernest</a:t>
            </a:r>
            <a:r>
              <a:rPr lang="uk-UA" sz="2400" i="1" dirty="0" smtClean="0"/>
              <a:t>», </a:t>
            </a:r>
            <a:r>
              <a:rPr lang="uk-UA" sz="2400" dirty="0" smtClean="0"/>
              <a:t>що перекладається як «Серйозний</a:t>
            </a:r>
            <a:r>
              <a:rPr lang="uk-UA" sz="2400" dirty="0"/>
              <a:t>».</a:t>
            </a:r>
            <a:br>
              <a:rPr lang="uk-UA" sz="2400" dirty="0"/>
            </a:br>
            <a:r>
              <a:rPr lang="uk-UA" sz="2400" dirty="0"/>
              <a:t>Чудова кар’єра була перебита засудженням Уайльда на 2 роки за </a:t>
            </a:r>
            <a:r>
              <a:rPr lang="uk-UA" sz="2400" dirty="0" err="1"/>
              <a:t>безморальність</a:t>
            </a:r>
            <a:r>
              <a:rPr lang="uk-UA" sz="2400" dirty="0"/>
              <a:t> (1895-1897). Душевний переворот і криза дістали відображення у поемі “Балади </a:t>
            </a:r>
            <a:r>
              <a:rPr lang="uk-UA" sz="2400" dirty="0" err="1"/>
              <a:t>Редінської</a:t>
            </a:r>
            <a:r>
              <a:rPr lang="uk-UA" sz="2400" dirty="0"/>
              <a:t> тюрми”(1898).</a:t>
            </a:r>
            <a:br>
              <a:rPr lang="uk-UA" sz="2400" dirty="0"/>
            </a:br>
            <a:r>
              <a:rPr lang="uk-UA" sz="2400" dirty="0"/>
              <a:t>Після відбуття ув’язнення у </a:t>
            </a:r>
            <a:r>
              <a:rPr lang="uk-UA" sz="2400" dirty="0" err="1"/>
              <a:t>Редінській</a:t>
            </a:r>
            <a:r>
              <a:rPr lang="uk-UA" sz="2400" dirty="0"/>
              <a:t> тюрмі, хворий і зламаний морально та духовно. Уайльд змушений був покинути Англію і під придбаним ім’ям поселитися у Парижі.</a:t>
            </a:r>
            <a:br>
              <a:rPr lang="uk-UA" sz="2400" dirty="0"/>
            </a:br>
            <a:r>
              <a:rPr lang="uk-UA" sz="2400" dirty="0"/>
              <a:t>30 листопада 1900 року у паризькому готелі свого давнього друга Оскар Уайльд помер.</a:t>
            </a:r>
          </a:p>
        </p:txBody>
      </p:sp>
    </p:spTree>
    <p:extLst>
      <p:ext uri="{BB962C8B-B14F-4D97-AF65-F5344CB8AC3E}">
        <p14:creationId xmlns:p14="http://schemas.microsoft.com/office/powerpoint/2010/main" val="3722266198"/>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7423" b="7423"/>
          <a:stretch>
            <a:fillRect/>
          </a:stretch>
        </p:blipFill>
        <p:spPr>
          <a:xfrm>
            <a:off x="4067944" y="620688"/>
            <a:ext cx="4608512" cy="5760640"/>
          </a:xfrm>
        </p:spPr>
      </p:pic>
      <p:sp>
        <p:nvSpPr>
          <p:cNvPr id="3" name="Заголовок 2"/>
          <p:cNvSpPr>
            <a:spLocks noGrp="1"/>
          </p:cNvSpPr>
          <p:nvPr>
            <p:ph type="title"/>
          </p:nvPr>
        </p:nvSpPr>
        <p:spPr/>
        <p:txBody>
          <a:bodyPr/>
          <a:lstStyle/>
          <a:p>
            <a:pPr algn="ctr"/>
            <a:r>
              <a:rPr lang="vi-VN" b="1" i="1" u="sng" dirty="0" smtClean="0">
                <a:latin typeface="Arial" pitchFamily="34" charset="0"/>
                <a:cs typeface="Arial" pitchFamily="34" charset="0"/>
              </a:rPr>
              <a:t>Чарльз Диккенс</a:t>
            </a:r>
            <a:r>
              <a:rPr lang="vi-VN" dirty="0"/>
              <a:t> </a:t>
            </a:r>
            <a:r>
              <a:rPr lang="vi-VN" b="1" i="1" u="sng" dirty="0">
                <a:latin typeface="Arial" pitchFamily="34" charset="0"/>
                <a:cs typeface="Arial" pitchFamily="34" charset="0"/>
              </a:rPr>
              <a:t>(</a:t>
            </a:r>
            <a:r>
              <a:rPr lang="en-US" b="1" i="1" u="sng" dirty="0">
                <a:latin typeface="Arial" pitchFamily="34" charset="0"/>
                <a:cs typeface="Arial" pitchFamily="34" charset="0"/>
              </a:rPr>
              <a:t>1812—1870) </a:t>
            </a:r>
            <a:endParaRPr lang="uk-UA" b="1" i="1" u="sng" dirty="0">
              <a:latin typeface="Arial" pitchFamily="34" charset="0"/>
              <a:cs typeface="Arial" pitchFamily="34" charset="0"/>
            </a:endParaRPr>
          </a:p>
        </p:txBody>
      </p:sp>
      <p:sp>
        <p:nvSpPr>
          <p:cNvPr id="4" name="Текст 3"/>
          <p:cNvSpPr>
            <a:spLocks noGrp="1"/>
          </p:cNvSpPr>
          <p:nvPr>
            <p:ph type="body" sz="quarter" idx="13"/>
          </p:nvPr>
        </p:nvSpPr>
        <p:spPr/>
        <p:txBody>
          <a:bodyPr>
            <a:normAutofit/>
          </a:bodyPr>
          <a:lstStyle/>
          <a:p>
            <a:r>
              <a:rPr lang="vi-VN" sz="1800" dirty="0" smtClean="0">
                <a:latin typeface="Candara" pitchFamily="34" charset="0"/>
              </a:rPr>
              <a:t>Чарльз </a:t>
            </a:r>
            <a:r>
              <a:rPr lang="vi-VN" sz="1800" dirty="0">
                <a:latin typeface="Candara" pitchFamily="34" charset="0"/>
              </a:rPr>
              <a:t>Джон Хаффем </a:t>
            </a:r>
            <a:r>
              <a:rPr lang="vi-VN" sz="1800" dirty="0" smtClean="0">
                <a:latin typeface="Candara" pitchFamily="34" charset="0"/>
              </a:rPr>
              <a:t>Диккенс</a:t>
            </a:r>
            <a:r>
              <a:rPr lang="en-US" sz="1800" dirty="0" smtClean="0">
                <a:latin typeface="Candara" pitchFamily="34" charset="0"/>
              </a:rPr>
              <a:t>— </a:t>
            </a:r>
            <a:r>
              <a:rPr lang="ru-RU" sz="1800" dirty="0">
                <a:latin typeface="Candara" pitchFamily="34" charset="0"/>
              </a:rPr>
              <a:t> </a:t>
            </a:r>
            <a:r>
              <a:rPr lang="uk-UA" sz="1800" dirty="0" smtClean="0">
                <a:latin typeface="Candara" pitchFamily="34" charset="0"/>
              </a:rPr>
              <a:t>англійський</a:t>
            </a:r>
            <a:r>
              <a:rPr lang="ru-RU" sz="1800" dirty="0" smtClean="0">
                <a:latin typeface="Candara" pitchFamily="34" charset="0"/>
              </a:rPr>
              <a:t> </a:t>
            </a:r>
            <a:r>
              <a:rPr lang="uk-UA" sz="1800" dirty="0" smtClean="0">
                <a:latin typeface="Candara" pitchFamily="34" charset="0"/>
              </a:rPr>
              <a:t>письменник</a:t>
            </a:r>
            <a:r>
              <a:rPr lang="ru-RU" sz="1800" dirty="0" smtClean="0">
                <a:latin typeface="Candara" pitchFamily="34" charset="0"/>
              </a:rPr>
              <a:t>, </a:t>
            </a:r>
            <a:r>
              <a:rPr lang="ru-RU" sz="1800" dirty="0">
                <a:latin typeface="Candara" pitchFamily="34" charset="0"/>
              </a:rPr>
              <a:t>один </a:t>
            </a:r>
            <a:r>
              <a:rPr lang="uk-UA" sz="1800" dirty="0" smtClean="0">
                <a:latin typeface="Candara" pitchFamily="34" charset="0"/>
              </a:rPr>
              <a:t>із</a:t>
            </a:r>
            <a:r>
              <a:rPr lang="ru-RU" sz="1800" dirty="0" smtClean="0">
                <a:latin typeface="Candara" pitchFamily="34" charset="0"/>
              </a:rPr>
              <a:t> </a:t>
            </a:r>
            <a:r>
              <a:rPr lang="uk-UA" sz="1800" dirty="0" smtClean="0">
                <a:latin typeface="Candara" pitchFamily="34" charset="0"/>
              </a:rPr>
              <a:t>найпопулярніших</a:t>
            </a:r>
            <a:r>
              <a:rPr lang="ru-RU" sz="1800" dirty="0" smtClean="0">
                <a:latin typeface="Candara" pitchFamily="34" charset="0"/>
              </a:rPr>
              <a:t> </a:t>
            </a:r>
            <a:r>
              <a:rPr lang="uk-UA" sz="1800" dirty="0" smtClean="0">
                <a:latin typeface="Candara" pitchFamily="34" charset="0"/>
              </a:rPr>
              <a:t>романістів вікторіанської епохи</a:t>
            </a:r>
            <a:r>
              <a:rPr lang="ru-RU" sz="1800" dirty="0" smtClean="0">
                <a:latin typeface="Candara" pitchFamily="34" charset="0"/>
              </a:rPr>
              <a:t>, </a:t>
            </a:r>
            <a:r>
              <a:rPr lang="uk-UA" sz="1800" dirty="0" smtClean="0">
                <a:latin typeface="Candara" pitchFamily="34" charset="0"/>
              </a:rPr>
              <a:t>відомий політичний агітатор</a:t>
            </a:r>
            <a:r>
              <a:rPr lang="ru-RU" sz="1800" dirty="0" smtClean="0">
                <a:latin typeface="Candara" pitchFamily="34" charset="0"/>
              </a:rPr>
              <a:t>.</a:t>
            </a:r>
          </a:p>
          <a:p>
            <a:r>
              <a:rPr lang="uk-UA" sz="1800" dirty="0" smtClean="0">
                <a:latin typeface="Candara" pitchFamily="34" charset="0"/>
              </a:rPr>
              <a:t>Чарльз Діккенс народився в передмісті Портсмута </a:t>
            </a:r>
            <a:r>
              <a:rPr lang="uk-UA" sz="1800" dirty="0" err="1" smtClean="0">
                <a:latin typeface="Candara" pitchFamily="34" charset="0"/>
              </a:rPr>
              <a:t>Лендпорті</a:t>
            </a:r>
            <a:r>
              <a:rPr lang="uk-UA" sz="1800" dirty="0" smtClean="0">
                <a:latin typeface="Candara" pitchFamily="34" charset="0"/>
              </a:rPr>
              <a:t> в незаможній родині.</a:t>
            </a:r>
            <a:endParaRPr lang="uk-UA" sz="1800" dirty="0">
              <a:latin typeface="Candara" pitchFamily="34" charset="0"/>
            </a:endParaRPr>
          </a:p>
        </p:txBody>
      </p:sp>
    </p:spTree>
    <p:extLst>
      <p:ext uri="{BB962C8B-B14F-4D97-AF65-F5344CB8AC3E}">
        <p14:creationId xmlns:p14="http://schemas.microsoft.com/office/powerpoint/2010/main" val="108829258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224735"/>
          </a:xfrm>
        </p:spPr>
        <p:txBody>
          <a:bodyPr/>
          <a:lstStyle/>
          <a:p>
            <a:pPr algn="ctr"/>
            <a:r>
              <a:rPr lang="uk-UA" dirty="0"/>
              <a:t>Деякі критики називали Діккенса майстром прози та хвалили за численних унікальних персонажів і яскраве зображення суспільства, інші ж звинувачували його в надмірній сентиментальності, незвичайних подіях та гротескних </a:t>
            </a:r>
            <a:r>
              <a:rPr lang="uk-UA" dirty="0" smtClean="0"/>
              <a:t>образах. </a:t>
            </a:r>
            <a:r>
              <a:rPr lang="uk-UA" dirty="0"/>
              <a:t>Популярність творів Діккенса завжди була дуже високою, вони ніколи не припиняли </a:t>
            </a:r>
            <a:r>
              <a:rPr lang="uk-UA" dirty="0" smtClean="0"/>
              <a:t>видаватися.</a:t>
            </a:r>
            <a:endParaRPr lang="uk-UA" dirty="0"/>
          </a:p>
        </p:txBody>
      </p:sp>
    </p:spTree>
    <p:extLst>
      <p:ext uri="{BB962C8B-B14F-4D97-AF65-F5344CB8AC3E}">
        <p14:creationId xmlns:p14="http://schemas.microsoft.com/office/powerpoint/2010/main" val="88598127"/>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152727"/>
          </a:xfrm>
        </p:spPr>
        <p:txBody>
          <a:bodyPr>
            <a:normAutofit/>
          </a:bodyPr>
          <a:lstStyle/>
          <a:p>
            <a:pPr algn="ctr"/>
            <a:r>
              <a:rPr lang="uk-UA" sz="3000" dirty="0" smtClean="0"/>
              <a:t>Перше оповідання Діккенса «Обід в Тополиній алеї» вийшло в лондонському «</a:t>
            </a:r>
            <a:r>
              <a:rPr lang="uk-UA" sz="3000" dirty="0" err="1" smtClean="0"/>
              <a:t>Мантлі</a:t>
            </a:r>
            <a:r>
              <a:rPr lang="uk-UA" sz="3000" dirty="0" smtClean="0"/>
              <a:t> </a:t>
            </a:r>
            <a:r>
              <a:rPr lang="uk-UA" sz="3000" dirty="0" err="1" smtClean="0"/>
              <a:t>Мегезін</a:t>
            </a:r>
            <a:r>
              <a:rPr lang="uk-UA" sz="3000" dirty="0" smtClean="0"/>
              <a:t>» у 1833. У 1836 Діккенс згодився на пропозицію стати редактором журналу «</a:t>
            </a:r>
            <a:r>
              <a:rPr lang="uk-UA" sz="3000" dirty="0" err="1" smtClean="0"/>
              <a:t>Бентліз</a:t>
            </a:r>
            <a:r>
              <a:rPr lang="uk-UA" sz="3000" dirty="0" smtClean="0"/>
              <a:t> </a:t>
            </a:r>
            <a:r>
              <a:rPr lang="uk-UA" sz="3000" dirty="0" err="1" smtClean="0"/>
              <a:t>Місселлені</a:t>
            </a:r>
            <a:r>
              <a:rPr lang="uk-UA" sz="3000" dirty="0" smtClean="0"/>
              <a:t>», яку він обіймав три роки, доки не розсварився із власником. Тим часом письменницькі успіхи продовжувалися. Діккенс написав «Пригоди Олівера Твіста» (1837-1839), «Ніколас </a:t>
            </a:r>
            <a:r>
              <a:rPr lang="uk-UA" sz="3000" dirty="0" err="1" smtClean="0"/>
              <a:t>Ніклбі</a:t>
            </a:r>
            <a:r>
              <a:rPr lang="uk-UA" sz="3000" dirty="0" smtClean="0"/>
              <a:t>» (1838-1839), «Крамницю старожитностей» та «</a:t>
            </a:r>
            <a:r>
              <a:rPr lang="uk-UA" sz="3000" dirty="0" err="1" smtClean="0"/>
              <a:t>Барнабі</a:t>
            </a:r>
            <a:r>
              <a:rPr lang="uk-UA" sz="3000" dirty="0" smtClean="0"/>
              <a:t> </a:t>
            </a:r>
            <a:r>
              <a:rPr lang="uk-UA" sz="3000" dirty="0" err="1" smtClean="0"/>
              <a:t>Радж</a:t>
            </a:r>
            <a:r>
              <a:rPr lang="uk-UA" sz="3000" dirty="0" smtClean="0"/>
              <a:t>», як частину «Годинника містера </a:t>
            </a:r>
            <a:r>
              <a:rPr lang="uk-UA" sz="3000" dirty="0" err="1" smtClean="0"/>
              <a:t>Гамфрі</a:t>
            </a:r>
            <a:r>
              <a:rPr lang="uk-UA" sz="3000" dirty="0" smtClean="0"/>
              <a:t>» (1840-1841). Усі ці твори спочатку виходили місячними випусками, а потім окремими книгами.</a:t>
            </a:r>
            <a:endParaRPr lang="uk-UA" sz="3000" dirty="0"/>
          </a:p>
        </p:txBody>
      </p:sp>
    </p:spTree>
    <p:extLst>
      <p:ext uri="{BB962C8B-B14F-4D97-AF65-F5344CB8AC3E}">
        <p14:creationId xmlns:p14="http://schemas.microsoft.com/office/powerpoint/2010/main" val="29934741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440759"/>
          </a:xfrm>
        </p:spPr>
        <p:txBody>
          <a:bodyPr>
            <a:noAutofit/>
          </a:bodyPr>
          <a:lstStyle/>
          <a:p>
            <a:pPr algn="ctr"/>
            <a:r>
              <a:rPr lang="uk-UA" sz="3200" dirty="0" smtClean="0"/>
              <a:t>2 квітня 1836 Діккенс побрався з </a:t>
            </a:r>
            <a:r>
              <a:rPr lang="uk-UA" sz="3200" dirty="0" err="1" smtClean="0"/>
              <a:t>Кетрін</a:t>
            </a:r>
            <a:r>
              <a:rPr lang="uk-UA" sz="3200" dirty="0" smtClean="0"/>
              <a:t> Томсон </a:t>
            </a:r>
            <a:r>
              <a:rPr lang="uk-UA" sz="3200" dirty="0" err="1" smtClean="0"/>
              <a:t>Гогарт</a:t>
            </a:r>
            <a:r>
              <a:rPr lang="uk-UA" sz="3200" dirty="0" smtClean="0"/>
              <a:t>, донькою редактора «</a:t>
            </a:r>
            <a:r>
              <a:rPr lang="uk-UA" sz="3200" dirty="0" err="1" smtClean="0"/>
              <a:t>Івнінг</a:t>
            </a:r>
            <a:r>
              <a:rPr lang="uk-UA" sz="3200" dirty="0" smtClean="0"/>
              <a:t> </a:t>
            </a:r>
            <a:r>
              <a:rPr lang="uk-UA" sz="3200" dirty="0" err="1" smtClean="0"/>
              <a:t>Кронікл</a:t>
            </a:r>
            <a:r>
              <a:rPr lang="uk-UA" sz="3200" dirty="0" smtClean="0"/>
              <a:t>». У них народилося десять дітей: </a:t>
            </a:r>
            <a:r>
              <a:rPr lang="uk-UA" sz="3200" dirty="0" err="1" smtClean="0"/>
              <a:t>Чарлз</a:t>
            </a:r>
            <a:r>
              <a:rPr lang="uk-UA" sz="3200" dirty="0" smtClean="0"/>
              <a:t>, Мері, </a:t>
            </a:r>
            <a:r>
              <a:rPr lang="uk-UA" sz="3200" dirty="0" err="1" smtClean="0"/>
              <a:t>Кейт</a:t>
            </a:r>
            <a:r>
              <a:rPr lang="uk-UA" sz="3200" dirty="0" smtClean="0"/>
              <a:t>, </a:t>
            </a:r>
            <a:r>
              <a:rPr lang="uk-UA" sz="3200" dirty="0" err="1" smtClean="0"/>
              <a:t>Волтер</a:t>
            </a:r>
            <a:r>
              <a:rPr lang="uk-UA" sz="3200" dirty="0" smtClean="0"/>
              <a:t>, </a:t>
            </a:r>
            <a:r>
              <a:rPr lang="uk-UA" sz="3200" dirty="0" err="1" smtClean="0"/>
              <a:t>Франсіс</a:t>
            </a:r>
            <a:r>
              <a:rPr lang="uk-UA" sz="3200" dirty="0" smtClean="0"/>
              <a:t>, Альфред, </a:t>
            </a:r>
            <a:r>
              <a:rPr lang="uk-UA" sz="3200" dirty="0" err="1" smtClean="0"/>
              <a:t>Сідні</a:t>
            </a:r>
            <a:r>
              <a:rPr lang="uk-UA" sz="3200" dirty="0" smtClean="0"/>
              <a:t>, Генрі, Дора та Едвард.</a:t>
            </a:r>
            <a:r>
              <a:rPr lang="ru-RU" sz="3200" dirty="0" smtClean="0"/>
              <a:t> </a:t>
            </a:r>
            <a:br>
              <a:rPr lang="ru-RU" sz="3200" dirty="0" smtClean="0"/>
            </a:br>
            <a:r>
              <a:rPr lang="uk-UA" sz="3200" dirty="0" smtClean="0"/>
              <a:t>8 червня 1870, Діккенс переніс інсульт. Це сталося вдома після цілоденної роботи над «Едвіном </a:t>
            </a:r>
            <a:r>
              <a:rPr lang="uk-UA" sz="3200" dirty="0" err="1" smtClean="0"/>
              <a:t>Друдом</a:t>
            </a:r>
            <a:r>
              <a:rPr lang="uk-UA" sz="3200" dirty="0" smtClean="0"/>
              <a:t>». Наступного дня, 9 червня письменник помер, не приходячи до тями. Незважаючи на його власне бажання бути похованим у </a:t>
            </a:r>
            <a:r>
              <a:rPr lang="uk-UA" sz="3200" dirty="0" err="1" smtClean="0"/>
              <a:t>Рочестерському</a:t>
            </a:r>
            <a:r>
              <a:rPr lang="uk-UA" sz="3200" dirty="0" smtClean="0"/>
              <a:t> соборі, Діккенса поховали в Кутку поетів Вестмінстерського абатства. </a:t>
            </a:r>
            <a:endParaRPr lang="uk-UA" sz="3200" dirty="0"/>
          </a:p>
        </p:txBody>
      </p:sp>
    </p:spTree>
    <p:extLst>
      <p:ext uri="{BB962C8B-B14F-4D97-AF65-F5344CB8AC3E}">
        <p14:creationId xmlns:p14="http://schemas.microsoft.com/office/powerpoint/2010/main" val="2634022135"/>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6571" b="6571"/>
          <a:stretch>
            <a:fillRect/>
          </a:stretch>
        </p:blipFill>
        <p:spPr>
          <a:xfrm>
            <a:off x="3995936" y="764704"/>
            <a:ext cx="4536504" cy="5445224"/>
          </a:xfrm>
        </p:spPr>
      </p:pic>
      <p:sp>
        <p:nvSpPr>
          <p:cNvPr id="3" name="Заголовок 2"/>
          <p:cNvSpPr>
            <a:spLocks noGrp="1"/>
          </p:cNvSpPr>
          <p:nvPr>
            <p:ph type="title"/>
          </p:nvPr>
        </p:nvSpPr>
        <p:spPr/>
        <p:txBody>
          <a:bodyPr>
            <a:normAutofit/>
          </a:bodyPr>
          <a:lstStyle/>
          <a:p>
            <a:pPr algn="ctr"/>
            <a:r>
              <a:rPr lang="vi-VN" b="1" i="1" u="sng" dirty="0" smtClean="0">
                <a:latin typeface="Arial" pitchFamily="34" charset="0"/>
                <a:cs typeface="Arial" pitchFamily="34" charset="0"/>
              </a:rPr>
              <a:t>Вальтер Скотт</a:t>
            </a:r>
            <a:r>
              <a:rPr lang="ru-RU" b="1" i="1" u="sng" dirty="0">
                <a:latin typeface="Arial" pitchFamily="34" charset="0"/>
                <a:cs typeface="Arial" pitchFamily="34" charset="0"/>
              </a:rPr>
              <a:t> </a:t>
            </a:r>
            <a:r>
              <a:rPr lang="ru-RU" b="1" i="1" u="sng" dirty="0" smtClean="0">
                <a:latin typeface="Arial" pitchFamily="34" charset="0"/>
                <a:cs typeface="Arial" pitchFamily="34" charset="0"/>
              </a:rPr>
              <a:t>(1771-1832)</a:t>
            </a:r>
            <a:endParaRPr lang="uk-UA" b="1" i="1" u="sng" dirty="0"/>
          </a:p>
        </p:txBody>
      </p:sp>
      <p:sp>
        <p:nvSpPr>
          <p:cNvPr id="4" name="Текст 3"/>
          <p:cNvSpPr>
            <a:spLocks noGrp="1"/>
          </p:cNvSpPr>
          <p:nvPr>
            <p:ph type="body" sz="quarter" idx="13"/>
          </p:nvPr>
        </p:nvSpPr>
        <p:spPr/>
        <p:txBody>
          <a:bodyPr>
            <a:noAutofit/>
          </a:bodyPr>
          <a:lstStyle/>
          <a:p>
            <a:r>
              <a:rPr lang="uk-UA" sz="1800" dirty="0" smtClean="0">
                <a:latin typeface="Candara" pitchFamily="34" charset="0"/>
              </a:rPr>
              <a:t>Вальтер Скотт </a:t>
            </a:r>
            <a:r>
              <a:rPr lang="vi-VN" sz="1800" dirty="0" smtClean="0">
                <a:latin typeface="Candara" pitchFamily="34" charset="0"/>
              </a:rPr>
              <a:t>— </a:t>
            </a:r>
            <a:r>
              <a:rPr lang="vi-VN" sz="1800" dirty="0">
                <a:latin typeface="Candara" pitchFamily="34" charset="0"/>
              </a:rPr>
              <a:t>англійський та шотландський поет, </a:t>
            </a:r>
            <a:r>
              <a:rPr lang="uk-UA" sz="1800" dirty="0" smtClean="0">
                <a:latin typeface="Candara" pitchFamily="34" charset="0"/>
              </a:rPr>
              <a:t>письменник, біограф і романіст. Найбільше працював </a:t>
            </a:r>
            <a:r>
              <a:rPr lang="vi-VN" sz="1800" dirty="0" smtClean="0">
                <a:latin typeface="Candara" pitchFamily="34" charset="0"/>
              </a:rPr>
              <a:t>у </a:t>
            </a:r>
            <a:r>
              <a:rPr lang="vi-VN" sz="1800" dirty="0">
                <a:latin typeface="Candara" pitchFamily="34" charset="0"/>
              </a:rPr>
              <a:t>жанрі історичного роману. У своїх творах зумів </a:t>
            </a:r>
            <a:r>
              <a:rPr lang="uk-UA" sz="1800" dirty="0" smtClean="0">
                <a:latin typeface="Candara" pitchFamily="34" charset="0"/>
              </a:rPr>
              <a:t>створити надзвичайно реалістичні образи історичної дійсності</a:t>
            </a:r>
            <a:r>
              <a:rPr lang="vi-VN" sz="1800" dirty="0" smtClean="0">
                <a:latin typeface="Candara" pitchFamily="34" charset="0"/>
              </a:rPr>
              <a:t>.</a:t>
            </a:r>
            <a:r>
              <a:rPr lang="uk-UA" sz="1800" dirty="0" smtClean="0">
                <a:latin typeface="Candara" pitchFamily="34" charset="0"/>
              </a:rPr>
              <a:t> </a:t>
            </a:r>
            <a:r>
              <a:rPr lang="ru-RU" sz="1800" dirty="0" err="1">
                <a:latin typeface="Candara" pitchFamily="34" charset="0"/>
              </a:rPr>
              <a:t>Народився</a:t>
            </a:r>
            <a:r>
              <a:rPr lang="ru-RU" sz="1800" dirty="0">
                <a:latin typeface="Candara" pitchFamily="34" charset="0"/>
              </a:rPr>
              <a:t> в </a:t>
            </a:r>
            <a:r>
              <a:rPr lang="ru-RU" sz="1800" dirty="0" err="1">
                <a:latin typeface="Candara" pitchFamily="34" charset="0"/>
              </a:rPr>
              <a:t>Единбурзі</a:t>
            </a:r>
            <a:r>
              <a:rPr lang="ru-RU" sz="1800" dirty="0">
                <a:latin typeface="Candara" pitchFamily="34" charset="0"/>
              </a:rPr>
              <a:t> в </a:t>
            </a:r>
            <a:r>
              <a:rPr lang="ru-RU" sz="1800" dirty="0" err="1">
                <a:latin typeface="Candara" pitchFamily="34" charset="0"/>
              </a:rPr>
              <a:t>сім'ї</a:t>
            </a:r>
            <a:r>
              <a:rPr lang="ru-RU" sz="1800" dirty="0">
                <a:latin typeface="Candara" pitchFamily="34" charset="0"/>
              </a:rPr>
              <a:t> адвоката Вальтера </a:t>
            </a:r>
            <a:r>
              <a:rPr lang="ru-RU" sz="1800" dirty="0" smtClean="0">
                <a:latin typeface="Candara" pitchFamily="34" charset="0"/>
              </a:rPr>
              <a:t>Скотта, </a:t>
            </a:r>
            <a:r>
              <a:rPr lang="ru-RU" sz="1800" dirty="0" err="1">
                <a:latin typeface="Candara" pitchFamily="34" charset="0"/>
              </a:rPr>
              <a:t>його</a:t>
            </a:r>
            <a:r>
              <a:rPr lang="ru-RU" sz="1800" dirty="0">
                <a:latin typeface="Candara" pitchFamily="34" charset="0"/>
              </a:rPr>
              <a:t> </a:t>
            </a:r>
            <a:r>
              <a:rPr lang="ru-RU" sz="1800" dirty="0" err="1">
                <a:latin typeface="Candara" pitchFamily="34" charset="0"/>
              </a:rPr>
              <a:t>мати</a:t>
            </a:r>
            <a:r>
              <a:rPr lang="ru-RU" sz="1800" dirty="0">
                <a:latin typeface="Candara" pitchFamily="34" charset="0"/>
              </a:rPr>
              <a:t>, Ганна </a:t>
            </a:r>
            <a:r>
              <a:rPr lang="ru-RU" sz="1800" dirty="0" smtClean="0">
                <a:latin typeface="Candara" pitchFamily="34" charset="0"/>
              </a:rPr>
              <a:t>Резерфорд, </a:t>
            </a:r>
            <a:r>
              <a:rPr lang="ru-RU" sz="1800" dirty="0" err="1">
                <a:latin typeface="Candara" pitchFamily="34" charset="0"/>
              </a:rPr>
              <a:t>була</a:t>
            </a:r>
            <a:r>
              <a:rPr lang="ru-RU" sz="1800" dirty="0">
                <a:latin typeface="Candara" pitchFamily="34" charset="0"/>
              </a:rPr>
              <a:t> дочкою </a:t>
            </a:r>
            <a:r>
              <a:rPr lang="ru-RU" sz="1800" dirty="0" err="1">
                <a:latin typeface="Candara" pitchFamily="34" charset="0"/>
              </a:rPr>
              <a:t>професора</a:t>
            </a:r>
            <a:r>
              <a:rPr lang="ru-RU" sz="1800" dirty="0">
                <a:latin typeface="Candara" pitchFamily="34" charset="0"/>
              </a:rPr>
              <a:t> </a:t>
            </a:r>
            <a:r>
              <a:rPr lang="ru-RU" sz="1800" dirty="0" err="1">
                <a:latin typeface="Candara" pitchFamily="34" charset="0"/>
              </a:rPr>
              <a:t>медицини</a:t>
            </a:r>
            <a:r>
              <a:rPr lang="ru-RU" sz="1800" dirty="0">
                <a:latin typeface="Candara" pitchFamily="34" charset="0"/>
              </a:rPr>
              <a:t> </a:t>
            </a:r>
            <a:r>
              <a:rPr lang="ru-RU" sz="1800" dirty="0" err="1">
                <a:latin typeface="Candara" pitchFamily="34" charset="0"/>
              </a:rPr>
              <a:t>Единбурзького</a:t>
            </a:r>
            <a:r>
              <a:rPr lang="ru-RU" sz="1800" dirty="0">
                <a:latin typeface="Candara" pitchFamily="34" charset="0"/>
              </a:rPr>
              <a:t> </a:t>
            </a:r>
            <a:r>
              <a:rPr lang="ru-RU" sz="1800" dirty="0" err="1">
                <a:latin typeface="Candara" pitchFamily="34" charset="0"/>
              </a:rPr>
              <a:t>університету</a:t>
            </a:r>
            <a:r>
              <a:rPr lang="ru-RU" sz="1800" dirty="0">
                <a:latin typeface="Candara" pitchFamily="34" charset="0"/>
              </a:rPr>
              <a:t>. </a:t>
            </a:r>
            <a:endParaRPr lang="uk-UA" sz="1800" dirty="0">
              <a:latin typeface="Candara" pitchFamily="34" charset="0"/>
            </a:endParaRPr>
          </a:p>
        </p:txBody>
      </p:sp>
    </p:spTree>
    <p:extLst>
      <p:ext uri="{BB962C8B-B14F-4D97-AF65-F5344CB8AC3E}">
        <p14:creationId xmlns:p14="http://schemas.microsoft.com/office/powerpoint/2010/main" val="1946480960"/>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1"/>
            <a:ext cx="8591550" cy="6008712"/>
          </a:xfrm>
        </p:spPr>
        <p:txBody>
          <a:bodyPr>
            <a:normAutofit fontScale="90000"/>
          </a:bodyPr>
          <a:lstStyle/>
          <a:p>
            <a:pPr algn="ctr"/>
            <a:r>
              <a:rPr lang="uk-UA" dirty="0"/>
              <a:t>Романи Скотта поділяються на дві основні групи. Перша присвячена недалекому минулому Шотландії, періоду громадянської війни: від пуританської революції </a:t>
            </a:r>
            <a:r>
              <a:rPr lang="en-US" dirty="0"/>
              <a:t>XVI </a:t>
            </a:r>
            <a:r>
              <a:rPr lang="uk-UA" dirty="0"/>
              <a:t>ст. до розгрому гірських кланів в середині </a:t>
            </a:r>
            <a:r>
              <a:rPr lang="en-US" dirty="0"/>
              <a:t>XVIII, — </a:t>
            </a:r>
            <a:r>
              <a:rPr lang="uk-UA" dirty="0"/>
              <a:t>а частково і пізнішому часу «</a:t>
            </a:r>
            <a:r>
              <a:rPr lang="uk-UA" dirty="0" err="1"/>
              <a:t>Веверлі</a:t>
            </a:r>
            <a:r>
              <a:rPr lang="uk-UA" dirty="0"/>
              <a:t>», «Гай </a:t>
            </a:r>
            <a:r>
              <a:rPr lang="uk-UA" dirty="0" err="1"/>
              <a:t>Маннерінг</a:t>
            </a:r>
            <a:r>
              <a:rPr lang="uk-UA" dirty="0"/>
              <a:t>» </a:t>
            </a:r>
            <a:r>
              <a:rPr lang="uk-UA" dirty="0" smtClean="0"/>
              <a:t>(</a:t>
            </a:r>
            <a:r>
              <a:rPr lang="en-US" dirty="0" smtClean="0"/>
              <a:t>1815</a:t>
            </a:r>
            <a:r>
              <a:rPr lang="en-US" dirty="0"/>
              <a:t>), «</a:t>
            </a:r>
            <a:r>
              <a:rPr lang="uk-UA" dirty="0" err="1"/>
              <a:t>Едінбурзька</a:t>
            </a:r>
            <a:r>
              <a:rPr lang="uk-UA" dirty="0"/>
              <a:t> в'язниця» </a:t>
            </a:r>
            <a:r>
              <a:rPr lang="uk-UA" dirty="0" smtClean="0"/>
              <a:t>(</a:t>
            </a:r>
            <a:r>
              <a:rPr lang="en-US" dirty="0" smtClean="0"/>
              <a:t>1818</a:t>
            </a:r>
            <a:r>
              <a:rPr lang="en-US" dirty="0"/>
              <a:t>), «</a:t>
            </a:r>
            <a:r>
              <a:rPr lang="uk-UA" dirty="0"/>
              <a:t>Шотландські пуритани» </a:t>
            </a:r>
            <a:r>
              <a:rPr lang="uk-UA" dirty="0" smtClean="0"/>
              <a:t>(</a:t>
            </a:r>
            <a:r>
              <a:rPr lang="en-US" dirty="0" smtClean="0"/>
              <a:t>1816</a:t>
            </a:r>
            <a:r>
              <a:rPr lang="en-US" dirty="0"/>
              <a:t>), «</a:t>
            </a:r>
            <a:r>
              <a:rPr lang="uk-UA" dirty="0" err="1"/>
              <a:t>Ламермурська</a:t>
            </a:r>
            <a:r>
              <a:rPr lang="uk-UA" dirty="0"/>
              <a:t> наречена» (</a:t>
            </a:r>
            <a:r>
              <a:rPr lang="en-US" dirty="0" smtClean="0"/>
              <a:t>1819</a:t>
            </a:r>
            <a:r>
              <a:rPr lang="en-US" dirty="0"/>
              <a:t>), «</a:t>
            </a:r>
            <a:r>
              <a:rPr lang="uk-UA" dirty="0"/>
              <a:t>Роб </a:t>
            </a:r>
            <a:r>
              <a:rPr lang="uk-UA" dirty="0" err="1"/>
              <a:t>Рой</a:t>
            </a:r>
            <a:r>
              <a:rPr lang="uk-UA" dirty="0"/>
              <a:t>» </a:t>
            </a:r>
            <a:r>
              <a:rPr lang="uk-UA" dirty="0" smtClean="0"/>
              <a:t>(</a:t>
            </a:r>
            <a:r>
              <a:rPr lang="en-US" dirty="0" smtClean="0"/>
              <a:t>1817</a:t>
            </a:r>
            <a:r>
              <a:rPr lang="en-US" dirty="0"/>
              <a:t>), «</a:t>
            </a:r>
            <a:r>
              <a:rPr lang="uk-UA" dirty="0"/>
              <a:t>Монастир» </a:t>
            </a:r>
            <a:r>
              <a:rPr lang="uk-UA" dirty="0" smtClean="0"/>
              <a:t>(</a:t>
            </a:r>
            <a:r>
              <a:rPr lang="en-US" dirty="0" smtClean="0"/>
              <a:t>1820</a:t>
            </a:r>
            <a:r>
              <a:rPr lang="en-US" dirty="0"/>
              <a:t>), «</a:t>
            </a:r>
            <a:r>
              <a:rPr lang="uk-UA" dirty="0"/>
              <a:t>Абат» </a:t>
            </a:r>
            <a:r>
              <a:rPr lang="uk-UA" dirty="0" smtClean="0"/>
              <a:t>(</a:t>
            </a:r>
            <a:r>
              <a:rPr lang="en-US" dirty="0" smtClean="0"/>
              <a:t>1820</a:t>
            </a:r>
            <a:r>
              <a:rPr lang="en-US" dirty="0"/>
              <a:t>), «</a:t>
            </a:r>
            <a:r>
              <a:rPr lang="uk-UA" dirty="0"/>
              <a:t>Води св. </a:t>
            </a:r>
            <a:r>
              <a:rPr lang="uk-UA" dirty="0" err="1"/>
              <a:t>Ронана</a:t>
            </a:r>
            <a:r>
              <a:rPr lang="uk-UA" dirty="0"/>
              <a:t>» </a:t>
            </a:r>
            <a:r>
              <a:rPr lang="uk-UA" dirty="0" smtClean="0"/>
              <a:t>(</a:t>
            </a:r>
            <a:r>
              <a:rPr lang="en-US" dirty="0" smtClean="0"/>
              <a:t>1823</a:t>
            </a:r>
            <a:r>
              <a:rPr lang="en-US" dirty="0"/>
              <a:t>), «</a:t>
            </a:r>
            <a:r>
              <a:rPr lang="uk-UA" dirty="0"/>
              <a:t>Антиквар» </a:t>
            </a:r>
            <a:r>
              <a:rPr lang="uk-UA" dirty="0" smtClean="0"/>
              <a:t>(</a:t>
            </a:r>
            <a:r>
              <a:rPr lang="en-US" dirty="0" smtClean="0"/>
              <a:t>1816</a:t>
            </a:r>
            <a:r>
              <a:rPr lang="en-US" dirty="0"/>
              <a:t>) </a:t>
            </a:r>
            <a:r>
              <a:rPr lang="uk-UA" dirty="0" smtClean="0"/>
              <a:t>тощо.</a:t>
            </a:r>
            <a:endParaRPr lang="uk-UA" dirty="0"/>
          </a:p>
        </p:txBody>
      </p:sp>
    </p:spTree>
    <p:extLst>
      <p:ext uri="{BB962C8B-B14F-4D97-AF65-F5344CB8AC3E}">
        <p14:creationId xmlns:p14="http://schemas.microsoft.com/office/powerpoint/2010/main" val="251400067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224736"/>
          </a:xfrm>
        </p:spPr>
        <p:txBody>
          <a:bodyPr>
            <a:noAutofit/>
          </a:bodyPr>
          <a:lstStyle/>
          <a:p>
            <a:pPr algn="ctr"/>
            <a:r>
              <a:rPr lang="uk-UA" dirty="0"/>
              <a:t>Друга основна група романів Скотта присвячена минулому Англії і континентальних країн, переважно середнім вікам і </a:t>
            </a:r>
            <a:r>
              <a:rPr lang="en-US" dirty="0"/>
              <a:t>XVI </a:t>
            </a:r>
            <a:r>
              <a:rPr lang="uk-UA" dirty="0" err="1"/>
              <a:t>ст</a:t>
            </a:r>
            <a:r>
              <a:rPr lang="uk-UA" dirty="0"/>
              <a:t> («</a:t>
            </a:r>
            <a:r>
              <a:rPr lang="uk-UA" dirty="0" err="1"/>
              <a:t>Айвенго</a:t>
            </a:r>
            <a:r>
              <a:rPr lang="uk-UA" dirty="0"/>
              <a:t>» </a:t>
            </a:r>
            <a:r>
              <a:rPr lang="uk-UA" dirty="0" smtClean="0"/>
              <a:t>(</a:t>
            </a:r>
            <a:r>
              <a:rPr lang="en-US" dirty="0" smtClean="0"/>
              <a:t>1819</a:t>
            </a:r>
            <a:r>
              <a:rPr lang="en-US" dirty="0"/>
              <a:t>), «</a:t>
            </a:r>
            <a:r>
              <a:rPr lang="uk-UA" dirty="0" err="1"/>
              <a:t>Квентін</a:t>
            </a:r>
            <a:r>
              <a:rPr lang="uk-UA" dirty="0"/>
              <a:t> </a:t>
            </a:r>
            <a:r>
              <a:rPr lang="uk-UA" dirty="0" err="1"/>
              <a:t>Дорвард</a:t>
            </a:r>
            <a:r>
              <a:rPr lang="uk-UA" dirty="0"/>
              <a:t>» </a:t>
            </a:r>
            <a:r>
              <a:rPr lang="uk-UA" dirty="0" smtClean="0"/>
              <a:t>(</a:t>
            </a:r>
            <a:r>
              <a:rPr lang="en-US" dirty="0" smtClean="0"/>
              <a:t>1823</a:t>
            </a:r>
            <a:r>
              <a:rPr lang="en-US" dirty="0"/>
              <a:t>), «</a:t>
            </a:r>
            <a:r>
              <a:rPr lang="uk-UA" dirty="0" err="1"/>
              <a:t>Кенілворт</a:t>
            </a:r>
            <a:r>
              <a:rPr lang="uk-UA" dirty="0"/>
              <a:t>», </a:t>
            </a:r>
            <a:r>
              <a:rPr lang="uk-UA" dirty="0" smtClean="0"/>
              <a:t>(</a:t>
            </a:r>
            <a:r>
              <a:rPr lang="en-US" dirty="0" smtClean="0"/>
              <a:t>1821</a:t>
            </a:r>
            <a:r>
              <a:rPr lang="en-US" dirty="0"/>
              <a:t>), «</a:t>
            </a:r>
            <a:r>
              <a:rPr lang="uk-UA" dirty="0"/>
              <a:t>Ганна </a:t>
            </a:r>
            <a:r>
              <a:rPr lang="uk-UA" dirty="0" err="1"/>
              <a:t>Геєрштейнська</a:t>
            </a:r>
            <a:r>
              <a:rPr lang="uk-UA" dirty="0"/>
              <a:t>» </a:t>
            </a:r>
            <a:r>
              <a:rPr lang="uk-UA" dirty="0" smtClean="0"/>
              <a:t>(</a:t>
            </a:r>
            <a:r>
              <a:rPr lang="en-US" dirty="0" smtClean="0"/>
              <a:t>1829</a:t>
            </a:r>
            <a:r>
              <a:rPr lang="en-US" dirty="0"/>
              <a:t>) </a:t>
            </a:r>
            <a:r>
              <a:rPr lang="uk-UA" dirty="0"/>
              <a:t>тощо). Саме тут Скотт особливо розгортає своє виняткове чуття минулих епох, що змусило Огюста </a:t>
            </a:r>
            <a:r>
              <a:rPr lang="uk-UA" dirty="0" err="1"/>
              <a:t>Террі</a:t>
            </a:r>
            <a:r>
              <a:rPr lang="uk-UA" dirty="0"/>
              <a:t> назвати його «найвидатнішим майстром історичної </a:t>
            </a:r>
            <a:r>
              <a:rPr lang="uk-UA" dirty="0" err="1"/>
              <a:t>дивінації</a:t>
            </a:r>
            <a:r>
              <a:rPr lang="uk-UA" dirty="0"/>
              <a:t> усіх часів». </a:t>
            </a:r>
          </a:p>
        </p:txBody>
      </p:sp>
    </p:spTree>
    <p:extLst>
      <p:ext uri="{BB962C8B-B14F-4D97-AF65-F5344CB8AC3E}">
        <p14:creationId xmlns:p14="http://schemas.microsoft.com/office/powerpoint/2010/main" val="1042019855"/>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1366" r="1366"/>
          <a:stretch>
            <a:fillRect/>
          </a:stretch>
        </p:blipFill>
        <p:spPr>
          <a:xfrm>
            <a:off x="3995936" y="548680"/>
            <a:ext cx="4644008" cy="5805264"/>
          </a:xfrm>
        </p:spPr>
      </p:pic>
      <p:sp>
        <p:nvSpPr>
          <p:cNvPr id="3" name="Заголовок 2"/>
          <p:cNvSpPr>
            <a:spLocks noGrp="1"/>
          </p:cNvSpPr>
          <p:nvPr>
            <p:ph type="title"/>
          </p:nvPr>
        </p:nvSpPr>
        <p:spPr/>
        <p:txBody>
          <a:bodyPr/>
          <a:lstStyle/>
          <a:p>
            <a:pPr algn="ctr"/>
            <a:r>
              <a:rPr lang="uk-UA" b="1" i="1" u="sng" dirty="0" err="1" smtClean="0">
                <a:latin typeface="Arial" pitchFamily="34" charset="0"/>
                <a:cs typeface="Arial" pitchFamily="34" charset="0"/>
              </a:rPr>
              <a:t>Ві</a:t>
            </a:r>
            <a:r>
              <a:rPr lang="vi-VN" b="1" i="1" u="sng" dirty="0" smtClean="0">
                <a:latin typeface="Arial" pitchFamily="34" charset="0"/>
                <a:cs typeface="Arial" pitchFamily="34" charset="0"/>
              </a:rPr>
              <a:t>льям Теккере</a:t>
            </a:r>
            <a:r>
              <a:rPr lang="uk-UA" b="1" i="1" u="sng" dirty="0">
                <a:latin typeface="Arial" pitchFamily="34" charset="0"/>
                <a:cs typeface="Arial" pitchFamily="34" charset="0"/>
              </a:rPr>
              <a:t>й (1811—1863)</a:t>
            </a:r>
            <a:endParaRPr lang="uk-UA" b="1" i="1" u="sng" dirty="0"/>
          </a:p>
        </p:txBody>
      </p:sp>
      <p:sp>
        <p:nvSpPr>
          <p:cNvPr id="4" name="Текст 3"/>
          <p:cNvSpPr>
            <a:spLocks noGrp="1"/>
          </p:cNvSpPr>
          <p:nvPr>
            <p:ph type="body" sz="quarter" idx="13"/>
          </p:nvPr>
        </p:nvSpPr>
        <p:spPr/>
        <p:txBody>
          <a:bodyPr>
            <a:noAutofit/>
          </a:bodyPr>
          <a:lstStyle/>
          <a:p>
            <a:r>
              <a:rPr lang="uk-UA" sz="1800" dirty="0"/>
              <a:t>Вільям </a:t>
            </a:r>
            <a:r>
              <a:rPr lang="uk-UA" sz="1800" dirty="0" err="1"/>
              <a:t>Мейкпіс</a:t>
            </a:r>
            <a:r>
              <a:rPr lang="uk-UA" sz="1800" dirty="0"/>
              <a:t> </a:t>
            </a:r>
            <a:r>
              <a:rPr lang="uk-UA" sz="1800" dirty="0" err="1" smtClean="0"/>
              <a:t>Теккерей—</a:t>
            </a:r>
            <a:r>
              <a:rPr lang="uk-UA" sz="1800" dirty="0" smtClean="0"/>
              <a:t> </a:t>
            </a:r>
            <a:r>
              <a:rPr lang="uk-UA" sz="1800" dirty="0"/>
              <a:t>англійський письменник-сатирик. </a:t>
            </a:r>
            <a:r>
              <a:rPr lang="uk-UA" sz="1800" dirty="0" smtClean="0"/>
              <a:t>Був </a:t>
            </a:r>
            <a:r>
              <a:rPr lang="uk-UA" sz="1800" dirty="0"/>
              <a:t>сином офіцера колоніальних військ Британської імперії і належав до привілейованих верств англійського суспільства. Після закінчення </a:t>
            </a:r>
            <a:r>
              <a:rPr lang="uk-UA" sz="1800" dirty="0" err="1"/>
              <a:t>Чартерхауса</a:t>
            </a:r>
            <a:r>
              <a:rPr lang="uk-UA" sz="1800" dirty="0"/>
              <a:t> він поступив у Кембриджський університет, але ступеню не отримав, тому що кар'єра держслужбовця не приваблювала його. Він хотів займатися тільки </a:t>
            </a:r>
            <a:r>
              <a:rPr lang="uk-UA" sz="1800" dirty="0" smtClean="0"/>
              <a:t>мистецтвом, тому вирушив у Францію.</a:t>
            </a:r>
            <a:endParaRPr lang="uk-UA" sz="1800" dirty="0"/>
          </a:p>
        </p:txBody>
      </p:sp>
    </p:spTree>
    <p:extLst>
      <p:ext uri="{BB962C8B-B14F-4D97-AF65-F5344CB8AC3E}">
        <p14:creationId xmlns:p14="http://schemas.microsoft.com/office/powerpoint/2010/main" val="3979829947"/>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440760"/>
          </a:xfrm>
        </p:spPr>
        <p:txBody>
          <a:bodyPr>
            <a:noAutofit/>
          </a:bodyPr>
          <a:lstStyle/>
          <a:p>
            <a:pPr algn="ctr"/>
            <a:r>
              <a:rPr lang="ru-RU" sz="2600" dirty="0" smtClean="0"/>
              <a:t> </a:t>
            </a:r>
            <a:r>
              <a:rPr lang="ru-RU" sz="2600" dirty="0" err="1" smtClean="0"/>
              <a:t>Після</a:t>
            </a:r>
            <a:r>
              <a:rPr lang="ru-RU" sz="2600" dirty="0" smtClean="0"/>
              <a:t> </a:t>
            </a:r>
            <a:r>
              <a:rPr lang="ru-RU" sz="2600" dirty="0" err="1" smtClean="0"/>
              <a:t>подорожі</a:t>
            </a:r>
            <a:r>
              <a:rPr lang="ru-RU" sz="2600" dirty="0" smtClean="0"/>
              <a:t> до </a:t>
            </a:r>
            <a:r>
              <a:rPr lang="ru-RU" sz="2600" dirty="0" err="1" smtClean="0"/>
              <a:t>Франції</a:t>
            </a:r>
            <a:r>
              <a:rPr lang="ru-RU" sz="2600" dirty="0" smtClean="0"/>
              <a:t>, Теккерей </a:t>
            </a:r>
            <a:r>
              <a:rPr lang="ru-RU" sz="2600" dirty="0" err="1"/>
              <a:t>повертається</a:t>
            </a:r>
            <a:r>
              <a:rPr lang="ru-RU" sz="2600" dirty="0"/>
              <a:t> до Лондона і </a:t>
            </a:r>
            <a:r>
              <a:rPr lang="ru-RU" sz="2600" dirty="0" err="1"/>
              <a:t>починає</a:t>
            </a:r>
            <a:r>
              <a:rPr lang="ru-RU" sz="2600" dirty="0"/>
              <a:t> </a:t>
            </a:r>
            <a:r>
              <a:rPr lang="ru-RU" sz="2600" dirty="0" err="1"/>
              <a:t>займатися</a:t>
            </a:r>
            <a:r>
              <a:rPr lang="ru-RU" sz="2600" dirty="0"/>
              <a:t> </a:t>
            </a:r>
            <a:r>
              <a:rPr lang="ru-RU" sz="2600" dirty="0" err="1"/>
              <a:t>журналістикою</a:t>
            </a:r>
            <a:r>
              <a:rPr lang="ru-RU" sz="2600" dirty="0"/>
              <a:t>, яка і стане основною справою </a:t>
            </a:r>
            <a:r>
              <a:rPr lang="ru-RU" sz="2600" dirty="0" err="1"/>
              <a:t>його</a:t>
            </a:r>
            <a:r>
              <a:rPr lang="ru-RU" sz="2600" dirty="0"/>
              <a:t> </a:t>
            </a:r>
            <a:r>
              <a:rPr lang="ru-RU" sz="2600" dirty="0" err="1"/>
              <a:t>життя</a:t>
            </a:r>
            <a:r>
              <a:rPr lang="ru-RU" sz="2600" dirty="0"/>
              <a:t>. </a:t>
            </a:r>
            <a:r>
              <a:rPr lang="ru-RU" sz="2600" dirty="0" err="1"/>
              <a:t>Він</a:t>
            </a:r>
            <a:r>
              <a:rPr lang="ru-RU" sz="2600" dirty="0"/>
              <a:t> </a:t>
            </a:r>
            <a:r>
              <a:rPr lang="ru-RU" sz="2600" dirty="0" err="1"/>
              <a:t>обрав</a:t>
            </a:r>
            <a:r>
              <a:rPr lang="ru-RU" sz="2600" dirty="0"/>
              <a:t> </a:t>
            </a:r>
            <a:r>
              <a:rPr lang="ru-RU" sz="2600" dirty="0" err="1"/>
              <a:t>собі</a:t>
            </a:r>
            <a:r>
              <a:rPr lang="ru-RU" sz="2600" dirty="0"/>
              <a:t> </a:t>
            </a:r>
            <a:r>
              <a:rPr lang="ru-RU" sz="2600" dirty="0" err="1"/>
              <a:t>досить</a:t>
            </a:r>
            <a:r>
              <a:rPr lang="ru-RU" sz="2600" dirty="0"/>
              <a:t> </a:t>
            </a:r>
            <a:r>
              <a:rPr lang="ru-RU" sz="2600" dirty="0" err="1"/>
              <a:t>суворе</a:t>
            </a:r>
            <a:r>
              <a:rPr lang="ru-RU" sz="2600" dirty="0"/>
              <a:t> </a:t>
            </a:r>
            <a:r>
              <a:rPr lang="ru-RU" sz="2600" dirty="0" err="1"/>
              <a:t>естетичне</a:t>
            </a:r>
            <a:r>
              <a:rPr lang="ru-RU" sz="2600" dirty="0"/>
              <a:t> кредо — «Правда не </a:t>
            </a:r>
            <a:r>
              <a:rPr lang="ru-RU" sz="2600" dirty="0" err="1"/>
              <a:t>завжди</a:t>
            </a:r>
            <a:r>
              <a:rPr lang="ru-RU" sz="2600" dirty="0"/>
              <a:t> є </a:t>
            </a:r>
            <a:r>
              <a:rPr lang="ru-RU" sz="2600" dirty="0" err="1"/>
              <a:t>приємною</a:t>
            </a:r>
            <a:r>
              <a:rPr lang="ru-RU" sz="2600" dirty="0"/>
              <a:t>, але </a:t>
            </a:r>
            <a:r>
              <a:rPr lang="ru-RU" sz="2600" dirty="0" err="1"/>
              <a:t>кращого</a:t>
            </a:r>
            <a:r>
              <a:rPr lang="ru-RU" sz="2600" dirty="0"/>
              <a:t> за правду </a:t>
            </a:r>
            <a:r>
              <a:rPr lang="ru-RU" sz="2600" dirty="0" err="1"/>
              <a:t>немає</a:t>
            </a:r>
            <a:r>
              <a:rPr lang="ru-RU" sz="2600" dirty="0"/>
              <a:t> </a:t>
            </a:r>
            <a:r>
              <a:rPr lang="ru-RU" sz="2600" dirty="0" err="1"/>
              <a:t>нічого</a:t>
            </a:r>
            <a:r>
              <a:rPr lang="ru-RU" sz="2600" dirty="0"/>
              <a:t>». Твори Теккерея </a:t>
            </a:r>
            <a:r>
              <a:rPr lang="ru-RU" sz="2600" dirty="0" err="1"/>
              <a:t>менш</a:t>
            </a:r>
            <a:r>
              <a:rPr lang="ru-RU" sz="2600" dirty="0"/>
              <a:t> </a:t>
            </a:r>
            <a:r>
              <a:rPr lang="ru-RU" sz="2600" dirty="0" err="1"/>
              <a:t>всього</a:t>
            </a:r>
            <a:r>
              <a:rPr lang="ru-RU" sz="2600" dirty="0"/>
              <a:t> </a:t>
            </a:r>
            <a:r>
              <a:rPr lang="ru-RU" sz="2600" dirty="0" err="1"/>
              <a:t>схожі</a:t>
            </a:r>
            <a:r>
              <a:rPr lang="ru-RU" sz="2600" dirty="0"/>
              <a:t> на </a:t>
            </a:r>
            <a:r>
              <a:rPr lang="ru-RU" sz="2600" dirty="0" err="1"/>
              <a:t>казку</a:t>
            </a:r>
            <a:r>
              <a:rPr lang="ru-RU" sz="2600" dirty="0"/>
              <a:t>. </a:t>
            </a:r>
            <a:r>
              <a:rPr lang="ru-RU" sz="2600" dirty="0" err="1"/>
              <a:t>Це</a:t>
            </a:r>
            <a:r>
              <a:rPr lang="ru-RU" sz="2600" dirty="0"/>
              <a:t> </a:t>
            </a:r>
            <a:r>
              <a:rPr lang="ru-RU" sz="2600" dirty="0" err="1"/>
              <a:t>насмішлива</a:t>
            </a:r>
            <a:r>
              <a:rPr lang="ru-RU" sz="2600" dirty="0"/>
              <a:t>, </a:t>
            </a:r>
            <a:r>
              <a:rPr lang="ru-RU" sz="2600" dirty="0" err="1"/>
              <a:t>аналітична</a:t>
            </a:r>
            <a:r>
              <a:rPr lang="ru-RU" sz="2600" dirty="0"/>
              <a:t> і </a:t>
            </a:r>
            <a:r>
              <a:rPr lang="ru-RU" sz="2600" dirty="0" err="1"/>
              <a:t>сувора</a:t>
            </a:r>
            <a:r>
              <a:rPr lang="ru-RU" sz="2600" dirty="0"/>
              <a:t> проза. </a:t>
            </a:r>
            <a:r>
              <a:rPr lang="ru-RU" sz="2600" dirty="0" err="1"/>
              <a:t>Багато</a:t>
            </a:r>
            <a:r>
              <a:rPr lang="ru-RU" sz="2600" dirty="0"/>
              <a:t> </a:t>
            </a:r>
            <a:r>
              <a:rPr lang="ru-RU" sz="2600" dirty="0" err="1"/>
              <a:t>років</a:t>
            </a:r>
            <a:r>
              <a:rPr lang="ru-RU" sz="2600" dirty="0"/>
              <a:t> Теккерей </a:t>
            </a:r>
            <a:r>
              <a:rPr lang="ru-RU" sz="2600" dirty="0" err="1"/>
              <a:t>працював</a:t>
            </a:r>
            <a:r>
              <a:rPr lang="ru-RU" sz="2600" dirty="0"/>
              <a:t> у сатиричному </a:t>
            </a:r>
            <a:r>
              <a:rPr lang="ru-RU" sz="2600" dirty="0" err="1"/>
              <a:t>журналі</a:t>
            </a:r>
            <a:r>
              <a:rPr lang="ru-RU" sz="2600" dirty="0"/>
              <a:t> «Панч» (</a:t>
            </a:r>
            <a:r>
              <a:rPr lang="en-US" sz="2600" dirty="0"/>
              <a:t>Punch</a:t>
            </a:r>
            <a:r>
              <a:rPr lang="en-US" sz="2600" dirty="0" smtClean="0"/>
              <a:t>)</a:t>
            </a:r>
            <a:r>
              <a:rPr lang="ru-RU" sz="2600" dirty="0" smtClean="0"/>
              <a:t>. </a:t>
            </a:r>
            <a:r>
              <a:rPr lang="ru-RU" sz="2600" dirty="0" err="1"/>
              <a:t>Популярність</a:t>
            </a:r>
            <a:r>
              <a:rPr lang="ru-RU" sz="2600" dirty="0"/>
              <a:t> </a:t>
            </a:r>
            <a:r>
              <a:rPr lang="ru-RU" sz="2600" dirty="0" err="1"/>
              <a:t>йому</a:t>
            </a:r>
            <a:r>
              <a:rPr lang="ru-RU" sz="2600" dirty="0"/>
              <a:t> принесли </a:t>
            </a:r>
            <a:r>
              <a:rPr lang="ru-RU" sz="2600" dirty="0" err="1" smtClean="0"/>
              <a:t>пародії</a:t>
            </a:r>
            <a:r>
              <a:rPr lang="ru-RU" sz="2600" dirty="0" smtClean="0"/>
              <a:t>. </a:t>
            </a:r>
            <a:r>
              <a:rPr lang="ru-RU" sz="2600" dirty="0"/>
              <a:t>Особливо </a:t>
            </a:r>
            <a:r>
              <a:rPr lang="ru-RU" sz="2600" dirty="0" err="1"/>
              <a:t>діставалося</a:t>
            </a:r>
            <a:r>
              <a:rPr lang="ru-RU" sz="2600" dirty="0"/>
              <a:t> </a:t>
            </a:r>
            <a:r>
              <a:rPr lang="ru-RU" sz="2600" dirty="0" err="1"/>
              <a:t>від</a:t>
            </a:r>
            <a:r>
              <a:rPr lang="ru-RU" sz="2600" dirty="0"/>
              <a:t> Теккерея авторам </a:t>
            </a:r>
            <a:r>
              <a:rPr lang="ru-RU" sz="2600" dirty="0" err="1"/>
              <a:t>комерційних</a:t>
            </a:r>
            <a:r>
              <a:rPr lang="ru-RU" sz="2600" dirty="0"/>
              <a:t> </a:t>
            </a:r>
            <a:r>
              <a:rPr lang="ru-RU" sz="2600" dirty="0" err="1"/>
              <a:t>або</a:t>
            </a:r>
            <a:r>
              <a:rPr lang="ru-RU" sz="2600" dirty="0"/>
              <a:t> «</a:t>
            </a:r>
            <a:r>
              <a:rPr lang="ru-RU" sz="2600" dirty="0" err="1"/>
              <a:t>салонних</a:t>
            </a:r>
            <a:r>
              <a:rPr lang="ru-RU" sz="2600" dirty="0"/>
              <a:t> </a:t>
            </a:r>
            <a:r>
              <a:rPr lang="ru-RU" sz="2600" dirty="0" err="1"/>
              <a:t>романів</a:t>
            </a:r>
            <a:r>
              <a:rPr lang="ru-RU" sz="2600" dirty="0"/>
              <a:t>». Вельми </a:t>
            </a:r>
            <a:r>
              <a:rPr lang="ru-RU" sz="2600" dirty="0" err="1"/>
              <a:t>популярними</a:t>
            </a:r>
            <a:r>
              <a:rPr lang="ru-RU" sz="2600" dirty="0"/>
              <a:t> </a:t>
            </a:r>
            <a:r>
              <a:rPr lang="ru-RU" sz="2600" dirty="0" err="1"/>
              <a:t>були</a:t>
            </a:r>
            <a:r>
              <a:rPr lang="ru-RU" sz="2600" dirty="0"/>
              <a:t> </a:t>
            </a:r>
            <a:r>
              <a:rPr lang="ru-RU" sz="2600" dirty="0" err="1"/>
              <a:t>тоді</a:t>
            </a:r>
            <a:r>
              <a:rPr lang="ru-RU" sz="2600" dirty="0"/>
              <a:t> так </a:t>
            </a:r>
            <a:r>
              <a:rPr lang="ru-RU" sz="2600" dirty="0" err="1"/>
              <a:t>звані</a:t>
            </a:r>
            <a:r>
              <a:rPr lang="ru-RU" sz="2600" dirty="0"/>
              <a:t> «</a:t>
            </a:r>
            <a:r>
              <a:rPr lang="ru-RU" sz="2600" dirty="0" err="1"/>
              <a:t>романи</a:t>
            </a:r>
            <a:r>
              <a:rPr lang="ru-RU" sz="2600" dirty="0"/>
              <a:t> </a:t>
            </a:r>
            <a:r>
              <a:rPr lang="ru-RU" sz="2600" dirty="0" err="1"/>
              <a:t>срібної</a:t>
            </a:r>
            <a:r>
              <a:rPr lang="ru-RU" sz="2600" dirty="0"/>
              <a:t> ложки» (про </a:t>
            </a:r>
            <a:r>
              <a:rPr lang="ru-RU" sz="2600" dirty="0" err="1"/>
              <a:t>життя</a:t>
            </a:r>
            <a:r>
              <a:rPr lang="ru-RU" sz="2600" dirty="0"/>
              <a:t> </a:t>
            </a:r>
            <a:r>
              <a:rPr lang="ru-RU" sz="2600" dirty="0" err="1"/>
              <a:t>аристократів</a:t>
            </a:r>
            <a:r>
              <a:rPr lang="ru-RU" sz="2600" dirty="0"/>
              <a:t>) і </a:t>
            </a:r>
            <a:r>
              <a:rPr lang="ru-RU" sz="2600" dirty="0" err="1"/>
              <a:t>романи</a:t>
            </a:r>
            <a:r>
              <a:rPr lang="ru-RU" sz="2600" dirty="0"/>
              <a:t> «</a:t>
            </a:r>
            <a:r>
              <a:rPr lang="ru-RU" sz="2600" dirty="0" err="1"/>
              <a:t>ньюгетської</a:t>
            </a:r>
            <a:r>
              <a:rPr lang="ru-RU" sz="2600" dirty="0"/>
              <a:t> </a:t>
            </a:r>
            <a:r>
              <a:rPr lang="ru-RU" sz="2600" dirty="0" err="1"/>
              <a:t>школи</a:t>
            </a:r>
            <a:r>
              <a:rPr lang="ru-RU" sz="2600" dirty="0"/>
              <a:t>» (</a:t>
            </a:r>
            <a:r>
              <a:rPr lang="ru-RU" sz="2600" dirty="0" err="1"/>
              <a:t>Ньюгет</a:t>
            </a:r>
            <a:r>
              <a:rPr lang="ru-RU" sz="2600" dirty="0"/>
              <a:t> — знаменита </a:t>
            </a:r>
            <a:r>
              <a:rPr lang="ru-RU" sz="2600" dirty="0" err="1"/>
              <a:t>лондонська</a:t>
            </a:r>
            <a:r>
              <a:rPr lang="ru-RU" sz="2600" dirty="0"/>
              <a:t> </a:t>
            </a:r>
            <a:r>
              <a:rPr lang="ru-RU" sz="2600" dirty="0" err="1"/>
              <a:t>тюрма</a:t>
            </a:r>
            <a:r>
              <a:rPr lang="ru-RU" sz="2600" dirty="0"/>
              <a:t>, </a:t>
            </a:r>
            <a:r>
              <a:rPr lang="ru-RU" sz="2600" dirty="0" err="1"/>
              <a:t>якої</a:t>
            </a:r>
            <a:r>
              <a:rPr lang="ru-RU" sz="2600" dirty="0"/>
              <a:t> зараз не </a:t>
            </a:r>
            <a:r>
              <a:rPr lang="ru-RU" sz="2600" dirty="0" err="1"/>
              <a:t>існує</a:t>
            </a:r>
            <a:r>
              <a:rPr lang="ru-RU" sz="2600" dirty="0"/>
              <a:t>), в </a:t>
            </a:r>
            <a:r>
              <a:rPr lang="ru-RU" sz="2600" dirty="0" err="1"/>
              <a:t>яких</a:t>
            </a:r>
            <a:r>
              <a:rPr lang="ru-RU" sz="2600" dirty="0"/>
              <a:t> </a:t>
            </a:r>
            <a:r>
              <a:rPr lang="ru-RU" sz="2600" dirty="0" err="1"/>
              <a:t>злочинний</a:t>
            </a:r>
            <a:r>
              <a:rPr lang="ru-RU" sz="2600" dirty="0"/>
              <a:t> </a:t>
            </a:r>
            <a:r>
              <a:rPr lang="ru-RU" sz="2600" dirty="0" err="1"/>
              <a:t>світ</a:t>
            </a:r>
            <a:r>
              <a:rPr lang="ru-RU" sz="2600" dirty="0"/>
              <a:t> </a:t>
            </a:r>
            <a:r>
              <a:rPr lang="ru-RU" sz="2600" dirty="0" err="1"/>
              <a:t>подавався</a:t>
            </a:r>
            <a:r>
              <a:rPr lang="ru-RU" sz="2600" dirty="0"/>
              <a:t> </a:t>
            </a:r>
            <a:r>
              <a:rPr lang="ru-RU" sz="2600" dirty="0" err="1"/>
              <a:t>нерідко</a:t>
            </a:r>
            <a:r>
              <a:rPr lang="ru-RU" sz="2600" dirty="0"/>
              <a:t> у </a:t>
            </a:r>
            <a:r>
              <a:rPr lang="ru-RU" sz="2600" dirty="0" err="1"/>
              <a:t>привабливому</a:t>
            </a:r>
            <a:r>
              <a:rPr lang="ru-RU" sz="2600" dirty="0"/>
              <a:t>, </a:t>
            </a:r>
            <a:r>
              <a:rPr lang="ru-RU" sz="2600" dirty="0" err="1"/>
              <a:t>лицарськи</a:t>
            </a:r>
            <a:r>
              <a:rPr lang="ru-RU" sz="2600" dirty="0"/>
              <a:t>-благородному </a:t>
            </a:r>
            <a:r>
              <a:rPr lang="ru-RU" sz="2600" dirty="0" err="1"/>
              <a:t>вигляді</a:t>
            </a:r>
            <a:r>
              <a:rPr lang="ru-RU" sz="2600" dirty="0"/>
              <a:t>.</a:t>
            </a:r>
            <a:endParaRPr lang="uk-UA" sz="2600" dirty="0"/>
          </a:p>
        </p:txBody>
      </p:sp>
    </p:spTree>
    <p:extLst>
      <p:ext uri="{BB962C8B-B14F-4D97-AF65-F5344CB8AC3E}">
        <p14:creationId xmlns:p14="http://schemas.microsoft.com/office/powerpoint/2010/main" val="398998201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743324" y="260648"/>
            <a:ext cx="5120640" cy="5760640"/>
          </a:xfrm>
        </p:spPr>
        <p:txBody>
          <a:bodyPr>
            <a:normAutofit fontScale="92500" lnSpcReduction="10000"/>
          </a:bodyPr>
          <a:lstStyle/>
          <a:p>
            <a:pPr algn="ctr"/>
            <a:r>
              <a:rPr lang="en-US" dirty="0">
                <a:latin typeface="Arial" pitchFamily="34" charset="0"/>
                <a:cs typeface="Arial" pitchFamily="34" charset="0"/>
              </a:rPr>
              <a:t>XIX </a:t>
            </a:r>
            <a:r>
              <a:rPr lang="uk-UA" dirty="0">
                <a:latin typeface="Arial" pitchFamily="34" charset="0"/>
                <a:cs typeface="Arial" pitchFamily="34" charset="0"/>
              </a:rPr>
              <a:t>ст. — час бурхливого розвитку всіх </a:t>
            </a:r>
            <a:r>
              <a:rPr lang="uk-UA" dirty="0" smtClean="0">
                <a:latin typeface="Arial" pitchFamily="34" charset="0"/>
                <a:cs typeface="Arial" pitchFamily="34" charset="0"/>
              </a:rPr>
              <a:t>сфер </a:t>
            </a:r>
            <a:r>
              <a:rPr lang="uk-UA" dirty="0">
                <a:latin typeface="Arial" pitchFamily="34" charset="0"/>
                <a:cs typeface="Arial" pitchFamily="34" charset="0"/>
              </a:rPr>
              <a:t>художньої культури, при цьому їх співвідношення і роль зазнали істотних змін. </a:t>
            </a:r>
            <a:r>
              <a:rPr lang="uk-UA" dirty="0" smtClean="0">
                <a:latin typeface="Arial" pitchFamily="34" charset="0"/>
                <a:cs typeface="Arial" pitchFamily="34" charset="0"/>
              </a:rPr>
              <a:t>Період</a:t>
            </a:r>
            <a:r>
              <a:rPr lang="ru-RU" dirty="0" smtClean="0">
                <a:latin typeface="Arial" pitchFamily="34" charset="0"/>
                <a:cs typeface="Arial" pitchFamily="34" charset="0"/>
              </a:rPr>
              <a:t> </a:t>
            </a:r>
            <a:r>
              <a:rPr lang="uk-UA" dirty="0" smtClean="0">
                <a:latin typeface="Arial" pitchFamily="34" charset="0"/>
                <a:cs typeface="Arial" pitchFamily="34" charset="0"/>
              </a:rPr>
              <a:t>цей</a:t>
            </a:r>
            <a:r>
              <a:rPr lang="ru-RU" dirty="0" smtClean="0">
                <a:latin typeface="Arial" pitchFamily="34" charset="0"/>
                <a:cs typeface="Arial" pitchFamily="34" charset="0"/>
              </a:rPr>
              <a:t> </a:t>
            </a:r>
            <a:r>
              <a:rPr lang="uk-UA" dirty="0" smtClean="0">
                <a:latin typeface="Arial" pitchFamily="34" charset="0"/>
                <a:cs typeface="Arial" pitchFamily="34" charset="0"/>
              </a:rPr>
              <a:t>був</a:t>
            </a:r>
            <a:r>
              <a:rPr lang="ru-RU" dirty="0" smtClean="0">
                <a:latin typeface="Arial" pitchFamily="34" charset="0"/>
                <a:cs typeface="Arial" pitchFamily="34" charset="0"/>
              </a:rPr>
              <a:t> </a:t>
            </a:r>
            <a:r>
              <a:rPr lang="uk-UA" dirty="0" smtClean="0">
                <a:latin typeface="Arial" pitchFamily="34" charset="0"/>
                <a:cs typeface="Arial" pitchFamily="34" charset="0"/>
              </a:rPr>
              <a:t>дуже</a:t>
            </a:r>
            <a:r>
              <a:rPr lang="ru-RU" dirty="0" smtClean="0">
                <a:latin typeface="Arial" pitchFamily="34" charset="0"/>
                <a:cs typeface="Arial" pitchFamily="34" charset="0"/>
              </a:rPr>
              <a:t> </a:t>
            </a:r>
            <a:r>
              <a:rPr lang="uk-UA" dirty="0" smtClean="0">
                <a:latin typeface="Arial" pitchFamily="34" charset="0"/>
                <a:cs typeface="Arial" pitchFamily="34" charset="0"/>
              </a:rPr>
              <a:t>яскравий</a:t>
            </a:r>
            <a:r>
              <a:rPr lang="ru-RU" dirty="0" smtClean="0">
                <a:latin typeface="Arial" pitchFamily="34" charset="0"/>
                <a:cs typeface="Arial" pitchFamily="34" charset="0"/>
              </a:rPr>
              <a:t> </a:t>
            </a:r>
            <a:r>
              <a:rPr lang="ru-RU" dirty="0">
                <a:latin typeface="Arial" pitchFamily="34" charset="0"/>
                <a:cs typeface="Arial" pitchFamily="34" charset="0"/>
              </a:rPr>
              <a:t>і </a:t>
            </a:r>
            <a:r>
              <a:rPr lang="uk-UA" dirty="0" smtClean="0">
                <a:latin typeface="Arial" pitchFamily="34" charset="0"/>
                <a:cs typeface="Arial" pitchFamily="34" charset="0"/>
              </a:rPr>
              <a:t>водночас</a:t>
            </a:r>
            <a:r>
              <a:rPr lang="ru-RU" dirty="0" smtClean="0">
                <a:latin typeface="Arial" pitchFamily="34" charset="0"/>
                <a:cs typeface="Arial" pitchFamily="34" charset="0"/>
              </a:rPr>
              <a:t> </a:t>
            </a:r>
            <a:r>
              <a:rPr lang="uk-UA" dirty="0" smtClean="0">
                <a:latin typeface="Arial" pitchFamily="34" charset="0"/>
                <a:cs typeface="Arial" pitchFamily="34" charset="0"/>
              </a:rPr>
              <a:t>важливий</a:t>
            </a:r>
            <a:r>
              <a:rPr lang="ru-RU" dirty="0" smtClean="0">
                <a:latin typeface="Arial" pitchFamily="34" charset="0"/>
                <a:cs typeface="Arial" pitchFamily="34" charset="0"/>
              </a:rPr>
              <a:t>. </a:t>
            </a:r>
          </a:p>
          <a:p>
            <a:pPr algn="ctr"/>
            <a:r>
              <a:rPr lang="uk-UA" dirty="0" smtClean="0">
                <a:latin typeface="Arial" pitchFamily="34" charset="0"/>
                <a:cs typeface="Arial" pitchFamily="34" charset="0"/>
              </a:rPr>
              <a:t>Література Великої Британії ХІХ століття займає провідне місце у світовій літературі. Проза</a:t>
            </a:r>
            <a:r>
              <a:rPr lang="ru-RU" dirty="0" smtClean="0">
                <a:latin typeface="Arial" pitchFamily="34" charset="0"/>
                <a:cs typeface="Arial" pitchFamily="34" charset="0"/>
              </a:rPr>
              <a:t> </a:t>
            </a:r>
            <a:r>
              <a:rPr lang="uk-UA" dirty="0" smtClean="0">
                <a:latin typeface="Arial" pitchFamily="34" charset="0"/>
                <a:cs typeface="Arial" pitchFamily="34" charset="0"/>
              </a:rPr>
              <a:t>англійської</a:t>
            </a:r>
            <a:r>
              <a:rPr lang="ru-RU" dirty="0" smtClean="0">
                <a:latin typeface="Arial" pitchFamily="34" charset="0"/>
                <a:cs typeface="Arial" pitchFamily="34" charset="0"/>
              </a:rPr>
              <a:t> </a:t>
            </a:r>
            <a:r>
              <a:rPr lang="uk-UA" dirty="0" smtClean="0">
                <a:latin typeface="Arial" pitchFamily="34" charset="0"/>
                <a:cs typeface="Arial" pitchFamily="34" charset="0"/>
              </a:rPr>
              <a:t>літератури</a:t>
            </a:r>
            <a:r>
              <a:rPr lang="ru-RU" dirty="0" smtClean="0">
                <a:latin typeface="Arial" pitchFamily="34" charset="0"/>
                <a:cs typeface="Arial" pitchFamily="34" charset="0"/>
              </a:rPr>
              <a:t> того часу </a:t>
            </a:r>
            <a:r>
              <a:rPr lang="ru-RU" dirty="0">
                <a:latin typeface="Arial" pitchFamily="34" charset="0"/>
                <a:cs typeface="Arial" pitchFamily="34" charset="0"/>
              </a:rPr>
              <a:t>представлена </a:t>
            </a:r>
            <a:r>
              <a:rPr lang="uk-UA" dirty="0" smtClean="0">
                <a:latin typeface="Arial" pitchFamily="34" charset="0"/>
                <a:cs typeface="Arial" pitchFamily="34" charset="0"/>
              </a:rPr>
              <a:t>іменами</a:t>
            </a:r>
            <a:r>
              <a:rPr lang="ru-RU" dirty="0">
                <a:latin typeface="Arial" pitchFamily="34" charset="0"/>
                <a:cs typeface="Arial" pitchFamily="34" charset="0"/>
              </a:rPr>
              <a:t> Джорджа </a:t>
            </a:r>
            <a:r>
              <a:rPr lang="ru-RU" dirty="0" smtClean="0">
                <a:latin typeface="Arial" pitchFamily="34" charset="0"/>
                <a:cs typeface="Arial" pitchFamily="34" charset="0"/>
              </a:rPr>
              <a:t>Байрона, Оскара Уайльда, </a:t>
            </a:r>
            <a:r>
              <a:rPr lang="vi-VN" dirty="0" smtClean="0">
                <a:latin typeface="Arial" pitchFamily="34" charset="0"/>
                <a:cs typeface="Arial" pitchFamily="34" charset="0"/>
              </a:rPr>
              <a:t>Чарльз</a:t>
            </a:r>
            <a:r>
              <a:rPr lang="uk-UA" dirty="0" smtClean="0">
                <a:latin typeface="Arial" pitchFamily="34" charset="0"/>
                <a:cs typeface="Arial" pitchFamily="34" charset="0"/>
              </a:rPr>
              <a:t>а</a:t>
            </a:r>
            <a:r>
              <a:rPr lang="vi-VN" dirty="0" smtClean="0">
                <a:latin typeface="Arial" pitchFamily="34" charset="0"/>
                <a:cs typeface="Arial" pitchFamily="34" charset="0"/>
              </a:rPr>
              <a:t> Диккенс</a:t>
            </a:r>
            <a:r>
              <a:rPr lang="uk-UA" dirty="0" smtClean="0">
                <a:latin typeface="Arial" pitchFamily="34" charset="0"/>
                <a:cs typeface="Arial" pitchFamily="34" charset="0"/>
              </a:rPr>
              <a:t>а, </a:t>
            </a:r>
            <a:r>
              <a:rPr lang="vi-VN" dirty="0" smtClean="0">
                <a:latin typeface="Arial" pitchFamily="34" charset="0"/>
                <a:cs typeface="Arial" pitchFamily="34" charset="0"/>
              </a:rPr>
              <a:t>Вальтер</a:t>
            </a:r>
            <a:r>
              <a:rPr lang="uk-UA" dirty="0" smtClean="0">
                <a:latin typeface="Arial" pitchFamily="34" charset="0"/>
                <a:cs typeface="Arial" pitchFamily="34" charset="0"/>
              </a:rPr>
              <a:t>а</a:t>
            </a:r>
            <a:r>
              <a:rPr lang="vi-VN" dirty="0" smtClean="0">
                <a:latin typeface="Arial" pitchFamily="34" charset="0"/>
                <a:cs typeface="Arial" pitchFamily="34" charset="0"/>
              </a:rPr>
              <a:t> Скотт</a:t>
            </a:r>
            <a:r>
              <a:rPr lang="uk-UA" dirty="0" smtClean="0">
                <a:latin typeface="Arial" pitchFamily="34" charset="0"/>
                <a:cs typeface="Arial" pitchFamily="34" charset="0"/>
              </a:rPr>
              <a:t>а, Вільяма</a:t>
            </a:r>
            <a:r>
              <a:rPr lang="vi-VN" dirty="0" smtClean="0">
                <a:latin typeface="Arial" pitchFamily="34" charset="0"/>
                <a:cs typeface="Arial" pitchFamily="34" charset="0"/>
              </a:rPr>
              <a:t> Теккере</a:t>
            </a:r>
            <a:r>
              <a:rPr lang="uk-UA" dirty="0">
                <a:latin typeface="Arial" pitchFamily="34" charset="0"/>
                <a:cs typeface="Arial" pitchFamily="34" charset="0"/>
              </a:rPr>
              <a:t>я, </a:t>
            </a:r>
            <a:r>
              <a:rPr lang="uk-UA" dirty="0" smtClean="0">
                <a:latin typeface="Arial" pitchFamily="34" charset="0"/>
                <a:cs typeface="Arial" pitchFamily="34" charset="0"/>
              </a:rPr>
              <a:t>Бернарда </a:t>
            </a:r>
            <a:r>
              <a:rPr lang="uk-UA" dirty="0">
                <a:latin typeface="Arial" pitchFamily="34" charset="0"/>
                <a:cs typeface="Arial" pitchFamily="34" charset="0"/>
              </a:rPr>
              <a:t>Шоу</a:t>
            </a:r>
            <a:r>
              <a:rPr lang="ru-RU" dirty="0" smtClean="0">
                <a:latin typeface="Arial" pitchFamily="34" charset="0"/>
                <a:cs typeface="Arial" pitchFamily="34" charset="0"/>
              </a:rPr>
              <a:t> та </a:t>
            </a:r>
            <a:r>
              <a:rPr lang="uk-UA" dirty="0" smtClean="0">
                <a:latin typeface="Arial" pitchFamily="34" charset="0"/>
                <a:cs typeface="Arial" pitchFamily="34" charset="0"/>
              </a:rPr>
              <a:t>інших</a:t>
            </a:r>
            <a:r>
              <a:rPr lang="ru-RU" dirty="0" smtClean="0">
                <a:latin typeface="Arial" pitchFamily="34" charset="0"/>
                <a:cs typeface="Arial" pitchFamily="34" charset="0"/>
              </a:rPr>
              <a:t> </a:t>
            </a:r>
            <a:r>
              <a:rPr lang="uk-UA" dirty="0" smtClean="0">
                <a:latin typeface="Arial" pitchFamily="34" charset="0"/>
                <a:cs typeface="Arial" pitchFamily="34" charset="0"/>
              </a:rPr>
              <a:t>видатних</a:t>
            </a:r>
            <a:r>
              <a:rPr lang="ru-RU" dirty="0" smtClean="0">
                <a:latin typeface="Arial" pitchFamily="34" charset="0"/>
                <a:cs typeface="Arial" pitchFamily="34" charset="0"/>
              </a:rPr>
              <a:t> </a:t>
            </a:r>
            <a:r>
              <a:rPr lang="uk-UA" dirty="0" smtClean="0">
                <a:latin typeface="Arial" pitchFamily="34" charset="0"/>
                <a:cs typeface="Arial" pitchFamily="34" charset="0"/>
              </a:rPr>
              <a:t>письменників</a:t>
            </a:r>
            <a:r>
              <a:rPr lang="ru-RU" dirty="0" smtClean="0">
                <a:latin typeface="Arial" pitchFamily="34" charset="0"/>
                <a:cs typeface="Arial" pitchFamily="34" charset="0"/>
              </a:rPr>
              <a:t> та </a:t>
            </a:r>
            <a:r>
              <a:rPr lang="uk-UA" dirty="0" smtClean="0">
                <a:latin typeface="Arial" pitchFamily="34" charset="0"/>
                <a:cs typeface="Arial" pitchFamily="34" charset="0"/>
              </a:rPr>
              <a:t>драматургів</a:t>
            </a:r>
            <a:r>
              <a:rPr lang="ru-RU" dirty="0" smtClean="0">
                <a:latin typeface="Arial" pitchFamily="34" charset="0"/>
                <a:cs typeface="Arial" pitchFamily="34" charset="0"/>
              </a:rPr>
              <a:t>.  </a:t>
            </a:r>
            <a:endParaRPr lang="ru-RU" dirty="0">
              <a:latin typeface="Arial" pitchFamily="34" charset="0"/>
              <a:cs typeface="Arial" pitchFamily="34" charset="0"/>
            </a:endParaRPr>
          </a:p>
        </p:txBody>
      </p:sp>
    </p:spTree>
    <p:extLst>
      <p:ext uri="{BB962C8B-B14F-4D97-AF65-F5344CB8AC3E}">
        <p14:creationId xmlns:p14="http://schemas.microsoft.com/office/powerpoint/2010/main" val="1914249223"/>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080719"/>
          </a:xfrm>
        </p:spPr>
        <p:txBody>
          <a:bodyPr>
            <a:noAutofit/>
          </a:bodyPr>
          <a:lstStyle/>
          <a:p>
            <a:r>
              <a:rPr lang="uk-UA" sz="3200" i="1" dirty="0" smtClean="0"/>
              <a:t>Його найвідоміші твори:</a:t>
            </a:r>
            <a:r>
              <a:rPr lang="uk-UA" sz="2400" b="1" i="1" dirty="0" smtClean="0"/>
              <a:t/>
            </a:r>
            <a:br>
              <a:rPr lang="uk-UA" sz="2400" b="1" i="1" dirty="0" smtClean="0"/>
            </a:br>
            <a:r>
              <a:rPr lang="uk-UA" sz="2400" b="1" i="1" dirty="0"/>
              <a:t/>
            </a:r>
            <a:br>
              <a:rPr lang="uk-UA" sz="2400" b="1" i="1" dirty="0"/>
            </a:br>
            <a:r>
              <a:rPr lang="uk-UA" sz="2800" dirty="0" err="1"/>
              <a:t>•</a:t>
            </a:r>
            <a:r>
              <a:rPr lang="uk-UA" sz="2800" dirty="0" err="1" smtClean="0"/>
              <a:t>Записки</a:t>
            </a:r>
            <a:r>
              <a:rPr lang="uk-UA" sz="2800" dirty="0" smtClean="0"/>
              <a:t> </a:t>
            </a:r>
            <a:r>
              <a:rPr lang="uk-UA" sz="2800" dirty="0" err="1"/>
              <a:t>Жовтоплюша</a:t>
            </a:r>
            <a:r>
              <a:rPr lang="uk-UA" sz="2800" dirty="0"/>
              <a:t> </a:t>
            </a:r>
            <a:r>
              <a:rPr lang="uk-UA" sz="2800" dirty="0" smtClean="0"/>
              <a:t>(</a:t>
            </a:r>
            <a:r>
              <a:rPr lang="en-US" sz="2800" dirty="0" smtClean="0"/>
              <a:t>1837</a:t>
            </a:r>
            <a:r>
              <a:rPr lang="en-US" sz="2800" dirty="0"/>
              <a:t>)</a:t>
            </a:r>
            <a:br>
              <a:rPr lang="en-US" sz="2800" dirty="0"/>
            </a:br>
            <a:r>
              <a:rPr lang="uk-UA" sz="2800" dirty="0"/>
              <a:t>• </a:t>
            </a:r>
            <a:r>
              <a:rPr lang="uk-UA" sz="2800" dirty="0" smtClean="0"/>
              <a:t>У </a:t>
            </a:r>
            <a:r>
              <a:rPr lang="uk-UA" sz="2800" dirty="0"/>
              <a:t>благородній родині</a:t>
            </a:r>
            <a:br>
              <a:rPr lang="uk-UA" sz="2800" dirty="0"/>
            </a:br>
            <a:r>
              <a:rPr lang="uk-UA" sz="2800" dirty="0"/>
              <a:t>• </a:t>
            </a:r>
            <a:r>
              <a:rPr lang="uk-UA" sz="2800" dirty="0" err="1" smtClean="0"/>
              <a:t>Кетрін</a:t>
            </a:r>
            <a:r>
              <a:rPr lang="uk-UA" sz="2800" dirty="0" smtClean="0"/>
              <a:t> (</a:t>
            </a:r>
            <a:r>
              <a:rPr lang="en-US" sz="2800" dirty="0" smtClean="0"/>
              <a:t>1839</a:t>
            </a:r>
            <a:r>
              <a:rPr lang="en-US" sz="2800" dirty="0"/>
              <a:t>)</a:t>
            </a:r>
            <a:br>
              <a:rPr lang="en-US" sz="2800" dirty="0"/>
            </a:br>
            <a:r>
              <a:rPr lang="uk-UA" sz="2800" dirty="0"/>
              <a:t>• </a:t>
            </a:r>
            <a:r>
              <a:rPr lang="uk-UA" sz="2800" dirty="0" smtClean="0"/>
              <a:t>Історія </a:t>
            </a:r>
            <a:r>
              <a:rPr lang="uk-UA" sz="2800" dirty="0" err="1"/>
              <a:t>Семюеля</a:t>
            </a:r>
            <a:r>
              <a:rPr lang="uk-UA" sz="2800" dirty="0"/>
              <a:t> </a:t>
            </a:r>
            <a:r>
              <a:rPr lang="uk-UA" sz="2800" dirty="0" err="1"/>
              <a:t>Тітмарша</a:t>
            </a:r>
            <a:r>
              <a:rPr lang="uk-UA" sz="2800" dirty="0"/>
              <a:t> і знаменитого діаманту </a:t>
            </a:r>
            <a:r>
              <a:rPr lang="uk-UA" sz="2800" dirty="0" err="1"/>
              <a:t>Хоггарта</a:t>
            </a:r>
            <a:r>
              <a:rPr lang="uk-UA" sz="2800" dirty="0"/>
              <a:t/>
            </a:r>
            <a:br>
              <a:rPr lang="uk-UA" sz="2800" dirty="0"/>
            </a:br>
            <a:r>
              <a:rPr lang="uk-UA" sz="2800" dirty="0"/>
              <a:t>• </a:t>
            </a:r>
            <a:r>
              <a:rPr lang="uk-UA" sz="2800" dirty="0" smtClean="0"/>
              <a:t>Книга </a:t>
            </a:r>
            <a:r>
              <a:rPr lang="uk-UA" sz="2800" dirty="0"/>
              <a:t>снобів, яку було написано одним із них </a:t>
            </a:r>
            <a:r>
              <a:rPr lang="uk-UA" sz="2800" dirty="0" smtClean="0"/>
              <a:t>(</a:t>
            </a:r>
            <a:r>
              <a:rPr lang="en-US" sz="2800" dirty="0" smtClean="0"/>
              <a:t>1848</a:t>
            </a:r>
            <a:r>
              <a:rPr lang="en-US" sz="2800" dirty="0"/>
              <a:t>)</a:t>
            </a:r>
            <a:br>
              <a:rPr lang="en-US" sz="2800" dirty="0"/>
            </a:br>
            <a:r>
              <a:rPr lang="uk-UA" sz="2800" dirty="0"/>
              <a:t>• </a:t>
            </a:r>
            <a:r>
              <a:rPr lang="uk-UA" sz="2800" dirty="0" smtClean="0"/>
              <a:t>Ярмарок </a:t>
            </a:r>
            <a:r>
              <a:rPr lang="uk-UA" sz="2800" dirty="0"/>
              <a:t>суєти </a:t>
            </a:r>
            <a:r>
              <a:rPr lang="uk-UA" sz="2800" dirty="0" smtClean="0"/>
              <a:t>(</a:t>
            </a:r>
            <a:r>
              <a:rPr lang="en-US" sz="2800" dirty="0" smtClean="0"/>
              <a:t>1848</a:t>
            </a:r>
            <a:r>
              <a:rPr lang="en-US" sz="2800" dirty="0"/>
              <a:t>)</a:t>
            </a:r>
            <a:br>
              <a:rPr lang="en-US" sz="2800" dirty="0"/>
            </a:br>
            <a:r>
              <a:rPr lang="uk-UA" sz="2800" dirty="0"/>
              <a:t>• </a:t>
            </a:r>
            <a:r>
              <a:rPr lang="uk-UA" sz="2800" dirty="0" smtClean="0"/>
              <a:t>Історія </a:t>
            </a:r>
            <a:r>
              <a:rPr lang="uk-UA" sz="2800" dirty="0" err="1"/>
              <a:t>Пенденніса</a:t>
            </a:r>
            <a:r>
              <a:rPr lang="uk-UA" sz="2800" dirty="0"/>
              <a:t> </a:t>
            </a:r>
            <a:r>
              <a:rPr lang="uk-UA" sz="2800" dirty="0" smtClean="0"/>
              <a:t>(</a:t>
            </a:r>
            <a:r>
              <a:rPr lang="en-US" sz="2800" dirty="0" smtClean="0"/>
              <a:t>1850</a:t>
            </a:r>
            <a:r>
              <a:rPr lang="en-US" sz="2800" dirty="0"/>
              <a:t>)</a:t>
            </a:r>
            <a:br>
              <a:rPr lang="en-US" sz="2800" dirty="0"/>
            </a:br>
            <a:r>
              <a:rPr lang="uk-UA" sz="2800" dirty="0"/>
              <a:t>• </a:t>
            </a:r>
            <a:r>
              <a:rPr lang="uk-UA" sz="2800" dirty="0" smtClean="0"/>
              <a:t>Історія </a:t>
            </a:r>
            <a:r>
              <a:rPr lang="uk-UA" sz="2800" dirty="0"/>
              <a:t>Генрі </a:t>
            </a:r>
            <a:r>
              <a:rPr lang="uk-UA" sz="2800" dirty="0" err="1"/>
              <a:t>Есмонда</a:t>
            </a:r>
            <a:r>
              <a:rPr lang="uk-UA" sz="2800" dirty="0"/>
              <a:t> </a:t>
            </a:r>
            <a:r>
              <a:rPr lang="uk-UA" sz="2800" dirty="0" smtClean="0"/>
              <a:t>(</a:t>
            </a:r>
            <a:r>
              <a:rPr lang="en-US" sz="2800" dirty="0" smtClean="0"/>
              <a:t>1852</a:t>
            </a:r>
            <a:r>
              <a:rPr lang="en-US" sz="2800" dirty="0"/>
              <a:t>)</a:t>
            </a:r>
            <a:br>
              <a:rPr lang="en-US" sz="2800" dirty="0"/>
            </a:br>
            <a:r>
              <a:rPr lang="uk-UA" sz="2800" dirty="0"/>
              <a:t>• </a:t>
            </a:r>
            <a:r>
              <a:rPr lang="uk-UA" sz="2800" dirty="0" err="1" smtClean="0"/>
              <a:t>Ньюкоми</a:t>
            </a:r>
            <a:r>
              <a:rPr lang="uk-UA" sz="2800" dirty="0" smtClean="0"/>
              <a:t> (</a:t>
            </a:r>
            <a:r>
              <a:rPr lang="en-US" sz="2800" dirty="0" smtClean="0"/>
              <a:t>1855)</a:t>
            </a:r>
            <a:r>
              <a:rPr lang="en-US" sz="2800" dirty="0"/>
              <a:t/>
            </a:r>
            <a:br>
              <a:rPr lang="en-US" sz="2800" dirty="0"/>
            </a:br>
            <a:r>
              <a:rPr lang="uk-UA" sz="2800" dirty="0"/>
              <a:t>• </a:t>
            </a:r>
            <a:r>
              <a:rPr lang="uk-UA" sz="2800" dirty="0" err="1" smtClean="0"/>
              <a:t>Вірджинці</a:t>
            </a:r>
            <a:r>
              <a:rPr lang="uk-UA" sz="2800" dirty="0"/>
              <a:t>, але повість із життя минулого століття </a:t>
            </a:r>
            <a:r>
              <a:rPr lang="uk-UA" sz="2800" dirty="0" smtClean="0"/>
              <a:t>(</a:t>
            </a:r>
            <a:r>
              <a:rPr lang="en-US" sz="2800" dirty="0" smtClean="0"/>
              <a:t>1859)</a:t>
            </a:r>
            <a:r>
              <a:rPr lang="uk-UA" sz="2800" dirty="0" smtClean="0"/>
              <a:t>.</a:t>
            </a:r>
            <a:endParaRPr lang="uk-UA" sz="2400" dirty="0"/>
          </a:p>
        </p:txBody>
      </p:sp>
    </p:spTree>
    <p:extLst>
      <p:ext uri="{BB962C8B-B14F-4D97-AF65-F5344CB8AC3E}">
        <p14:creationId xmlns:p14="http://schemas.microsoft.com/office/powerpoint/2010/main" val="1466991769"/>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5780" b="5780"/>
          <a:stretch>
            <a:fillRect/>
          </a:stretch>
        </p:blipFill>
        <p:spPr>
          <a:xfrm>
            <a:off x="3851920" y="404664"/>
            <a:ext cx="4896544" cy="5904656"/>
          </a:xfrm>
        </p:spPr>
      </p:pic>
      <p:sp>
        <p:nvSpPr>
          <p:cNvPr id="3" name="Заголовок 2"/>
          <p:cNvSpPr>
            <a:spLocks noGrp="1"/>
          </p:cNvSpPr>
          <p:nvPr>
            <p:ph type="title"/>
          </p:nvPr>
        </p:nvSpPr>
        <p:spPr/>
        <p:txBody>
          <a:bodyPr>
            <a:normAutofit/>
          </a:bodyPr>
          <a:lstStyle/>
          <a:p>
            <a:pPr algn="ctr"/>
            <a:r>
              <a:rPr lang="uk-UA" b="1" i="1" u="sng" dirty="0">
                <a:latin typeface="Arial" pitchFamily="34" charset="0"/>
                <a:cs typeface="Arial" pitchFamily="34" charset="0"/>
              </a:rPr>
              <a:t>Бернард Шоу (</a:t>
            </a:r>
            <a:r>
              <a:rPr lang="uk-UA" b="1" i="1" u="sng" dirty="0" smtClean="0">
                <a:latin typeface="Arial" pitchFamily="34" charset="0"/>
                <a:cs typeface="Arial" pitchFamily="34" charset="0"/>
              </a:rPr>
              <a:t>1856-1950</a:t>
            </a:r>
            <a:r>
              <a:rPr lang="uk-UA" b="1" i="1" u="sng" dirty="0">
                <a:latin typeface="Arial" pitchFamily="34" charset="0"/>
                <a:cs typeface="Arial" pitchFamily="34" charset="0"/>
              </a:rPr>
              <a:t>)</a:t>
            </a:r>
            <a:endParaRPr lang="uk-UA" b="1" i="1" u="sng" dirty="0"/>
          </a:p>
        </p:txBody>
      </p:sp>
      <p:sp>
        <p:nvSpPr>
          <p:cNvPr id="4" name="Текст 3"/>
          <p:cNvSpPr>
            <a:spLocks noGrp="1"/>
          </p:cNvSpPr>
          <p:nvPr>
            <p:ph type="body" sz="quarter" idx="13"/>
          </p:nvPr>
        </p:nvSpPr>
        <p:spPr/>
        <p:txBody>
          <a:bodyPr>
            <a:normAutofit/>
          </a:bodyPr>
          <a:lstStyle/>
          <a:p>
            <a:r>
              <a:rPr lang="uk-UA" sz="1800" dirty="0"/>
              <a:t>Джордж Бернард </a:t>
            </a:r>
            <a:r>
              <a:rPr lang="uk-UA" sz="1800" dirty="0" smtClean="0"/>
              <a:t>Шоу — </a:t>
            </a:r>
            <a:r>
              <a:rPr lang="uk-UA" sz="1800" dirty="0"/>
              <a:t>англійський драматург і публіцист ірландського походження, родом з Дубліна, лауреат Нобелівської премії з літератури за 1925, помер в </a:t>
            </a:r>
            <a:r>
              <a:rPr lang="uk-UA" sz="1800" dirty="0" err="1"/>
              <a:t>Ейот-Сент-Лоренс</a:t>
            </a:r>
            <a:r>
              <a:rPr lang="uk-UA" sz="1800" dirty="0"/>
              <a:t>, Англія.</a:t>
            </a:r>
          </a:p>
        </p:txBody>
      </p:sp>
    </p:spTree>
    <p:extLst>
      <p:ext uri="{BB962C8B-B14F-4D97-AF65-F5344CB8AC3E}">
        <p14:creationId xmlns:p14="http://schemas.microsoft.com/office/powerpoint/2010/main" val="445943765"/>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152728"/>
          </a:xfrm>
        </p:spPr>
        <p:txBody>
          <a:bodyPr>
            <a:noAutofit/>
          </a:bodyPr>
          <a:lstStyle/>
          <a:p>
            <a:pPr algn="ctr"/>
            <a:r>
              <a:rPr lang="uk-UA" sz="2800" dirty="0"/>
              <a:t>У 80-ті роки Бернард Шоу працює літературним рецензентом, театральним оглядачем і музичним критиком у кількох газетах і журналах. Блискучі й оригінальні за викладом думок і парадоксальні за формою статті, підписані буквами </a:t>
            </a:r>
            <a:r>
              <a:rPr lang="en-US" sz="2800" dirty="0"/>
              <a:t>G.B.S., </a:t>
            </a:r>
            <a:r>
              <a:rPr lang="uk-UA" sz="2800" dirty="0"/>
              <a:t>привертають увагу публіки</a:t>
            </a:r>
            <a:r>
              <a:rPr lang="uk-UA" sz="2800" dirty="0" smtClean="0"/>
              <a:t>.</a:t>
            </a:r>
            <a:r>
              <a:rPr lang="ru-RU" sz="2800" dirty="0"/>
              <a:t> </a:t>
            </a:r>
            <a:r>
              <a:rPr lang="uk-UA" sz="2800" dirty="0" smtClean="0"/>
              <a:t>У 1891 році побачила світ книга Шоу «Квінтесенція </a:t>
            </a:r>
            <a:r>
              <a:rPr lang="uk-UA" sz="2800" dirty="0" err="1" smtClean="0"/>
              <a:t>ібсенізму</a:t>
            </a:r>
            <a:r>
              <a:rPr lang="uk-UA" sz="2800" dirty="0" smtClean="0"/>
              <a:t>». У 1885 році Шоу створює свою першу п'єсу «Дома удівця». Потім з'явилися «</a:t>
            </a:r>
            <a:r>
              <a:rPr lang="uk-UA" sz="2800" dirty="0" err="1" smtClean="0"/>
              <a:t>Волокита</a:t>
            </a:r>
            <a:r>
              <a:rPr lang="uk-UA" sz="2800" dirty="0" smtClean="0"/>
              <a:t>» (1893) і «Професія місіс </a:t>
            </a:r>
            <a:r>
              <a:rPr lang="uk-UA" sz="2800" dirty="0" err="1" smtClean="0"/>
              <a:t>Воррен</a:t>
            </a:r>
            <a:r>
              <a:rPr lang="uk-UA" sz="2800" dirty="0" smtClean="0"/>
              <a:t>» (1893—1894),— всі вони ввійшли до циклу «Неприємних п'єс». У передмові до збірки «Неприємних п'єс» Шоу писав, що глядач «стикається в них із жахливими і потворними виявами суспільного устрою Англії».</a:t>
            </a:r>
            <a:endParaRPr lang="uk-UA" sz="2800" dirty="0"/>
          </a:p>
        </p:txBody>
      </p:sp>
    </p:spTree>
    <p:extLst>
      <p:ext uri="{BB962C8B-B14F-4D97-AF65-F5344CB8AC3E}">
        <p14:creationId xmlns:p14="http://schemas.microsoft.com/office/powerpoint/2010/main" val="1972530441"/>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591550" cy="6080719"/>
          </a:xfrm>
        </p:spPr>
        <p:txBody>
          <a:bodyPr>
            <a:normAutofit/>
          </a:bodyPr>
          <a:lstStyle/>
          <a:p>
            <a:pPr algn="ctr"/>
            <a:r>
              <a:rPr lang="uk-UA" dirty="0" smtClean="0"/>
              <a:t>У творче </a:t>
            </a:r>
            <a:r>
              <a:rPr lang="uk-UA" dirty="0"/>
              <a:t>змагання з </a:t>
            </a:r>
            <a:r>
              <a:rPr lang="uk-UA" dirty="0" smtClean="0"/>
              <a:t> </a:t>
            </a:r>
            <a:r>
              <a:rPr lang="uk-UA" dirty="0"/>
              <a:t>англійським драматургом і майстром парадоксу </a:t>
            </a:r>
            <a:r>
              <a:rPr lang="uk-UA" dirty="0" smtClean="0"/>
              <a:t>Бернардом Шоу вступав і Оскар Уайльд. </a:t>
            </a:r>
            <a:r>
              <a:rPr lang="uk-UA" dirty="0"/>
              <a:t>Шоу визнавав молодого драматурга за гідного суперника і так визначив різницю між їхніми творами: «Так, це по-справжньому смішно, але якщо комедія мене тільки забавляє, нездатна зворушити, я вважаю, що даремно поїхав на виставу».</a:t>
            </a:r>
          </a:p>
        </p:txBody>
      </p:sp>
    </p:spTree>
    <p:extLst>
      <p:ext uri="{BB962C8B-B14F-4D97-AF65-F5344CB8AC3E}">
        <p14:creationId xmlns:p14="http://schemas.microsoft.com/office/powerpoint/2010/main" val="2633915418"/>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1"/>
            <a:ext cx="8591550" cy="6008712"/>
          </a:xfrm>
        </p:spPr>
        <p:txBody>
          <a:bodyPr/>
          <a:lstStyle/>
          <a:p>
            <a:pPr algn="ctr"/>
            <a:r>
              <a:rPr lang="uk-UA" dirty="0" smtClean="0"/>
              <a:t>І це далеко не всі письменники і драматурги, що прославляють літературу Великої Британії ХІХ століття. На англійській </a:t>
            </a:r>
            <a:r>
              <a:rPr lang="uk-UA" dirty="0"/>
              <a:t>землі народилися і Джеймс </a:t>
            </a:r>
            <a:r>
              <a:rPr lang="uk-UA" dirty="0" err="1" smtClean="0"/>
              <a:t>Джойс</a:t>
            </a:r>
            <a:r>
              <a:rPr lang="uk-UA" dirty="0" smtClean="0"/>
              <a:t>, і </a:t>
            </a:r>
            <a:r>
              <a:rPr lang="vi-VN" dirty="0" smtClean="0">
                <a:latin typeface="Candara" pitchFamily="34" charset="0"/>
              </a:rPr>
              <a:t>Артур Конан Дойль</a:t>
            </a:r>
            <a:r>
              <a:rPr lang="uk-UA" dirty="0">
                <a:latin typeface="Candara" pitchFamily="34" charset="0"/>
              </a:rPr>
              <a:t>, і Томас Майн Рід, і </a:t>
            </a:r>
            <a:r>
              <a:rPr lang="uk-UA" dirty="0" err="1">
                <a:latin typeface="Candara" pitchFamily="34" charset="0"/>
              </a:rPr>
              <a:t>Льюїс</a:t>
            </a:r>
            <a:r>
              <a:rPr lang="uk-UA" dirty="0">
                <a:latin typeface="Candara" pitchFamily="34" charset="0"/>
              </a:rPr>
              <a:t> </a:t>
            </a:r>
            <a:r>
              <a:rPr lang="uk-UA" dirty="0" err="1" smtClean="0">
                <a:latin typeface="Candara" pitchFamily="34" charset="0"/>
              </a:rPr>
              <a:t>Керролл</a:t>
            </a:r>
            <a:r>
              <a:rPr lang="uk-UA" dirty="0">
                <a:latin typeface="Candara" pitchFamily="34" charset="0"/>
              </a:rPr>
              <a:t>, і Роберт </a:t>
            </a:r>
            <a:r>
              <a:rPr lang="uk-UA" dirty="0" err="1">
                <a:latin typeface="Candara" pitchFamily="34" charset="0"/>
              </a:rPr>
              <a:t>Льюїс</a:t>
            </a:r>
            <a:r>
              <a:rPr lang="uk-UA" dirty="0">
                <a:latin typeface="Candara" pitchFamily="34" charset="0"/>
              </a:rPr>
              <a:t> </a:t>
            </a:r>
            <a:r>
              <a:rPr lang="uk-UA" dirty="0" err="1" smtClean="0">
                <a:latin typeface="Candara" pitchFamily="34" charset="0"/>
              </a:rPr>
              <a:t>Стівенсон</a:t>
            </a:r>
            <a:r>
              <a:rPr lang="uk-UA" dirty="0">
                <a:latin typeface="Candara" pitchFamily="34" charset="0"/>
              </a:rPr>
              <a:t> </a:t>
            </a:r>
            <a:r>
              <a:rPr lang="uk-UA" dirty="0" smtClean="0">
                <a:latin typeface="Candara" pitchFamily="34" charset="0"/>
              </a:rPr>
              <a:t>та інші. У кожного є своя особливість, кожен не схожий на інших. Саме тому, кожен читач може вибрати той твір, який йому до душі.</a:t>
            </a:r>
            <a:endParaRPr lang="uk-UA" dirty="0">
              <a:latin typeface="Candara" pitchFamily="34" charset="0"/>
            </a:endParaRPr>
          </a:p>
        </p:txBody>
      </p:sp>
    </p:spTree>
    <p:extLst>
      <p:ext uri="{BB962C8B-B14F-4D97-AF65-F5344CB8AC3E}">
        <p14:creationId xmlns:p14="http://schemas.microsoft.com/office/powerpoint/2010/main" val="169484764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733800" y="1988840"/>
            <a:ext cx="5129543" cy="3573761"/>
          </a:xfrm>
        </p:spPr>
        <p:txBody>
          <a:bodyPr/>
          <a:lstStyle/>
          <a:p>
            <a:pPr algn="ctr"/>
            <a:r>
              <a:rPr lang="uk-UA" i="1" dirty="0" smtClean="0"/>
              <a:t>Представники літератури Великої Британії та їх твори</a:t>
            </a:r>
            <a:endParaRPr lang="uk-UA" i="1" dirty="0"/>
          </a:p>
        </p:txBody>
      </p:sp>
    </p:spTree>
    <p:extLst>
      <p:ext uri="{BB962C8B-B14F-4D97-AF65-F5344CB8AC3E}">
        <p14:creationId xmlns:p14="http://schemas.microsoft.com/office/powerpoint/2010/main" val="52505982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5780" b="5780"/>
          <a:stretch>
            <a:fillRect/>
          </a:stretch>
        </p:blipFill>
        <p:spPr>
          <a:xfrm>
            <a:off x="4067944" y="548680"/>
            <a:ext cx="4104456" cy="5184576"/>
          </a:xfrm>
          <a:prstGeom prst="rect">
            <a:avLst/>
          </a:prstGeom>
          <a:ln>
            <a:noFill/>
          </a:ln>
          <a:effectLst>
            <a:outerShdw blurRad="292100" dist="139700" dir="2700000" algn="tl" rotWithShape="0">
              <a:srgbClr val="333333">
                <a:alpha val="65000"/>
              </a:srgbClr>
            </a:outerShdw>
          </a:effectLst>
        </p:spPr>
      </p:pic>
      <p:sp>
        <p:nvSpPr>
          <p:cNvPr id="3" name="Заголовок 2"/>
          <p:cNvSpPr>
            <a:spLocks noGrp="1"/>
          </p:cNvSpPr>
          <p:nvPr>
            <p:ph type="title"/>
          </p:nvPr>
        </p:nvSpPr>
        <p:spPr>
          <a:xfrm>
            <a:off x="276224" y="228601"/>
            <a:ext cx="2834640" cy="1040160"/>
          </a:xfrm>
        </p:spPr>
        <p:txBody>
          <a:bodyPr>
            <a:normAutofit/>
          </a:bodyPr>
          <a:lstStyle/>
          <a:p>
            <a:pPr algn="ctr"/>
            <a:r>
              <a:rPr lang="ru-RU" b="1" i="1" u="sng" dirty="0">
                <a:effectLst>
                  <a:outerShdw blurRad="38100" dist="38100" dir="2700000" algn="tl">
                    <a:srgbClr val="000000">
                      <a:alpha val="43137"/>
                    </a:srgbClr>
                  </a:outerShdw>
                </a:effectLst>
                <a:latin typeface="Arial" pitchFamily="34" charset="0"/>
                <a:cs typeface="Arial" pitchFamily="34" charset="0"/>
              </a:rPr>
              <a:t>Джордж Байрон </a:t>
            </a:r>
            <a:r>
              <a:rPr lang="ru-RU" b="1" i="1" u="sng" dirty="0" smtClean="0">
                <a:effectLst>
                  <a:outerShdw blurRad="38100" dist="38100" dir="2700000" algn="tl">
                    <a:srgbClr val="000000">
                      <a:alpha val="43137"/>
                    </a:srgbClr>
                  </a:outerShdw>
                </a:effectLst>
                <a:latin typeface="Arial" pitchFamily="34" charset="0"/>
                <a:cs typeface="Arial" pitchFamily="34" charset="0"/>
              </a:rPr>
              <a:t>(1788-1824)</a:t>
            </a:r>
            <a:endParaRPr lang="uk-UA" b="1" i="1" u="sng" dirty="0">
              <a:effectLst>
                <a:outerShdw blurRad="38100" dist="38100" dir="2700000" algn="tl">
                  <a:srgbClr val="000000">
                    <a:alpha val="43137"/>
                  </a:srgbClr>
                </a:outerShdw>
              </a:effectLst>
            </a:endParaRPr>
          </a:p>
        </p:txBody>
      </p:sp>
      <p:sp>
        <p:nvSpPr>
          <p:cNvPr id="4" name="Текст 3"/>
          <p:cNvSpPr>
            <a:spLocks noGrp="1"/>
          </p:cNvSpPr>
          <p:nvPr>
            <p:ph type="body" sz="quarter" idx="13"/>
          </p:nvPr>
        </p:nvSpPr>
        <p:spPr>
          <a:xfrm>
            <a:off x="274320" y="1536192"/>
            <a:ext cx="2834640" cy="4773128"/>
          </a:xfrm>
        </p:spPr>
        <p:txBody>
          <a:bodyPr>
            <a:normAutofit fontScale="85000" lnSpcReduction="20000"/>
          </a:bodyPr>
          <a:lstStyle/>
          <a:p>
            <a:r>
              <a:rPr lang="uk-UA" sz="2000" dirty="0" smtClean="0"/>
              <a:t>Джордж</a:t>
            </a:r>
            <a:r>
              <a:rPr lang="vi-VN" sz="2000" dirty="0" smtClean="0"/>
              <a:t> </a:t>
            </a:r>
            <a:r>
              <a:rPr lang="uk-UA" sz="2000" dirty="0" smtClean="0"/>
              <a:t>Гордон</a:t>
            </a:r>
            <a:r>
              <a:rPr lang="vi-VN" sz="2000" dirty="0" smtClean="0"/>
              <a:t> </a:t>
            </a:r>
            <a:r>
              <a:rPr lang="uk-UA" sz="2000" dirty="0" smtClean="0"/>
              <a:t>Байрон </a:t>
            </a:r>
            <a:r>
              <a:rPr lang="ru-RU" sz="2000" dirty="0"/>
              <a:t>— </a:t>
            </a:r>
            <a:r>
              <a:rPr lang="uk-UA" sz="2000" dirty="0" smtClean="0"/>
              <a:t>англійський</a:t>
            </a:r>
            <a:r>
              <a:rPr lang="ru-RU" sz="2000" dirty="0" smtClean="0"/>
              <a:t> </a:t>
            </a:r>
            <a:r>
              <a:rPr lang="uk-UA" sz="2000" dirty="0" smtClean="0"/>
              <a:t>поет</a:t>
            </a:r>
            <a:r>
              <a:rPr lang="ru-RU" sz="2000" dirty="0" smtClean="0"/>
              <a:t>, </a:t>
            </a:r>
            <a:r>
              <a:rPr lang="uk-UA" sz="2000" dirty="0" smtClean="0"/>
              <a:t>який</a:t>
            </a:r>
            <a:r>
              <a:rPr lang="ru-RU" sz="2000" dirty="0" smtClean="0"/>
              <a:t> </a:t>
            </a:r>
            <a:r>
              <a:rPr lang="uk-UA" sz="2000" dirty="0" smtClean="0"/>
              <a:t>став</a:t>
            </a:r>
            <a:r>
              <a:rPr lang="ru-RU" sz="2000" dirty="0" smtClean="0"/>
              <a:t> </a:t>
            </a:r>
            <a:r>
              <a:rPr lang="uk-UA" sz="2000" dirty="0" smtClean="0"/>
              <a:t>символом</a:t>
            </a:r>
            <a:r>
              <a:rPr lang="ru-RU" sz="2000" dirty="0" smtClean="0"/>
              <a:t> </a:t>
            </a:r>
            <a:r>
              <a:rPr lang="uk-UA" sz="2000" dirty="0" smtClean="0"/>
              <a:t>романтизму</a:t>
            </a:r>
            <a:r>
              <a:rPr lang="ru-RU" sz="2000" dirty="0" smtClean="0"/>
              <a:t> </a:t>
            </a:r>
            <a:r>
              <a:rPr lang="ru-RU" sz="2000" dirty="0"/>
              <a:t>і </a:t>
            </a:r>
            <a:r>
              <a:rPr lang="uk-UA" sz="2000" dirty="0" smtClean="0"/>
              <a:t>політичного</a:t>
            </a:r>
            <a:r>
              <a:rPr lang="ru-RU" sz="2000" dirty="0" smtClean="0"/>
              <a:t> </a:t>
            </a:r>
            <a:r>
              <a:rPr lang="uk-UA" sz="2000" dirty="0" smtClean="0"/>
              <a:t>лібералізму</a:t>
            </a:r>
            <a:r>
              <a:rPr lang="ru-RU" sz="2000" dirty="0" smtClean="0"/>
              <a:t> </a:t>
            </a:r>
            <a:r>
              <a:rPr lang="ru-RU" sz="2000" dirty="0"/>
              <a:t>в </a:t>
            </a:r>
            <a:r>
              <a:rPr lang="uk-UA" sz="2000" dirty="0" smtClean="0"/>
              <a:t>Європі</a:t>
            </a:r>
            <a:r>
              <a:rPr lang="ru-RU" sz="2000" dirty="0" smtClean="0"/>
              <a:t> </a:t>
            </a:r>
            <a:r>
              <a:rPr lang="en-US" sz="2000" dirty="0" smtClean="0"/>
              <a:t>19 </a:t>
            </a:r>
            <a:r>
              <a:rPr lang="uk-UA" sz="2000" dirty="0" smtClean="0"/>
              <a:t>століття</a:t>
            </a:r>
            <a:r>
              <a:rPr lang="ru-RU" sz="2000" dirty="0" smtClean="0"/>
              <a:t>. </a:t>
            </a:r>
            <a:r>
              <a:rPr lang="uk-UA" sz="2000" dirty="0" smtClean="0"/>
              <a:t>Учасник</a:t>
            </a:r>
            <a:r>
              <a:rPr lang="ru-RU" sz="2000" dirty="0" smtClean="0"/>
              <a:t> </a:t>
            </a:r>
            <a:r>
              <a:rPr lang="uk-UA" sz="2000" dirty="0" smtClean="0"/>
              <a:t>Грецької</a:t>
            </a:r>
            <a:r>
              <a:rPr lang="ru-RU" sz="2000" dirty="0" smtClean="0"/>
              <a:t> </a:t>
            </a:r>
            <a:r>
              <a:rPr lang="uk-UA" sz="2000" dirty="0" smtClean="0"/>
              <a:t>революції</a:t>
            </a:r>
            <a:r>
              <a:rPr lang="ru-RU" sz="2000" dirty="0"/>
              <a:t>. Джордж </a:t>
            </a:r>
            <a:r>
              <a:rPr lang="ru-RU" sz="2000" dirty="0" smtClean="0"/>
              <a:t> </a:t>
            </a:r>
            <a:r>
              <a:rPr lang="uk-UA" sz="2000" dirty="0" smtClean="0"/>
              <a:t>народився</a:t>
            </a:r>
            <a:r>
              <a:rPr lang="ru-RU" sz="2000" dirty="0" smtClean="0"/>
              <a:t> </a:t>
            </a:r>
            <a:r>
              <a:rPr lang="ru-RU" sz="2000" dirty="0"/>
              <a:t>в </a:t>
            </a:r>
            <a:r>
              <a:rPr lang="uk-UA" sz="2000" dirty="0" smtClean="0"/>
              <a:t>Лондоні в старовинній, але у збіднілій дворянській сім'ї. Після смерті діда Байрон став лордом, і у спадок йому </a:t>
            </a:r>
            <a:r>
              <a:rPr lang="uk-UA" sz="2000" dirty="0" err="1" smtClean="0"/>
              <a:t>перейшл</a:t>
            </a:r>
            <a:r>
              <a:rPr lang="ru-RU" sz="2000" dirty="0" smtClean="0"/>
              <a:t>а</a:t>
            </a:r>
            <a:r>
              <a:rPr lang="uk-UA" sz="2000" dirty="0" smtClean="0"/>
              <a:t> </a:t>
            </a:r>
            <a:r>
              <a:rPr lang="uk-UA" sz="2000" dirty="0" smtClean="0"/>
              <a:t>родова садиба — </a:t>
            </a:r>
            <a:r>
              <a:rPr lang="uk-UA" sz="2000" dirty="0" err="1" smtClean="0"/>
              <a:t>Ньюстедське</a:t>
            </a:r>
            <a:r>
              <a:rPr lang="uk-UA" sz="2000" dirty="0" smtClean="0"/>
              <a:t> абатство, де він і поселився. </a:t>
            </a:r>
          </a:p>
          <a:p>
            <a:r>
              <a:rPr lang="uk-UA" sz="2000" dirty="0" smtClean="0"/>
              <a:t>В 1801 році Байрон поступив в </a:t>
            </a:r>
            <a:r>
              <a:rPr lang="uk-UA" sz="2000" dirty="0" err="1" smtClean="0"/>
              <a:t>Хэрроу</a:t>
            </a:r>
            <a:r>
              <a:rPr lang="uk-UA" sz="2000" dirty="0" smtClean="0"/>
              <a:t>, школу для дітей з заможніх и знатних сімей. </a:t>
            </a:r>
            <a:endParaRPr lang="uk-UA" sz="2000" dirty="0"/>
          </a:p>
        </p:txBody>
      </p:sp>
    </p:spTree>
    <p:extLst>
      <p:ext uri="{BB962C8B-B14F-4D97-AF65-F5344CB8AC3E}">
        <p14:creationId xmlns:p14="http://schemas.microsoft.com/office/powerpoint/2010/main" val="100347682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591550" cy="6080720"/>
          </a:xfrm>
        </p:spPr>
        <p:txBody>
          <a:bodyPr>
            <a:normAutofit fontScale="90000"/>
          </a:bodyPr>
          <a:lstStyle/>
          <a:p>
            <a:pPr algn="ctr"/>
            <a:r>
              <a:rPr lang="uk-UA" dirty="0" smtClean="0"/>
              <a:t>В 1809 році разом з другом по </a:t>
            </a:r>
            <a:r>
              <a:rPr lang="uk-UA" dirty="0" smtClean="0">
                <a:latin typeface="Candara" pitchFamily="34" charset="0"/>
                <a:cs typeface="Arial" pitchFamily="34" charset="0"/>
              </a:rPr>
              <a:t>Триніті Коледжу </a:t>
            </a:r>
            <a:r>
              <a:rPr lang="uk-UA" dirty="0" smtClean="0"/>
              <a:t>Джоном </a:t>
            </a:r>
            <a:r>
              <a:rPr lang="uk-UA" dirty="0" err="1" smtClean="0"/>
              <a:t>Кемом</a:t>
            </a:r>
            <a:r>
              <a:rPr lang="uk-UA" dirty="0" smtClean="0"/>
              <a:t> </a:t>
            </a:r>
            <a:r>
              <a:rPr lang="uk-UA" dirty="0" err="1" smtClean="0"/>
              <a:t>Хобхаузом</a:t>
            </a:r>
            <a:r>
              <a:rPr lang="uk-UA" dirty="0" smtClean="0"/>
              <a:t> Байрон відправився у довготривалу подорож у Португалію, Іспанію, Албанію, Грецію і Константинополь. Ця подорож змінила його життя. Поет закохався в природу Середземномор’я, людей, які населяють його, і їх образ життя</a:t>
            </a:r>
            <a:r>
              <a:rPr lang="ru-RU" dirty="0" smtClean="0"/>
              <a:t>.</a:t>
            </a:r>
            <a:r>
              <a:rPr lang="uk-UA" dirty="0" smtClean="0"/>
              <a:t> Літературну </a:t>
            </a:r>
            <a:r>
              <a:rPr lang="uk-UA" dirty="0"/>
              <a:t>славу й світове визнання принесли Байрону перші дві пісні «Паломництва Чайльда Гарольда» (1812), написані під враженням </a:t>
            </a:r>
            <a:r>
              <a:rPr lang="uk-UA" dirty="0" smtClean="0"/>
              <a:t>цієї</a:t>
            </a:r>
            <a:r>
              <a:rPr lang="en-US" dirty="0" smtClean="0"/>
              <a:t> </a:t>
            </a:r>
            <a:r>
              <a:rPr lang="uk-UA" dirty="0" smtClean="0"/>
              <a:t>подорожі.</a:t>
            </a:r>
            <a:endParaRPr lang="uk-UA" dirty="0"/>
          </a:p>
        </p:txBody>
      </p:sp>
    </p:spTree>
    <p:extLst>
      <p:ext uri="{BB962C8B-B14F-4D97-AF65-F5344CB8AC3E}">
        <p14:creationId xmlns:p14="http://schemas.microsoft.com/office/powerpoint/2010/main" val="181515250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5936704"/>
          </a:xfrm>
        </p:spPr>
        <p:txBody>
          <a:bodyPr>
            <a:noAutofit/>
          </a:bodyPr>
          <a:lstStyle/>
          <a:p>
            <a:pPr algn="ctr"/>
            <a:r>
              <a:rPr lang="uk-UA" sz="2800" dirty="0" smtClean="0"/>
              <a:t>У 3-й і 4-й піснях «Чайльда Гарольда» (1817—1818) поет заявляє про свою відданість поглядам французьких просвітників, висловлює віру в справу революції. Байрон також відомий </a:t>
            </a:r>
            <a:r>
              <a:rPr lang="uk-UA" sz="2800" dirty="0"/>
              <a:t>романтичною поемою «Мазепа», </a:t>
            </a:r>
            <a:r>
              <a:rPr lang="uk-UA" sz="2800" dirty="0" smtClean="0"/>
              <a:t>віршем </a:t>
            </a:r>
            <a:r>
              <a:rPr lang="uk-UA" sz="2800" dirty="0"/>
              <a:t>«Пітьма», </a:t>
            </a:r>
            <a:r>
              <a:rPr lang="uk-UA" sz="2800" dirty="0" smtClean="0"/>
              <a:t>філософською драмою «Манфред»  та іншими творами. </a:t>
            </a:r>
            <a:r>
              <a:rPr lang="ru-RU" sz="2800" dirty="0"/>
              <a:t>В </a:t>
            </a:r>
            <a:r>
              <a:rPr lang="uk-UA" sz="2800" dirty="0" smtClean="0"/>
              <a:t>дусі</a:t>
            </a:r>
            <a:r>
              <a:rPr lang="ru-RU" sz="2800" dirty="0" smtClean="0"/>
              <a:t>  "</a:t>
            </a:r>
            <a:r>
              <a:rPr lang="uk-UA" sz="2800" dirty="0" err="1" smtClean="0"/>
              <a:t>разбойничої</a:t>
            </a:r>
            <a:r>
              <a:rPr lang="ru-RU" sz="2800" dirty="0" smtClean="0"/>
              <a:t> </a:t>
            </a:r>
            <a:r>
              <a:rPr lang="uk-UA" sz="2800" dirty="0" smtClean="0"/>
              <a:t>романтики" написані </a:t>
            </a:r>
            <a:r>
              <a:rPr lang="ru-RU" sz="2800" dirty="0" smtClean="0"/>
              <a:t>твори </a:t>
            </a:r>
            <a:r>
              <a:rPr lang="uk-UA" sz="2800" dirty="0" smtClean="0"/>
              <a:t>"Гяура", "Корсара" и "Лари"</a:t>
            </a:r>
            <a:r>
              <a:rPr lang="ru-RU" sz="2800" dirty="0" smtClean="0"/>
              <a:t>. </a:t>
            </a:r>
            <a:br>
              <a:rPr lang="ru-RU" sz="2800" dirty="0" smtClean="0"/>
            </a:br>
            <a:r>
              <a:rPr lang="uk-UA" sz="2800" dirty="0" smtClean="0"/>
              <a:t>У </a:t>
            </a:r>
            <a:r>
              <a:rPr lang="uk-UA" sz="2800" dirty="0"/>
              <a:t>липні 1823 року Байрон попрямував на острів Іонія в </a:t>
            </a:r>
            <a:r>
              <a:rPr lang="uk-UA" sz="2800" dirty="0" err="1"/>
              <a:t>Кефалонії</a:t>
            </a:r>
            <a:r>
              <a:rPr lang="uk-UA" sz="2800" dirty="0"/>
              <a:t>. Однак ще до настання греків на турків у Байрона почався напад лихоманки. Поета не стало 19 квітня </a:t>
            </a:r>
            <a:r>
              <a:rPr lang="uk-UA" sz="2800" dirty="0" smtClean="0"/>
              <a:t>1824 р. </a:t>
            </a:r>
            <a:r>
              <a:rPr lang="uk-UA" sz="2800" dirty="0"/>
              <a:t>Байрон був легендою свого часу і залишається таким в наш час. </a:t>
            </a:r>
          </a:p>
        </p:txBody>
      </p:sp>
    </p:spTree>
    <p:extLst>
      <p:ext uri="{BB962C8B-B14F-4D97-AF65-F5344CB8AC3E}">
        <p14:creationId xmlns:p14="http://schemas.microsoft.com/office/powerpoint/2010/main" val="110970652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260649"/>
            <a:ext cx="2834640" cy="648071"/>
          </a:xfrm>
        </p:spPr>
        <p:txBody>
          <a:bodyPr>
            <a:normAutofit fontScale="90000"/>
          </a:bodyPr>
          <a:lstStyle/>
          <a:p>
            <a:pPr algn="ctr"/>
            <a:r>
              <a:rPr lang="uk-UA" b="1" i="1" u="sng" dirty="0">
                <a:latin typeface="Arial" pitchFamily="34" charset="0"/>
                <a:cs typeface="Arial" pitchFamily="34" charset="0"/>
              </a:rPr>
              <a:t>Оскар </a:t>
            </a:r>
            <a:r>
              <a:rPr lang="uk-UA" b="1" i="1" u="sng" dirty="0" smtClean="0">
                <a:latin typeface="Arial" pitchFamily="34" charset="0"/>
                <a:cs typeface="Arial" pitchFamily="34" charset="0"/>
              </a:rPr>
              <a:t>Уайльд (</a:t>
            </a:r>
            <a:r>
              <a:rPr lang="ru-RU" b="1" i="1" u="sng" dirty="0" smtClean="0">
                <a:latin typeface="Arial" pitchFamily="34" charset="0"/>
                <a:cs typeface="Arial" pitchFamily="34" charset="0"/>
              </a:rPr>
              <a:t>1854-1900)</a:t>
            </a:r>
            <a:endParaRPr lang="uk-UA" b="1" i="1" u="sng" dirty="0">
              <a:latin typeface="Arial" pitchFamily="34" charset="0"/>
              <a:cs typeface="Arial" pitchFamily="34" charset="0"/>
            </a:endParaRPr>
          </a:p>
        </p:txBody>
      </p:sp>
      <p:sp>
        <p:nvSpPr>
          <p:cNvPr id="4" name="Текст 3"/>
          <p:cNvSpPr>
            <a:spLocks noGrp="1"/>
          </p:cNvSpPr>
          <p:nvPr>
            <p:ph type="body" sz="quarter" idx="13"/>
          </p:nvPr>
        </p:nvSpPr>
        <p:spPr>
          <a:xfrm>
            <a:off x="274320" y="908720"/>
            <a:ext cx="2834640" cy="5616624"/>
          </a:xfrm>
        </p:spPr>
        <p:txBody>
          <a:bodyPr>
            <a:noAutofit/>
          </a:bodyPr>
          <a:lstStyle/>
          <a:p>
            <a:r>
              <a:rPr lang="uk-UA" sz="1800" dirty="0" smtClean="0">
                <a:latin typeface="Candara" pitchFamily="34" charset="0"/>
              </a:rPr>
              <a:t>Оскар</a:t>
            </a:r>
            <a:r>
              <a:rPr lang="vi-VN" sz="1800" dirty="0" smtClean="0">
                <a:latin typeface="Candara" pitchFamily="34" charset="0"/>
              </a:rPr>
              <a:t> </a:t>
            </a:r>
            <a:r>
              <a:rPr lang="uk-UA" sz="1800" dirty="0" smtClean="0">
                <a:latin typeface="Candara" pitchFamily="34" charset="0"/>
              </a:rPr>
              <a:t>Уайльд - </a:t>
            </a:r>
            <a:r>
              <a:rPr lang="uk-UA" sz="1800" dirty="0" smtClean="0">
                <a:latin typeface="Candara" pitchFamily="34" charset="0"/>
                <a:cs typeface="Arial" pitchFamily="34" charset="0"/>
              </a:rPr>
              <a:t>англійський</a:t>
            </a:r>
            <a:r>
              <a:rPr lang="ru-RU" sz="1800" dirty="0" smtClean="0">
                <a:latin typeface="Candara" pitchFamily="34" charset="0"/>
                <a:cs typeface="Arial" pitchFamily="34" charset="0"/>
              </a:rPr>
              <a:t> </a:t>
            </a:r>
            <a:r>
              <a:rPr lang="ru-RU" sz="1800" dirty="0">
                <a:latin typeface="Candara" pitchFamily="34" charset="0"/>
                <a:cs typeface="Arial" pitchFamily="34" charset="0"/>
              </a:rPr>
              <a:t>поет, драматург, </a:t>
            </a:r>
            <a:r>
              <a:rPr lang="uk-UA" sz="1800" dirty="0" smtClean="0">
                <a:latin typeface="Candara" pitchFamily="34" charset="0"/>
                <a:cs typeface="Arial" pitchFamily="34" charset="0"/>
              </a:rPr>
              <a:t>письменник</a:t>
            </a:r>
            <a:r>
              <a:rPr lang="ru-RU" sz="1800" dirty="0" smtClean="0">
                <a:latin typeface="Candara" pitchFamily="34" charset="0"/>
                <a:cs typeface="Arial" pitchFamily="34" charset="0"/>
              </a:rPr>
              <a:t>, </a:t>
            </a:r>
            <a:r>
              <a:rPr lang="uk-UA" sz="1800" dirty="0" smtClean="0">
                <a:latin typeface="Candara" pitchFamily="34" charset="0"/>
                <a:cs typeface="Arial" pitchFamily="34" charset="0"/>
              </a:rPr>
              <a:t>есеїст</a:t>
            </a:r>
            <a:r>
              <a:rPr lang="ru-RU" sz="1800" dirty="0" smtClean="0">
                <a:latin typeface="Candara" pitchFamily="34" charset="0"/>
                <a:cs typeface="Arial" pitchFamily="34" charset="0"/>
              </a:rPr>
              <a:t> </a:t>
            </a:r>
            <a:r>
              <a:rPr lang="uk-UA" sz="1800" dirty="0" smtClean="0">
                <a:latin typeface="Candara" pitchFamily="34" charset="0"/>
                <a:cs typeface="Arial" pitchFamily="34" charset="0"/>
              </a:rPr>
              <a:t>ірландець</a:t>
            </a:r>
            <a:r>
              <a:rPr lang="ru-RU" sz="1800" dirty="0" smtClean="0">
                <a:latin typeface="Candara" pitchFamily="34" charset="0"/>
                <a:cs typeface="Arial" pitchFamily="34" charset="0"/>
              </a:rPr>
              <a:t> за </a:t>
            </a:r>
            <a:r>
              <a:rPr lang="uk-UA" sz="1800" dirty="0" smtClean="0">
                <a:latin typeface="Candara" pitchFamily="34" charset="0"/>
                <a:cs typeface="Arial" pitchFamily="34" charset="0"/>
              </a:rPr>
              <a:t>походженням</a:t>
            </a:r>
            <a:r>
              <a:rPr lang="ru-RU" sz="1800" dirty="0">
                <a:latin typeface="Candara" pitchFamily="34" charset="0"/>
                <a:cs typeface="Arial" pitchFamily="34" charset="0"/>
              </a:rPr>
              <a:t>. </a:t>
            </a:r>
            <a:r>
              <a:rPr lang="uk-UA" sz="1800" dirty="0" smtClean="0">
                <a:latin typeface="Candara" pitchFamily="34" charset="0"/>
                <a:cs typeface="Arial" pitchFamily="34" charset="0"/>
              </a:rPr>
              <a:t>Народився у сім'ї лікаря Вільяма Уайльда і письменниці </a:t>
            </a:r>
            <a:r>
              <a:rPr lang="ru-RU" sz="1800" dirty="0" smtClean="0">
                <a:latin typeface="Candara" pitchFamily="34" charset="0"/>
                <a:cs typeface="Arial" pitchFamily="34" charset="0"/>
              </a:rPr>
              <a:t>Джейн </a:t>
            </a:r>
            <a:r>
              <a:rPr lang="ru-RU" sz="1800" dirty="0">
                <a:latin typeface="Candara" pitchFamily="34" charset="0"/>
                <a:cs typeface="Arial" pitchFamily="34" charset="0"/>
              </a:rPr>
              <a:t>Франциско </a:t>
            </a:r>
            <a:r>
              <a:rPr lang="ru-RU" sz="1800" dirty="0" err="1" smtClean="0">
                <a:latin typeface="Candara" pitchFamily="34" charset="0"/>
                <a:cs typeface="Arial" pitchFamily="34" charset="0"/>
              </a:rPr>
              <a:t>Елджі</a:t>
            </a:r>
            <a:r>
              <a:rPr lang="en-US" sz="1800" dirty="0" smtClean="0">
                <a:latin typeface="Candara" pitchFamily="34" charset="0"/>
                <a:cs typeface="Arial" pitchFamily="34" charset="0"/>
              </a:rPr>
              <a:t>. </a:t>
            </a:r>
            <a:r>
              <a:rPr lang="ru-RU" sz="1800" dirty="0" err="1">
                <a:latin typeface="Candara" pitchFamily="34" charset="0"/>
                <a:cs typeface="Arial" pitchFamily="34" charset="0"/>
              </a:rPr>
              <a:t>Отримав</a:t>
            </a:r>
            <a:r>
              <a:rPr lang="ru-RU" sz="1800" dirty="0">
                <a:latin typeface="Candara" pitchFamily="34" charset="0"/>
                <a:cs typeface="Arial" pitchFamily="34" charset="0"/>
              </a:rPr>
              <a:t> </a:t>
            </a:r>
            <a:r>
              <a:rPr lang="ru-RU" sz="1800" dirty="0" err="1">
                <a:latin typeface="Candara" pitchFamily="34" charset="0"/>
                <a:cs typeface="Arial" pitchFamily="34" charset="0"/>
              </a:rPr>
              <a:t>класичну</a:t>
            </a:r>
            <a:r>
              <a:rPr lang="ru-RU" sz="1800" dirty="0">
                <a:latin typeface="Candara" pitchFamily="34" charset="0"/>
                <a:cs typeface="Arial" pitchFamily="34" charset="0"/>
              </a:rPr>
              <a:t> </a:t>
            </a:r>
            <a:r>
              <a:rPr lang="ru-RU" sz="1800" dirty="0" err="1">
                <a:latin typeface="Candara" pitchFamily="34" charset="0"/>
                <a:cs typeface="Arial" pitchFamily="34" charset="0"/>
              </a:rPr>
              <a:t>освіту</a:t>
            </a:r>
            <a:r>
              <a:rPr lang="ru-RU" sz="1800" dirty="0">
                <a:latin typeface="Candara" pitchFamily="34" charset="0"/>
                <a:cs typeface="Arial" pitchFamily="34" charset="0"/>
              </a:rPr>
              <a:t>: </a:t>
            </a:r>
            <a:r>
              <a:rPr lang="ru-RU" sz="1800" dirty="0" err="1">
                <a:latin typeface="Candara" pitchFamily="34" charset="0"/>
                <a:cs typeface="Arial" pitchFamily="34" charset="0"/>
              </a:rPr>
              <a:t>естетичні</a:t>
            </a:r>
            <a:r>
              <a:rPr lang="ru-RU" sz="1800" dirty="0">
                <a:latin typeface="Candara" pitchFamily="34" charset="0"/>
                <a:cs typeface="Arial" pitchFamily="34" charset="0"/>
              </a:rPr>
              <a:t> погляди </a:t>
            </a:r>
            <a:r>
              <a:rPr lang="ru-RU" sz="1800" dirty="0" err="1">
                <a:latin typeface="Candara" pitchFamily="34" charset="0"/>
                <a:cs typeface="Arial" pitchFamily="34" charset="0"/>
              </a:rPr>
              <a:t>формувались</a:t>
            </a:r>
            <a:r>
              <a:rPr lang="ru-RU" sz="1800" dirty="0">
                <a:latin typeface="Candara" pitchFamily="34" charset="0"/>
                <a:cs typeface="Arial" pitchFamily="34" charset="0"/>
              </a:rPr>
              <a:t> у Триніті </a:t>
            </a:r>
            <a:r>
              <a:rPr lang="uk-UA" sz="1800" dirty="0" smtClean="0">
                <a:latin typeface="Candara" pitchFamily="34" charset="0"/>
                <a:cs typeface="Arial" pitchFamily="34" charset="0"/>
              </a:rPr>
              <a:t>Коледжі (Дублін) та оксфордському коледжі св. Магдалени, — проте ішов власним шляхом, керуючись власною тезою: «Те, що </a:t>
            </a:r>
            <a:r>
              <a:rPr lang="ru-RU" sz="1800" dirty="0" err="1" smtClean="0">
                <a:latin typeface="Candara" pitchFamily="34" charset="0"/>
                <a:cs typeface="Arial" pitchFamily="34" charset="0"/>
              </a:rPr>
              <a:t>дійсно</a:t>
            </a:r>
            <a:r>
              <a:rPr lang="ru-RU" sz="1800" dirty="0" smtClean="0">
                <a:latin typeface="Candara" pitchFamily="34" charset="0"/>
                <a:cs typeface="Arial" pitchFamily="34" charset="0"/>
              </a:rPr>
              <a:t> </a:t>
            </a:r>
            <a:r>
              <a:rPr lang="ru-RU" sz="1800" dirty="0">
                <a:latin typeface="Candara" pitchFamily="34" charset="0"/>
                <a:cs typeface="Arial" pitchFamily="34" charset="0"/>
              </a:rPr>
              <a:t>треба знати, не </a:t>
            </a:r>
            <a:r>
              <a:rPr lang="ru-RU" sz="1800" dirty="0" err="1">
                <a:latin typeface="Candara" pitchFamily="34" charset="0"/>
                <a:cs typeface="Arial" pitchFamily="34" charset="0"/>
              </a:rPr>
              <a:t>розтлумачить</a:t>
            </a:r>
            <a:r>
              <a:rPr lang="ru-RU" sz="1800" dirty="0">
                <a:latin typeface="Candara" pitchFamily="34" charset="0"/>
                <a:cs typeface="Arial" pitchFamily="34" charset="0"/>
              </a:rPr>
              <a:t> </a:t>
            </a:r>
            <a:r>
              <a:rPr lang="ru-RU" sz="1800" dirty="0" err="1">
                <a:latin typeface="Candara" pitchFamily="34" charset="0"/>
                <a:cs typeface="Arial" pitchFamily="34" charset="0"/>
              </a:rPr>
              <a:t>ніхто</a:t>
            </a:r>
            <a:r>
              <a:rPr lang="ru-RU" sz="1800" dirty="0">
                <a:latin typeface="Candara" pitchFamily="34" charset="0"/>
                <a:cs typeface="Arial" pitchFamily="34" charset="0"/>
              </a:rPr>
              <a:t>».</a:t>
            </a:r>
            <a:endParaRPr lang="uk-UA" sz="1800" dirty="0">
              <a:latin typeface="Candara" pitchFamily="34" charset="0"/>
              <a:cs typeface="Arial" pitchFamily="34" charset="0"/>
            </a:endParaRPr>
          </a:p>
        </p:txBody>
      </p:sp>
      <p:pic>
        <p:nvPicPr>
          <p:cNvPr id="7" name="Рисунок 6"/>
          <p:cNvPicPr>
            <a:picLocks noGrp="1" noChangeAspect="1"/>
          </p:cNvPicPr>
          <p:nvPr>
            <p:ph type="pic" idx="1"/>
          </p:nvPr>
        </p:nvPicPr>
        <p:blipFill>
          <a:blip r:embed="rId2">
            <a:extLst>
              <a:ext uri="{28A0092B-C50C-407E-A947-70E740481C1C}">
                <a14:useLocalDpi xmlns:a14="http://schemas.microsoft.com/office/drawing/2010/main" val="0"/>
              </a:ext>
            </a:extLst>
          </a:blip>
          <a:srcRect t="8615" b="8615"/>
          <a:stretch>
            <a:fillRect/>
          </a:stretch>
        </p:blipFill>
        <p:spPr>
          <a:xfrm>
            <a:off x="4211960" y="692696"/>
            <a:ext cx="4176464" cy="55446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67154457"/>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20688"/>
            <a:ext cx="8591550" cy="6080719"/>
          </a:xfrm>
        </p:spPr>
        <p:txBody>
          <a:bodyPr>
            <a:noAutofit/>
          </a:bodyPr>
          <a:lstStyle/>
          <a:p>
            <a:pPr algn="ctr"/>
            <a:r>
              <a:rPr lang="uk-UA" sz="2800" dirty="0" smtClean="0"/>
              <a:t>«Треба знаходити серйозне в любих дрібницях і дрібниці у всьому серйозному»</a:t>
            </a:r>
            <a:br>
              <a:rPr lang="uk-UA" sz="2800" dirty="0" smtClean="0"/>
            </a:br>
            <a:r>
              <a:rPr lang="uk-UA" sz="2800" dirty="0" smtClean="0"/>
              <a:t/>
            </a:r>
            <a:br>
              <a:rPr lang="uk-UA" sz="2800" dirty="0" smtClean="0"/>
            </a:br>
            <a:r>
              <a:rPr lang="uk-UA" sz="2800" dirty="0" smtClean="0"/>
              <a:t>Так було сказано Оскаром Уайльдом про свої п’єси. Він багато не говорив про них. Але коли казав якусь фразу, то вона вражала своїх слухачів спонтанністю і афористичністю. Спочатку критики не звертали увагу на його висловлювання. Але проходив певний час і люди замислювалися над ними. І аж тоді розуміли всю глибину, всю суть цих прости </a:t>
            </a:r>
            <a:r>
              <a:rPr lang="uk-UA" sz="2800" dirty="0"/>
              <a:t>слів. Найулюбленішим прийомом </a:t>
            </a:r>
            <a:r>
              <a:rPr lang="uk-UA" sz="2800" dirty="0" smtClean="0"/>
              <a:t>Уайльда </a:t>
            </a:r>
            <a:r>
              <a:rPr lang="uk-UA" sz="2800" dirty="0"/>
              <a:t>є парадокс. </a:t>
            </a:r>
            <a:r>
              <a:rPr lang="uk-UA" sz="2800" dirty="0" smtClean="0"/>
              <a:t>Парадокси</a:t>
            </a:r>
            <a:r>
              <a:rPr lang="uk-UA" sz="2800" dirty="0" smtClean="0"/>
              <a:t> </a:t>
            </a:r>
            <a:r>
              <a:rPr lang="uk-UA" sz="2800" dirty="0"/>
              <a:t>здебільшого </a:t>
            </a:r>
            <a:r>
              <a:rPr lang="uk-UA" sz="2800" dirty="0" smtClean="0"/>
              <a:t>становлять </a:t>
            </a:r>
            <a:r>
              <a:rPr lang="uk-UA" sz="2800" dirty="0"/>
              <a:t>не пусту гру слів, а свідоме викриття банальних, але загальновизнаних моральних догм </a:t>
            </a:r>
            <a:r>
              <a:rPr lang="uk-UA" sz="2800" dirty="0" smtClean="0"/>
              <a:t>суспільства </a:t>
            </a:r>
            <a:r>
              <a:rPr lang="uk-UA" sz="2800" dirty="0"/>
              <a:t>- він добре знав їхню ціну, добре розбирав їх умовність і відносність.</a:t>
            </a:r>
          </a:p>
        </p:txBody>
      </p:sp>
    </p:spTree>
    <p:extLst>
      <p:ext uri="{BB962C8B-B14F-4D97-AF65-F5344CB8AC3E}">
        <p14:creationId xmlns:p14="http://schemas.microsoft.com/office/powerpoint/2010/main" val="409642470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6225" y="228600"/>
            <a:ext cx="8591550" cy="6296744"/>
          </a:xfrm>
        </p:spPr>
        <p:txBody>
          <a:bodyPr>
            <a:noAutofit/>
          </a:bodyPr>
          <a:lstStyle/>
          <a:p>
            <a:pPr algn="ctr"/>
            <a:r>
              <a:rPr lang="uk-UA" sz="2600" dirty="0"/>
              <a:t>Першим досягненням </a:t>
            </a:r>
            <a:r>
              <a:rPr lang="uk-UA" sz="2600" dirty="0" smtClean="0"/>
              <a:t>Уайльда </a:t>
            </a:r>
            <a:r>
              <a:rPr lang="uk-UA" sz="2600" dirty="0"/>
              <a:t>- письменника стала книга “Щасливий принц та інші казки”(1888), після якої з явилася друга збірка казок “</a:t>
            </a:r>
            <a:r>
              <a:rPr lang="uk-UA" sz="2600" dirty="0" smtClean="0"/>
              <a:t>Гранатовий будиночок”(</a:t>
            </a:r>
            <a:r>
              <a:rPr lang="uk-UA" sz="2600" dirty="0"/>
              <a:t>1891</a:t>
            </a:r>
            <a:r>
              <a:rPr lang="uk-UA" sz="2600" dirty="0" smtClean="0"/>
              <a:t>). До першої збірки увійшли казки</a:t>
            </a:r>
            <a:r>
              <a:rPr lang="ru-RU" sz="2600" dirty="0"/>
              <a:t/>
            </a:r>
            <a:br>
              <a:rPr lang="ru-RU" sz="2600" dirty="0"/>
            </a:br>
            <a:r>
              <a:rPr lang="uk-UA" sz="2600" dirty="0" smtClean="0"/>
              <a:t>«Щасливий Принц», «Соловей і троянда», «Велетень-Егоїст», «Відданий Друг», «Чудова Ракета», «Зоряний Хлопчик». У </a:t>
            </a:r>
            <a:r>
              <a:rPr lang="uk-UA" sz="2600" dirty="0"/>
              <a:t>казках </a:t>
            </a:r>
            <a:r>
              <a:rPr lang="uk-UA" sz="2600" dirty="0" smtClean="0"/>
              <a:t>Уайльд </a:t>
            </a:r>
            <a:r>
              <a:rPr lang="uk-UA" sz="2600" dirty="0"/>
              <a:t>поетизує народні уявлення про людину і доброту. </a:t>
            </a:r>
            <a:r>
              <a:rPr lang="uk-UA" sz="2600" dirty="0" smtClean="0"/>
              <a:t>Письменник </a:t>
            </a:r>
            <a:r>
              <a:rPr lang="uk-UA" sz="2600" dirty="0"/>
              <a:t>засуджує егоїзм. Попри навмисну декоративність деяких описів або екзотичних деталей, лексика вражає простотою, а </a:t>
            </a:r>
            <a:r>
              <a:rPr lang="uk-UA" sz="2600" dirty="0" err="1"/>
              <a:t>синтаксичність</a:t>
            </a:r>
            <a:r>
              <a:rPr lang="uk-UA" sz="2600" dirty="0"/>
              <a:t> будови прозорістю.</a:t>
            </a:r>
            <a:r>
              <a:rPr lang="uk-UA" sz="2600" dirty="0" smtClean="0"/>
              <a:t/>
            </a:r>
            <a:br>
              <a:rPr lang="uk-UA" sz="2600" dirty="0" smtClean="0"/>
            </a:br>
            <a:r>
              <a:rPr lang="uk-UA" sz="2600" dirty="0" smtClean="0"/>
              <a:t>Єдиний </a:t>
            </a:r>
            <a:r>
              <a:rPr lang="uk-UA" sz="2600" dirty="0"/>
              <a:t>роман Уайльда «Портрет </a:t>
            </a:r>
            <a:r>
              <a:rPr lang="uk-UA" sz="2600" dirty="0" err="1"/>
              <a:t>Доріана</a:t>
            </a:r>
            <a:r>
              <a:rPr lang="uk-UA" sz="2600" dirty="0"/>
              <a:t> </a:t>
            </a:r>
            <a:r>
              <a:rPr lang="uk-UA" sz="2600" dirty="0" err="1"/>
              <a:t>Грея</a:t>
            </a:r>
            <a:r>
              <a:rPr lang="uk-UA" sz="2600" dirty="0"/>
              <a:t>» </a:t>
            </a:r>
            <a:r>
              <a:rPr lang="ru-RU" sz="2600" dirty="0" smtClean="0"/>
              <a:t>— </a:t>
            </a:r>
            <a:r>
              <a:rPr lang="ru-RU" sz="2600" dirty="0" err="1"/>
              <a:t>тепер</a:t>
            </a:r>
            <a:r>
              <a:rPr lang="ru-RU" sz="2600" dirty="0"/>
              <a:t> </a:t>
            </a:r>
            <a:r>
              <a:rPr lang="ru-RU" sz="2600" dirty="0" err="1"/>
              <a:t>найбільш</a:t>
            </a:r>
            <a:r>
              <a:rPr lang="ru-RU" sz="2600" dirty="0"/>
              <a:t> </a:t>
            </a:r>
            <a:r>
              <a:rPr lang="ru-RU" sz="2600" dirty="0" err="1"/>
              <a:t>уславлений</a:t>
            </a:r>
            <a:r>
              <a:rPr lang="ru-RU" sz="2600" dirty="0"/>
              <a:t> </a:t>
            </a:r>
            <a:r>
              <a:rPr lang="ru-RU" sz="2600" dirty="0" err="1"/>
              <a:t>його</a:t>
            </a:r>
            <a:r>
              <a:rPr lang="ru-RU" sz="2600" dirty="0"/>
              <a:t> </a:t>
            </a:r>
            <a:r>
              <a:rPr lang="ru-RU" sz="2600" dirty="0" err="1"/>
              <a:t>твір</a:t>
            </a:r>
            <a:r>
              <a:rPr lang="ru-RU" sz="2600" dirty="0"/>
              <a:t>,  </a:t>
            </a:r>
            <a:r>
              <a:rPr lang="ru-RU" sz="2600" dirty="0" err="1"/>
              <a:t>після</a:t>
            </a:r>
            <a:r>
              <a:rPr lang="ru-RU" sz="2600" dirty="0"/>
              <a:t> </a:t>
            </a:r>
            <a:r>
              <a:rPr lang="ru-RU" sz="2600" dirty="0" err="1"/>
              <a:t>публікації</a:t>
            </a:r>
            <a:r>
              <a:rPr lang="ru-RU" sz="2600" dirty="0"/>
              <a:t> </a:t>
            </a:r>
            <a:r>
              <a:rPr lang="ru-RU" sz="2600" dirty="0" err="1"/>
              <a:t>приніс</a:t>
            </a:r>
            <a:r>
              <a:rPr lang="ru-RU" sz="2600" dirty="0"/>
              <a:t> </a:t>
            </a:r>
            <a:r>
              <a:rPr lang="ru-RU" sz="2600" dirty="0" err="1"/>
              <a:t>доволі</a:t>
            </a:r>
            <a:r>
              <a:rPr lang="ru-RU" sz="2600" dirty="0"/>
              <a:t> </a:t>
            </a:r>
            <a:r>
              <a:rPr lang="uk-UA" sz="2600" dirty="0" smtClean="0"/>
              <a:t>неслави: скандал, процес, суд і дворічне ув'язнення за моральні </a:t>
            </a:r>
            <a:r>
              <a:rPr lang="ru-RU" sz="2600" dirty="0" err="1" smtClean="0"/>
              <a:t>збочення</a:t>
            </a:r>
            <a:r>
              <a:rPr lang="ru-RU" sz="2600" dirty="0" smtClean="0"/>
              <a:t>.</a:t>
            </a:r>
            <a:endParaRPr lang="uk-UA" sz="2600" dirty="0"/>
          </a:p>
        </p:txBody>
      </p:sp>
    </p:spTree>
    <p:extLst>
      <p:ext uri="{BB962C8B-B14F-4D97-AF65-F5344CB8AC3E}">
        <p14:creationId xmlns:p14="http://schemas.microsoft.com/office/powerpoint/2010/main" val="3551301324"/>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TC101790493[[fn=SOHO]]</Template>
  <TotalTime>419</TotalTime>
  <Words>1464</Words>
  <Application>Microsoft Office PowerPoint</Application>
  <PresentationFormat>Экран (4:3)</PresentationFormat>
  <Paragraphs>34</Paragraphs>
  <Slides>24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Soho</vt:lpstr>
      <vt:lpstr>Література Великої Британії у ХІХ столітті</vt:lpstr>
      <vt:lpstr>Презентация PowerPoint</vt:lpstr>
      <vt:lpstr>Представники літератури Великої Британії та їх твори</vt:lpstr>
      <vt:lpstr>Джордж Байрон (1788-1824)</vt:lpstr>
      <vt:lpstr>В 1809 році разом з другом по Триніті Коледжу Джоном Кемом Хобхаузом Байрон відправився у довготривалу подорож у Португалію, Іспанію, Албанію, Грецію і Константинополь. Ця подорож змінила його життя. Поет закохався в природу Середземномор’я, людей, які населяють його, і їх образ життя. Літературну славу й світове визнання принесли Байрону перші дві пісні «Паломництва Чайльда Гарольда» (1812), написані під враженням цієї подорожі.</vt:lpstr>
      <vt:lpstr>У 3-й і 4-й піснях «Чайльда Гарольда» (1817—1818) поет заявляє про свою відданість поглядам французьких просвітників, висловлює віру в справу революції. Байрон також відомий романтичною поемою «Мазепа», віршем «Пітьма», філософською драмою «Манфред»  та іншими творами. В дусі  "разбойничої романтики" написані твори "Гяура", "Корсара" и "Лари".  У липні 1823 року Байрон попрямував на острів Іонія в Кефалонії. Однак ще до настання греків на турків у Байрона почався напад лихоманки. Поета не стало 19 квітня 1824 р. Байрон був легендою свого часу і залишається таким в наш час. </vt:lpstr>
      <vt:lpstr>Оскар Уайльд (1854-1900)</vt:lpstr>
      <vt:lpstr>«Треба знаходити серйозне в любих дрібницях і дрібниці у всьому серйозному»  Так було сказано Оскаром Уайльдом про свої п’єси. Він багато не говорив про них. Але коли казав якусь фразу, то вона вражала своїх слухачів спонтанністю і афористичністю. Спочатку критики не звертали увагу на його висловлювання. Але проходив певний час і люди замислювалися над ними. І аж тоді розуміли всю глибину, всю суть цих прости слів. Найулюбленішим прийомом Уайльда є парадокс. Парадокси здебільшого становлять не пусту гру слів, а свідоме викриття банальних, але загальновизнаних моральних догм суспільства - він добре знав їхню ціну, добре розбирав їх умовність і відносність.</vt:lpstr>
      <vt:lpstr>Першим досягненням Уайльда - письменника стала книга “Щасливий принц та інші казки”(1888), після якої з явилася друга збірка казок “Гранатовий будиночок”(1891). До першої збірки увійшли казки «Щасливий Принц», «Соловей і троянда», «Велетень-Егоїст», «Відданий Друг», «Чудова Ракета», «Зоряний Хлопчик». У казках Уайльд поетизує народні уявлення про людину і доброту. Письменник засуджує егоїзм. Попри навмисну декоративність деяких описів або екзотичних деталей, лексика вражає простотою, а синтаксичність будови прозорістю. Єдиний роман Уайльда «Портрет Доріана Грея» — тепер найбільш уславлений його твір,  після публікації приніс доволі неслави: скандал, процес, суд і дворічне ув'язнення за моральні збочення.</vt:lpstr>
      <vt:lpstr>Тільки 1892-1895 роки стали для Уайльда роками бурхливого тріумфу. Успіх і визнання принесли автору його п'єси «Віяло леді Віндермір» (1892), «Жінка, не варта уваги» (1893), «Ідеальний чоловік» (1895). І все ж кращою вважається п'єса «Як важливо бути Серйозним» (англ. The Importance of Being Earnest, 1895). Найцікавіше, що головного героя звати Ернест,  ім’я якого збігається з англійським словом «Ernest», що перекладається як «Серйозний». Чудова кар’єра була перебита засудженням Уайльда на 2 роки за безморальність (1895-1897). Душевний переворот і криза дістали відображення у поемі “Балади Редінської тюрми”(1898). Після відбуття ув’язнення у Редінській тюрмі, хворий і зламаний морально та духовно. Уайльд змушений був покинути Англію і під придбаним ім’ям поселитися у Парижі. 30 листопада 1900 року у паризькому готелі свого давнього друга Оскар Уайльд помер.</vt:lpstr>
      <vt:lpstr>Чарльз Диккенс (1812—1870) </vt:lpstr>
      <vt:lpstr>Деякі критики називали Діккенса майстром прози та хвалили за численних унікальних персонажів і яскраве зображення суспільства, інші ж звинувачували його в надмірній сентиментальності, незвичайних подіях та гротескних образах. Популярність творів Діккенса завжди була дуже високою, вони ніколи не припиняли видаватися.</vt:lpstr>
      <vt:lpstr>Перше оповідання Діккенса «Обід в Тополиній алеї» вийшло в лондонському «Мантлі Мегезін» у 1833. У 1836 Діккенс згодився на пропозицію стати редактором журналу «Бентліз Місселлені», яку він обіймав три роки, доки не розсварився із власником. Тим часом письменницькі успіхи продовжувалися. Діккенс написав «Пригоди Олівера Твіста» (1837-1839), «Ніколас Ніклбі» (1838-1839), «Крамницю старожитностей» та «Барнабі Радж», як частину «Годинника містера Гамфрі» (1840-1841). Усі ці твори спочатку виходили місячними випусками, а потім окремими книгами.</vt:lpstr>
      <vt:lpstr>2 квітня 1836 Діккенс побрався з Кетрін Томсон Гогарт, донькою редактора «Івнінг Кронікл». У них народилося десять дітей: Чарлз, Мері, Кейт, Волтер, Франсіс, Альфред, Сідні, Генрі, Дора та Едвард.  8 червня 1870, Діккенс переніс інсульт. Це сталося вдома після цілоденної роботи над «Едвіном Друдом». Наступного дня, 9 червня письменник помер, не приходячи до тями. Незважаючи на його власне бажання бути похованим у Рочестерському соборі, Діккенса поховали в Кутку поетів Вестмінстерського абатства. </vt:lpstr>
      <vt:lpstr>Вальтер Скотт (1771-1832)</vt:lpstr>
      <vt:lpstr>Романи Скотта поділяються на дві основні групи. Перша присвячена недалекому минулому Шотландії, періоду громадянської війни: від пуританської революції XVI ст. до розгрому гірських кланів в середині XVIII, — а частково і пізнішому часу «Веверлі», «Гай Маннерінг» (1815), «Едінбурзька в'язниця» (1818), «Шотландські пуритани» (1816), «Ламермурська наречена» (1819), «Роб Рой» (1817), «Монастир» (1820), «Абат» (1820), «Води св. Ронана» (1823), «Антиквар» (1816) тощо.</vt:lpstr>
      <vt:lpstr>Друга основна група романів Скотта присвячена минулому Англії і континентальних країн, переважно середнім вікам і XVI ст («Айвенго» (1819), «Квентін Дорвард» (1823), «Кенілворт», (1821), «Ганна Геєрштейнська» (1829) тощо). Саме тут Скотт особливо розгортає своє виняткове чуття минулих епох, що змусило Огюста Террі назвати його «найвидатнішим майстром історичної дивінації усіх часів». </vt:lpstr>
      <vt:lpstr>Вільям Теккерей (1811—1863)</vt:lpstr>
      <vt:lpstr> Після подорожі до Франції, Теккерей повертається до Лондона і починає займатися журналістикою, яка і стане основною справою його життя. Він обрав собі досить суворе естетичне кредо — «Правда не завжди є приємною, але кращого за правду немає нічого». Твори Теккерея менш всього схожі на казку. Це насмішлива, аналітична і сувора проза. Багато років Теккерей працював у сатиричному журналі «Панч» (Punch). Популярність йому принесли пародії. Особливо діставалося від Теккерея авторам комерційних або «салонних романів». Вельми популярними були тоді так звані «романи срібної ложки» (про життя аристократів) і романи «ньюгетської школи» (Ньюгет — знаменита лондонська тюрма, якої зараз не існує), в яких злочинний світ подавався нерідко у привабливому, лицарськи-благородному вигляді.</vt:lpstr>
      <vt:lpstr>Його найвідоміші твори:  •Записки Жовтоплюша (1837) • У благородній родині • Кетрін (1839) • Історія Семюеля Тітмарша і знаменитого діаманту Хоггарта • Книга снобів, яку було написано одним із них (1848) • Ярмарок суєти (1848) • Історія Пенденніса (1850) • Історія Генрі Есмонда (1852) • Ньюкоми (1855) • Вірджинці, але повість із життя минулого століття (1859).</vt:lpstr>
      <vt:lpstr>Бернард Шоу (1856-1950)</vt:lpstr>
      <vt:lpstr>У 80-ті роки Бернард Шоу працює літературним рецензентом, театральним оглядачем і музичним критиком у кількох газетах і журналах. Блискучі й оригінальні за викладом думок і парадоксальні за формою статті, підписані буквами G.B.S., привертають увагу публіки. У 1891 році побачила світ книга Шоу «Квінтесенція ібсенізму». У 1885 році Шоу створює свою першу п'єсу «Дома удівця». Потім з'явилися «Волокита» (1893) і «Професія місіс Воррен» (1893—1894),— всі вони ввійшли до циклу «Неприємних п'єс». У передмові до збірки «Неприємних п'єс» Шоу писав, що глядач «стикається в них із жахливими і потворними виявами суспільного устрою Англії».</vt:lpstr>
      <vt:lpstr>У творче змагання з  англійським драматургом і майстром парадоксу Бернардом Шоу вступав і Оскар Уайльд. Шоу визнавав молодого драматурга за гідного суперника і так визначив різницю між їхніми творами: «Так, це по-справжньому смішно, але якщо комедія мене тільки забавляє, нездатна зворушити, я вважаю, що даремно поїхав на виставу».</vt:lpstr>
      <vt:lpstr>І це далеко не всі письменники і драматурги, що прославляють літературу Великої Британії ХІХ століття. На англійській землі народилися і Джеймс Джойс, і Артур Конан Дойль, і Томас Майн Рід, і Льюїс Керролл, і Роберт Льюїс Стівенсон та інші. У кожного є своя особливість, кожен не схожий на інших. Саме тому, кожен читач може вибрати той твір, який йому до душі.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Tanya</dc:creator>
  <cp:lastModifiedBy>Tanya</cp:lastModifiedBy>
  <cp:revision>35</cp:revision>
  <dcterms:created xsi:type="dcterms:W3CDTF">2012-04-21T11:16:17Z</dcterms:created>
  <dcterms:modified xsi:type="dcterms:W3CDTF">2012-04-27T20:07:00Z</dcterms:modified>
</cp:coreProperties>
</file>