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1" y="1387737"/>
            <a:ext cx="3240361" cy="1465199"/>
          </a:xfrm>
        </p:spPr>
        <p:txBody>
          <a:bodyPr/>
          <a:lstStyle/>
          <a:p>
            <a:r>
              <a:rPr lang="uk-UA" dirty="0" err="1" smtClean="0"/>
              <a:t>Милорад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Павич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767862"/>
            <a:ext cx="3096344" cy="1752600"/>
          </a:xfrm>
        </p:spPr>
        <p:txBody>
          <a:bodyPr>
            <a:noAutofit/>
          </a:bodyPr>
          <a:lstStyle/>
          <a:p>
            <a:r>
              <a:rPr lang="ru-RU" sz="2800" i="1" dirty="0"/>
              <a:t>«</a:t>
            </a:r>
            <a:r>
              <a:rPr lang="ru-RU" sz="2800" i="1" dirty="0" err="1"/>
              <a:t>Якщо</a:t>
            </a:r>
            <a:r>
              <a:rPr lang="ru-RU" sz="2800" i="1" dirty="0"/>
              <a:t> </a:t>
            </a:r>
            <a:r>
              <a:rPr lang="ru-RU" sz="2800" i="1" dirty="0" err="1"/>
              <a:t>рухаєшся</a:t>
            </a:r>
            <a:r>
              <a:rPr lang="ru-RU" sz="2800" i="1" dirty="0"/>
              <a:t> в тому </a:t>
            </a:r>
            <a:r>
              <a:rPr lang="ru-RU" sz="2800" i="1" dirty="0" err="1"/>
              <a:t>напрямі</a:t>
            </a:r>
            <a:r>
              <a:rPr lang="ru-RU" sz="2800" i="1" dirty="0"/>
              <a:t>, в </a:t>
            </a:r>
            <a:r>
              <a:rPr lang="ru-RU" sz="2800" i="1" dirty="0" err="1"/>
              <a:t>якому</a:t>
            </a:r>
            <a:r>
              <a:rPr lang="ru-RU" sz="2800" i="1" dirty="0"/>
              <a:t> </a:t>
            </a:r>
            <a:r>
              <a:rPr lang="ru-RU" sz="2800" i="1" dirty="0" err="1"/>
              <a:t>твій</a:t>
            </a:r>
            <a:r>
              <a:rPr lang="ru-RU" sz="2800" i="1" dirty="0"/>
              <a:t> страх </a:t>
            </a:r>
            <a:r>
              <a:rPr lang="ru-RU" sz="2800" i="1" dirty="0" err="1"/>
              <a:t>зростає</a:t>
            </a:r>
            <a:r>
              <a:rPr lang="ru-RU" sz="2800" i="1" dirty="0"/>
              <a:t>, </a:t>
            </a:r>
            <a:r>
              <a:rPr lang="ru-RU" sz="2800" i="1" dirty="0" err="1"/>
              <a:t>ти</a:t>
            </a:r>
            <a:r>
              <a:rPr lang="ru-RU" sz="2800" i="1" dirty="0"/>
              <a:t> на правильному шляху»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5048225" cy="60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0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Бібліографія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Залізна</a:t>
            </a:r>
            <a:r>
              <a:rPr lang="ru-RU" sz="2400" b="1" dirty="0" smtClean="0"/>
              <a:t> </a:t>
            </a:r>
            <a:r>
              <a:rPr lang="ru-RU" sz="2400" b="1" dirty="0" err="1"/>
              <a:t>завіса</a:t>
            </a:r>
            <a:r>
              <a:rPr lang="ru-RU" sz="2400" b="1" dirty="0"/>
              <a:t> (</a:t>
            </a:r>
            <a:r>
              <a:rPr lang="ru-RU" sz="2400" b="1" dirty="0" err="1"/>
              <a:t>Гвоздена</a:t>
            </a:r>
            <a:r>
              <a:rPr lang="ru-RU" sz="2400" b="1" dirty="0"/>
              <a:t> завеса) 1973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Хозарський</a:t>
            </a:r>
            <a:r>
              <a:rPr lang="ru-RU" sz="2400" b="1" dirty="0" smtClean="0"/>
              <a:t> </a:t>
            </a:r>
            <a:r>
              <a:rPr lang="ru-RU" sz="2400" b="1" dirty="0"/>
              <a:t>словник (</a:t>
            </a:r>
            <a:r>
              <a:rPr lang="ru-RU" sz="2400" b="1" dirty="0" err="1"/>
              <a:t>Хазарски</a:t>
            </a:r>
            <a:r>
              <a:rPr lang="ru-RU" sz="2400" b="1" dirty="0"/>
              <a:t> речник) 1984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Пейзаж, </a:t>
            </a:r>
            <a:r>
              <a:rPr lang="ru-RU" sz="2400" b="1" dirty="0" err="1"/>
              <a:t>намальований</a:t>
            </a:r>
            <a:r>
              <a:rPr lang="ru-RU" sz="2400" b="1" dirty="0"/>
              <a:t> </a:t>
            </a:r>
            <a:r>
              <a:rPr lang="ru-RU" sz="2400" b="1" dirty="0" err="1"/>
              <a:t>чаєм</a:t>
            </a:r>
            <a:r>
              <a:rPr lang="ru-RU" sz="2400" b="1" dirty="0"/>
              <a:t> (</a:t>
            </a:r>
            <a:r>
              <a:rPr lang="ru-RU" sz="2400" b="1" dirty="0" err="1"/>
              <a:t>Предео</a:t>
            </a:r>
            <a:r>
              <a:rPr lang="ru-RU" sz="2400" b="1" dirty="0"/>
              <a:t> </a:t>
            </a:r>
            <a:r>
              <a:rPr lang="ru-RU" sz="2400" b="1" dirty="0" err="1"/>
              <a:t>сликан</a:t>
            </a:r>
            <a:r>
              <a:rPr lang="ru-RU" sz="2400" b="1" dirty="0"/>
              <a:t> </a:t>
            </a:r>
            <a:r>
              <a:rPr lang="ru-RU" sz="2400" b="1" dirty="0" err="1"/>
              <a:t>чајем</a:t>
            </a:r>
            <a:r>
              <a:rPr lang="ru-RU" sz="2400" b="1" dirty="0"/>
              <a:t>) 1988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Внутрішня</a:t>
            </a:r>
            <a:r>
              <a:rPr lang="ru-RU" sz="2400" b="1" dirty="0"/>
              <a:t> сторона </a:t>
            </a:r>
            <a:r>
              <a:rPr lang="ru-RU" sz="2400" b="1" dirty="0" err="1"/>
              <a:t>вітру</a:t>
            </a:r>
            <a:r>
              <a:rPr lang="ru-RU" sz="2400" b="1" dirty="0"/>
              <a:t> (</a:t>
            </a:r>
            <a:r>
              <a:rPr lang="ru-RU" sz="2400" b="1" dirty="0" err="1"/>
              <a:t>Унутрашња</a:t>
            </a:r>
            <a:r>
              <a:rPr lang="ru-RU" sz="2400" b="1" dirty="0"/>
              <a:t> страна ветра) 1991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Вивернута</a:t>
            </a:r>
            <a:r>
              <a:rPr lang="ru-RU" sz="2400" b="1" dirty="0" smtClean="0"/>
              <a:t> </a:t>
            </a:r>
            <a:r>
              <a:rPr lang="ru-RU" sz="2400" b="1" dirty="0" err="1"/>
              <a:t>рукавиця</a:t>
            </a:r>
            <a:r>
              <a:rPr lang="ru-RU" sz="2400" b="1" dirty="0"/>
              <a:t> (</a:t>
            </a:r>
            <a:r>
              <a:rPr lang="ru-RU" sz="2400" b="1" dirty="0" err="1"/>
              <a:t>Изврнута</a:t>
            </a:r>
            <a:r>
              <a:rPr lang="ru-RU" sz="2400" b="1" dirty="0"/>
              <a:t> рукавица) 1993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Остання</a:t>
            </a:r>
            <a:r>
              <a:rPr lang="ru-RU" sz="2400" b="1" dirty="0"/>
              <a:t> </a:t>
            </a:r>
            <a:r>
              <a:rPr lang="ru-RU" sz="2400" b="1" dirty="0" err="1"/>
              <a:t>любов</a:t>
            </a:r>
            <a:r>
              <a:rPr lang="ru-RU" sz="2400" b="1" dirty="0"/>
              <a:t> у </a:t>
            </a:r>
            <a:r>
              <a:rPr lang="ru-RU" sz="2400" b="1" dirty="0" err="1"/>
              <a:t>Царгороді</a:t>
            </a:r>
            <a:r>
              <a:rPr lang="ru-RU" sz="2400" b="1" dirty="0"/>
              <a:t> (</a:t>
            </a:r>
            <a:r>
              <a:rPr lang="ru-RU" sz="2400" b="1" dirty="0" err="1"/>
              <a:t>Последња</a:t>
            </a:r>
            <a:r>
              <a:rPr lang="ru-RU" sz="2400" b="1" dirty="0"/>
              <a:t> </a:t>
            </a:r>
            <a:r>
              <a:rPr lang="ru-RU" sz="2400" b="1" dirty="0" err="1"/>
              <a:t>љубав</a:t>
            </a:r>
            <a:r>
              <a:rPr lang="ru-RU" sz="2400" b="1" dirty="0"/>
              <a:t> у </a:t>
            </a:r>
            <a:r>
              <a:rPr lang="ru-RU" sz="2400" b="1" dirty="0" err="1"/>
              <a:t>Цариграду</a:t>
            </a:r>
            <a:r>
              <a:rPr lang="ru-RU" sz="2400" b="1" dirty="0"/>
              <a:t>)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(</a:t>
            </a:r>
            <a:r>
              <a:rPr lang="ru-RU" sz="2400" b="1" dirty="0" err="1"/>
              <a:t>Кутија</a:t>
            </a:r>
            <a:r>
              <a:rPr lang="ru-RU" sz="2400" b="1" dirty="0"/>
              <a:t> за </a:t>
            </a:r>
            <a:r>
              <a:rPr lang="ru-RU" sz="2400" b="1" dirty="0" err="1"/>
              <a:t>писање</a:t>
            </a:r>
            <a:r>
              <a:rPr lang="ru-RU" sz="2400" b="1" dirty="0"/>
              <a:t>)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Зоряна</a:t>
            </a:r>
            <a:r>
              <a:rPr lang="ru-RU" sz="2400" b="1" dirty="0"/>
              <a:t> </a:t>
            </a:r>
            <a:r>
              <a:rPr lang="ru-RU" sz="2400" b="1" dirty="0" err="1"/>
              <a:t>мантія</a:t>
            </a:r>
            <a:r>
              <a:rPr lang="ru-RU" sz="2400" b="1" dirty="0"/>
              <a:t> (</a:t>
            </a:r>
            <a:r>
              <a:rPr lang="ru-RU" sz="2400" b="1" dirty="0" err="1"/>
              <a:t>Звездани</a:t>
            </a:r>
            <a:r>
              <a:rPr lang="ru-RU" sz="2400" b="1" dirty="0"/>
              <a:t> </a:t>
            </a:r>
            <a:r>
              <a:rPr lang="ru-RU" sz="2400" b="1" dirty="0" err="1"/>
              <a:t>плашт</a:t>
            </a:r>
            <a:r>
              <a:rPr lang="ru-RU" sz="2400" b="1" dirty="0"/>
              <a:t>)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Сім</a:t>
            </a:r>
            <a:r>
              <a:rPr lang="ru-RU" sz="2400" b="1" dirty="0"/>
              <a:t> </a:t>
            </a:r>
            <a:r>
              <a:rPr lang="ru-RU" sz="2400" b="1" dirty="0" err="1"/>
              <a:t>смертних</a:t>
            </a:r>
            <a:r>
              <a:rPr lang="ru-RU" sz="2400" b="1" dirty="0"/>
              <a:t> </a:t>
            </a:r>
            <a:r>
              <a:rPr lang="ru-RU" sz="2400" b="1" dirty="0" err="1"/>
              <a:t>гріхів</a:t>
            </a:r>
            <a:r>
              <a:rPr lang="ru-RU" sz="2400" b="1" dirty="0"/>
              <a:t> (</a:t>
            </a:r>
            <a:r>
              <a:rPr lang="ru-RU" sz="2400" b="1" dirty="0" err="1"/>
              <a:t>Седам</a:t>
            </a:r>
            <a:r>
              <a:rPr lang="ru-RU" sz="2400" b="1" dirty="0"/>
              <a:t> </a:t>
            </a:r>
            <a:r>
              <a:rPr lang="ru-RU" sz="2400" b="1" dirty="0" err="1"/>
              <a:t>смртних</a:t>
            </a:r>
            <a:r>
              <a:rPr lang="ru-RU" sz="2400" b="1" dirty="0"/>
              <a:t> </a:t>
            </a:r>
            <a:r>
              <a:rPr lang="ru-RU" sz="2400" b="1" dirty="0" err="1"/>
              <a:t>грехова</a:t>
            </a:r>
            <a:r>
              <a:rPr lang="ru-RU" sz="2400" b="1" dirty="0"/>
              <a:t>)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Унікат</a:t>
            </a:r>
            <a:r>
              <a:rPr lang="ru-RU" sz="2400" b="1" dirty="0"/>
              <a:t> (</a:t>
            </a:r>
            <a:r>
              <a:rPr lang="ru-RU" sz="2400" b="1" dirty="0" err="1"/>
              <a:t>Уникат</a:t>
            </a:r>
            <a:r>
              <a:rPr lang="ru-RU" sz="2400" b="1" dirty="0"/>
              <a:t>) 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/>
              <a:t>Інше</a:t>
            </a:r>
            <a:r>
              <a:rPr lang="ru-RU" sz="2400" b="1" dirty="0"/>
              <a:t> </a:t>
            </a:r>
            <a:r>
              <a:rPr lang="ru-RU" sz="2400" b="1" dirty="0" err="1"/>
              <a:t>тіло</a:t>
            </a:r>
            <a:r>
              <a:rPr lang="ru-RU" sz="2400" b="1" dirty="0"/>
              <a:t> (</a:t>
            </a:r>
            <a:r>
              <a:rPr lang="ru-RU" sz="2400" b="1" dirty="0" err="1"/>
              <a:t>Друго</a:t>
            </a:r>
            <a:r>
              <a:rPr lang="ru-RU" sz="2400" b="1" dirty="0"/>
              <a:t> тело)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(</a:t>
            </a:r>
            <a:r>
              <a:rPr lang="ru-RU" sz="2400" b="1" dirty="0" err="1"/>
              <a:t>Свадба</a:t>
            </a:r>
            <a:r>
              <a:rPr lang="ru-RU" sz="2400" b="1" dirty="0"/>
              <a:t> у </a:t>
            </a:r>
            <a:r>
              <a:rPr lang="ru-RU" sz="2400" b="1" dirty="0" err="1"/>
              <a:t>купатилу</a:t>
            </a:r>
            <a:r>
              <a:rPr lang="ru-RU" sz="2400" b="1" dirty="0"/>
              <a:t>) 2007</a:t>
            </a:r>
          </a:p>
        </p:txBody>
      </p:sp>
    </p:spTree>
    <p:extLst>
      <p:ext uri="{BB962C8B-B14F-4D97-AF65-F5344CB8AC3E}">
        <p14:creationId xmlns:p14="http://schemas.microsoft.com/office/powerpoint/2010/main" val="372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271" y="-436305"/>
            <a:ext cx="903649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Майстерність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Милорада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Павича</a:t>
            </a:r>
            <a:r>
              <a:rPr lang="ru-RU" dirty="0"/>
              <a:t>:</a:t>
            </a:r>
          </a:p>
          <a:p>
            <a:r>
              <a:rPr lang="ru-RU" dirty="0" smtClean="0"/>
              <a:t>•              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, «</a:t>
            </a:r>
            <a:r>
              <a:rPr lang="ru-RU" dirty="0" err="1"/>
              <a:t>нелінійної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»: твори </a:t>
            </a:r>
            <a:r>
              <a:rPr lang="ru-RU" dirty="0" err="1"/>
              <a:t>гіпертекстуальні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як з початку, так і з будь-</a:t>
            </a:r>
            <a:r>
              <a:rPr lang="ru-RU" dirty="0" err="1"/>
              <a:t>якого</a:t>
            </a:r>
            <a:r>
              <a:rPr lang="ru-RU" dirty="0"/>
              <a:t> фрагмента. </a:t>
            </a:r>
            <a:r>
              <a:rPr lang="ru-RU" dirty="0" err="1"/>
              <a:t>Гіпертекст</a:t>
            </a:r>
            <a:r>
              <a:rPr lang="ru-RU" dirty="0"/>
              <a:t> — текст, </a:t>
            </a:r>
            <a:r>
              <a:rPr lang="ru-RU" dirty="0" err="1"/>
              <a:t>упорядкований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систему, </a:t>
            </a:r>
            <a:r>
              <a:rPr lang="ru-RU" dirty="0" err="1"/>
              <a:t>ієрархію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,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складаючи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і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•               </a:t>
            </a:r>
            <a:r>
              <a:rPr lang="ru-RU" dirty="0" err="1"/>
              <a:t>оповідь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вузлових</a:t>
            </a:r>
            <a:r>
              <a:rPr lang="ru-RU" dirty="0"/>
              <a:t> тем: </a:t>
            </a:r>
            <a:r>
              <a:rPr lang="ru-RU" dirty="0" err="1"/>
              <a:t>історичний</a:t>
            </a:r>
            <a:r>
              <a:rPr lang="ru-RU" dirty="0"/>
              <a:t> час, </a:t>
            </a:r>
            <a:r>
              <a:rPr lang="ru-RU" dirty="0" err="1"/>
              <a:t>історична</a:t>
            </a:r>
            <a:r>
              <a:rPr lang="ru-RU" dirty="0"/>
              <a:t> наука, </a:t>
            </a:r>
            <a:r>
              <a:rPr lang="ru-RU" dirty="0" err="1"/>
              <a:t>інтерактивна</a:t>
            </a:r>
            <a:r>
              <a:rPr lang="ru-RU" dirty="0"/>
              <a:t> проза;</a:t>
            </a:r>
          </a:p>
          <a:p>
            <a:endParaRPr lang="ru-RU" dirty="0"/>
          </a:p>
          <a:p>
            <a:r>
              <a:rPr lang="ru-RU" dirty="0"/>
              <a:t>•               тема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на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: структурному (</a:t>
            </a:r>
            <a:r>
              <a:rPr lang="ru-RU" dirty="0" err="1"/>
              <a:t>компонування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), сюжетному (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); вона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незліченної</a:t>
            </a:r>
            <a:r>
              <a:rPr lang="ru-RU" dirty="0"/>
              <a:t> </a:t>
            </a:r>
            <a:r>
              <a:rPr lang="ru-RU" dirty="0" err="1"/>
              <a:t>множини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, </a:t>
            </a:r>
            <a:r>
              <a:rPr lang="ru-RU" dirty="0" err="1"/>
              <a:t>вплітаючись</a:t>
            </a:r>
            <a:r>
              <a:rPr lang="ru-RU" dirty="0"/>
              <a:t> у </a:t>
            </a:r>
            <a:r>
              <a:rPr lang="ru-RU" dirty="0" err="1"/>
              <a:t>діалоги</a:t>
            </a:r>
            <a:r>
              <a:rPr lang="ru-RU" dirty="0"/>
              <a:t>, </a:t>
            </a:r>
            <a:r>
              <a:rPr lang="ru-RU" dirty="0" err="1"/>
              <a:t>слугуючи</a:t>
            </a:r>
            <a:r>
              <a:rPr lang="ru-RU" dirty="0"/>
              <a:t>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вставних</a:t>
            </a:r>
            <a:r>
              <a:rPr lang="ru-RU" dirty="0"/>
              <a:t> притч і </a:t>
            </a:r>
            <a:r>
              <a:rPr lang="ru-RU" dirty="0" err="1"/>
              <a:t>афоризмів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•               </a:t>
            </a:r>
            <a:r>
              <a:rPr lang="ru-RU" dirty="0" err="1"/>
              <a:t>романи</a:t>
            </a:r>
            <a:r>
              <a:rPr lang="ru-RU" dirty="0"/>
              <a:t> — </a:t>
            </a:r>
            <a:r>
              <a:rPr lang="ru-RU" dirty="0" err="1"/>
              <a:t>інтерактивні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, як </a:t>
            </a:r>
            <a:r>
              <a:rPr lang="ru-RU" dirty="0" err="1"/>
              <a:t>він</a:t>
            </a:r>
            <a:r>
              <a:rPr lang="ru-RU" dirty="0"/>
              <a:t> сам говорив, </a:t>
            </a:r>
            <a:r>
              <a:rPr lang="ru-RU" dirty="0" err="1"/>
              <a:t>обираючи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маршрут і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текст, </a:t>
            </a:r>
            <a:r>
              <a:rPr lang="ru-RU" dirty="0" err="1"/>
              <a:t>стаючи</a:t>
            </a:r>
            <a:r>
              <a:rPr lang="ru-RU" dirty="0"/>
              <a:t> </a:t>
            </a:r>
            <a:r>
              <a:rPr lang="ru-RU" dirty="0" err="1"/>
              <a:t>співавтором</a:t>
            </a:r>
            <a:r>
              <a:rPr lang="ru-RU" dirty="0"/>
              <a:t>; </a:t>
            </a:r>
            <a:r>
              <a:rPr lang="ru-RU" dirty="0" err="1"/>
              <a:t>минуле</a:t>
            </a:r>
            <a:r>
              <a:rPr lang="ru-RU" dirty="0"/>
              <a:t> та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існувало</a:t>
            </a:r>
            <a:r>
              <a:rPr lang="ru-RU" dirty="0"/>
              <a:t> у </a:t>
            </a:r>
            <a:r>
              <a:rPr lang="ru-RU" dirty="0" err="1"/>
              <a:t>просторово-розділених</a:t>
            </a:r>
            <a:r>
              <a:rPr lang="ru-RU" dirty="0"/>
              <a:t> </a:t>
            </a:r>
            <a:r>
              <a:rPr lang="ru-RU" dirty="0" err="1"/>
              <a:t>відгалуженнях</a:t>
            </a:r>
            <a:r>
              <a:rPr lang="ru-RU" dirty="0"/>
              <a:t> </a:t>
            </a:r>
            <a:r>
              <a:rPr lang="ru-RU" dirty="0" err="1"/>
              <a:t>теперішнього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•               </a:t>
            </a:r>
            <a:r>
              <a:rPr lang="ru-RU" dirty="0" err="1"/>
              <a:t>введення</a:t>
            </a:r>
            <a:r>
              <a:rPr lang="ru-RU" dirty="0"/>
              <a:t> у прозу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балканської</a:t>
            </a:r>
            <a:r>
              <a:rPr lang="ru-RU" dirty="0"/>
              <a:t> </a:t>
            </a:r>
            <a:r>
              <a:rPr lang="ru-RU" dirty="0" err="1"/>
              <a:t>етнографії</a:t>
            </a:r>
            <a:r>
              <a:rPr lang="ru-RU" dirty="0"/>
              <a:t>, </a:t>
            </a:r>
            <a:r>
              <a:rPr lang="ru-RU" dirty="0" err="1"/>
              <a:t>сербських</a:t>
            </a:r>
            <a:r>
              <a:rPr lang="ru-RU" dirty="0"/>
              <a:t> </a:t>
            </a:r>
            <a:r>
              <a:rPr lang="ru-RU" dirty="0" err="1"/>
              <a:t>звичаїв</a:t>
            </a:r>
            <a:r>
              <a:rPr lang="ru-RU" dirty="0"/>
              <a:t> і </a:t>
            </a:r>
            <a:r>
              <a:rPr lang="ru-RU" dirty="0" err="1"/>
              <a:t>побутових</a:t>
            </a:r>
            <a:r>
              <a:rPr lang="ru-RU" dirty="0"/>
              <a:t> деталей;</a:t>
            </a:r>
          </a:p>
          <a:p>
            <a:endParaRPr lang="ru-RU" dirty="0"/>
          </a:p>
          <a:p>
            <a:r>
              <a:rPr lang="ru-RU" dirty="0"/>
              <a:t>•              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готичного</a:t>
            </a:r>
            <a:r>
              <a:rPr lang="ru-RU" dirty="0"/>
              <a:t> роману (роману </a:t>
            </a:r>
            <a:r>
              <a:rPr lang="ru-RU" dirty="0" err="1"/>
              <a:t>жахів</a:t>
            </a:r>
            <a:r>
              <a:rPr lang="ru-RU" dirty="0"/>
              <a:t> і </a:t>
            </a:r>
            <a:r>
              <a:rPr lang="ru-RU" dirty="0" err="1"/>
              <a:t>таємниць</a:t>
            </a:r>
            <a:r>
              <a:rPr lang="ru-RU" dirty="0"/>
              <a:t>)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близького</a:t>
            </a:r>
            <a:r>
              <a:rPr lang="ru-RU" dirty="0"/>
              <a:t> родича — детективу, </a:t>
            </a:r>
            <a:r>
              <a:rPr lang="ru-RU" dirty="0" err="1"/>
              <a:t>необарокових</a:t>
            </a:r>
            <a:r>
              <a:rPr lang="ru-RU" dirty="0"/>
              <a:t> та </a:t>
            </a:r>
            <a:r>
              <a:rPr lang="ru-RU" dirty="0" err="1"/>
              <a:t>розгорнутих</a:t>
            </a:r>
            <a:r>
              <a:rPr lang="ru-RU" dirty="0"/>
              <a:t> метафор, </a:t>
            </a:r>
            <a:r>
              <a:rPr lang="ru-RU" dirty="0" err="1"/>
              <a:t>стрижневих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лейтмотивів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396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найулюбленіших</a:t>
            </a:r>
            <a:r>
              <a:rPr lang="ru-RU" sz="2400" dirty="0"/>
              <a:t> </a:t>
            </a:r>
            <a:r>
              <a:rPr lang="ru-RU" sz="2400" dirty="0" err="1"/>
              <a:t>лейтмотивів</a:t>
            </a:r>
            <a:r>
              <a:rPr lang="ru-RU" sz="2400" dirty="0"/>
              <a:t> — лейтмотив </a:t>
            </a:r>
            <a:r>
              <a:rPr lang="ru-RU" sz="2400" dirty="0" err="1"/>
              <a:t>будівництва</a:t>
            </a:r>
            <a:r>
              <a:rPr lang="ru-RU" sz="2400" dirty="0"/>
              <a:t> і </a:t>
            </a:r>
            <a:r>
              <a:rPr lang="ru-RU" sz="2400" dirty="0" err="1"/>
              <a:t>гри</a:t>
            </a:r>
            <a:r>
              <a:rPr lang="ru-RU" sz="2400" dirty="0"/>
              <a:t> з часом;</a:t>
            </a:r>
          </a:p>
          <a:p>
            <a:endParaRPr lang="ru-RU" sz="2400" dirty="0"/>
          </a:p>
          <a:p>
            <a:r>
              <a:rPr lang="ru-RU" sz="2400" dirty="0"/>
              <a:t>•               </a:t>
            </a:r>
            <a:r>
              <a:rPr lang="ru-RU" sz="2400" dirty="0" err="1"/>
              <a:t>майстер</a:t>
            </a:r>
            <a:r>
              <a:rPr lang="ru-RU" sz="2400" dirty="0"/>
              <a:t> </a:t>
            </a:r>
            <a:r>
              <a:rPr lang="ru-RU" sz="2400" dirty="0" err="1"/>
              <a:t>специфічного</a:t>
            </a:r>
            <a:r>
              <a:rPr lang="ru-RU" sz="2400" dirty="0"/>
              <a:t> портрету,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поєднував</a:t>
            </a:r>
            <a:r>
              <a:rPr lang="ru-RU" sz="2400" dirty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 </a:t>
            </a:r>
            <a:r>
              <a:rPr lang="ru-RU" sz="2400" dirty="0" err="1"/>
              <a:t>імпресіонізму</a:t>
            </a:r>
            <a:r>
              <a:rPr lang="ru-RU" sz="2400" dirty="0"/>
              <a:t> та </a:t>
            </a:r>
            <a:r>
              <a:rPr lang="ru-RU" sz="2400" dirty="0" err="1"/>
              <a:t>символізму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•               </a:t>
            </a:r>
            <a:r>
              <a:rPr lang="ru-RU" sz="2400" dirty="0" err="1"/>
              <a:t>чергування</a:t>
            </a:r>
            <a:r>
              <a:rPr lang="ru-RU" sz="2400" dirty="0"/>
              <a:t> </a:t>
            </a:r>
            <a:r>
              <a:rPr lang="ru-RU" sz="2400" dirty="0" err="1"/>
              <a:t>лаконічності</a:t>
            </a:r>
            <a:r>
              <a:rPr lang="ru-RU" sz="2400" dirty="0"/>
              <a:t> </a:t>
            </a:r>
            <a:r>
              <a:rPr lang="ru-RU" sz="2400" dirty="0" err="1"/>
              <a:t>викладу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розгорнутими</a:t>
            </a:r>
            <a:r>
              <a:rPr lang="ru-RU" sz="2400" dirty="0"/>
              <a:t> </a:t>
            </a:r>
            <a:r>
              <a:rPr lang="ru-RU" sz="2400" dirty="0" err="1"/>
              <a:t>відступами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•               </a:t>
            </a:r>
            <a:r>
              <a:rPr lang="ru-RU" sz="2400" dirty="0" err="1"/>
              <a:t>непередбачуваність</a:t>
            </a:r>
            <a:r>
              <a:rPr lang="ru-RU" sz="2400" dirty="0"/>
              <a:t> </a:t>
            </a:r>
            <a:r>
              <a:rPr lang="ru-RU" sz="2400" dirty="0" err="1"/>
              <a:t>сюжетних</a:t>
            </a:r>
            <a:r>
              <a:rPr lang="ru-RU" sz="2400" dirty="0"/>
              <a:t> </a:t>
            </a:r>
            <a:r>
              <a:rPr lang="ru-RU" sz="2400" dirty="0" err="1"/>
              <a:t>ходів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•               </a:t>
            </a:r>
            <a:r>
              <a:rPr lang="ru-RU" sz="2400" dirty="0" err="1"/>
              <a:t>метафорика</a:t>
            </a:r>
            <a:r>
              <a:rPr lang="ru-RU" sz="2400" dirty="0"/>
              <a:t> і </a:t>
            </a:r>
            <a:r>
              <a:rPr lang="ru-RU" sz="2400" dirty="0" err="1"/>
              <a:t>смислова</a:t>
            </a:r>
            <a:r>
              <a:rPr lang="ru-RU" sz="2400" dirty="0"/>
              <a:t> </a:t>
            </a:r>
            <a:r>
              <a:rPr lang="ru-RU" sz="2400" dirty="0" err="1"/>
              <a:t>парадоксальність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•              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традицій</a:t>
            </a:r>
            <a:r>
              <a:rPr lang="ru-RU" sz="2400" dirty="0"/>
              <a:t> </a:t>
            </a:r>
            <a:r>
              <a:rPr lang="ru-RU" sz="2400" dirty="0" err="1"/>
              <a:t>візантійського</a:t>
            </a:r>
            <a:r>
              <a:rPr lang="ru-RU" sz="2400" dirty="0"/>
              <a:t> роману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постмодерністським</a:t>
            </a:r>
            <a:r>
              <a:rPr lang="ru-RU" sz="2400" dirty="0"/>
              <a:t> арсеналом </a:t>
            </a:r>
            <a:r>
              <a:rPr lang="ru-RU" sz="2400" dirty="0" err="1"/>
              <a:t>художніх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/>
              <a:t>•               </a:t>
            </a:r>
            <a:r>
              <a:rPr lang="ru-RU" sz="2400" dirty="0" err="1"/>
              <a:t>мистецтво</a:t>
            </a:r>
            <a:r>
              <a:rPr lang="ru-RU" sz="2400" dirty="0"/>
              <a:t> </a:t>
            </a:r>
            <a:r>
              <a:rPr lang="ru-RU" sz="2400" dirty="0" err="1"/>
              <a:t>автоцитатного</a:t>
            </a:r>
            <a:r>
              <a:rPr lang="ru-RU" sz="2400" dirty="0"/>
              <a:t> </a:t>
            </a:r>
            <a:r>
              <a:rPr lang="ru-RU" sz="2400" dirty="0" err="1"/>
              <a:t>комбінування</a:t>
            </a:r>
            <a:r>
              <a:rPr lang="ru-RU" sz="2400" dirty="0"/>
              <a:t> —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найулюбленіших</a:t>
            </a:r>
            <a:r>
              <a:rPr lang="ru-RU" sz="2400" dirty="0"/>
              <a:t> </a:t>
            </a:r>
            <a:r>
              <a:rPr lang="ru-RU" sz="2400" dirty="0" err="1"/>
              <a:t>методів</a:t>
            </a:r>
            <a:r>
              <a:rPr lang="ru-RU" sz="2400" dirty="0"/>
              <a:t> </a:t>
            </a:r>
            <a:r>
              <a:rPr lang="ru-RU" sz="2400" dirty="0" err="1"/>
              <a:t>творчого</a:t>
            </a:r>
            <a:r>
              <a:rPr lang="ru-RU" sz="2400" dirty="0"/>
              <a:t> стилю </a:t>
            </a:r>
            <a:r>
              <a:rPr lang="ru-RU" sz="2400" dirty="0" err="1"/>
              <a:t>романіста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9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1280462"/>
          </a:xfrm>
        </p:spPr>
        <p:txBody>
          <a:bodyPr/>
          <a:lstStyle/>
          <a:p>
            <a:r>
              <a:rPr lang="ru-RU" sz="4400" dirty="0" err="1"/>
              <a:t>Милорад</a:t>
            </a:r>
            <a:r>
              <a:rPr lang="ru-RU" sz="4400" dirty="0"/>
              <a:t> </a:t>
            </a:r>
            <a:r>
              <a:rPr lang="ru-RU" sz="4400" dirty="0" err="1"/>
              <a:t>Павич</a:t>
            </a:r>
            <a:r>
              <a:rPr lang="ru-RU" sz="4400" dirty="0"/>
              <a:t> </a:t>
            </a:r>
            <a:r>
              <a:rPr lang="ru-RU" sz="4400" dirty="0" err="1"/>
              <a:t>народився</a:t>
            </a:r>
            <a:r>
              <a:rPr lang="ru-RU" sz="4400" dirty="0"/>
              <a:t> 15 </a:t>
            </a:r>
            <a:r>
              <a:rPr lang="ru-RU" sz="4400" dirty="0" err="1"/>
              <a:t>жовтня</a:t>
            </a:r>
            <a:r>
              <a:rPr lang="ru-RU" sz="4400" dirty="0"/>
              <a:t> 1929 року в </a:t>
            </a:r>
            <a:r>
              <a:rPr lang="ru-RU" sz="4400" dirty="0" err="1"/>
              <a:t>Белграді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240000">
            <a:off x="1670652" y="494834"/>
            <a:ext cx="4772156" cy="3503162"/>
          </a:xfrm>
        </p:spPr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1" y="260648"/>
            <a:ext cx="826177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283" y="836712"/>
            <a:ext cx="3422483" cy="1886921"/>
          </a:xfrm>
        </p:spPr>
        <p:txBody>
          <a:bodyPr/>
          <a:lstStyle/>
          <a:p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батько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скульптором і походив з </a:t>
            </a:r>
            <a:r>
              <a:rPr lang="ru-RU" sz="2400" dirty="0" err="1"/>
              <a:t>інтелігентної</a:t>
            </a:r>
            <a:r>
              <a:rPr lang="ru-RU" sz="2400" dirty="0"/>
              <a:t> </a:t>
            </a:r>
            <a:r>
              <a:rPr lang="ru-RU" sz="2400" dirty="0" err="1"/>
              <a:t>сім'ї</a:t>
            </a:r>
            <a:r>
              <a:rPr lang="ru-RU" sz="2400" dirty="0"/>
              <a:t>,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викладала</a:t>
            </a:r>
            <a:r>
              <a:rPr lang="ru-RU" sz="2400" dirty="0"/>
              <a:t> </a:t>
            </a:r>
            <a:r>
              <a:rPr lang="ru-RU" sz="2400" dirty="0" err="1"/>
              <a:t>філософію</a:t>
            </a:r>
            <a:r>
              <a:rPr lang="ru-RU" sz="2400" dirty="0"/>
              <a:t> і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знавцем</a:t>
            </a:r>
            <a:r>
              <a:rPr lang="ru-RU" sz="2400" dirty="0"/>
              <a:t> </a:t>
            </a:r>
            <a:r>
              <a:rPr lang="ru-RU" sz="2400" dirty="0" err="1"/>
              <a:t>сербського</a:t>
            </a:r>
            <a:r>
              <a:rPr lang="ru-RU" sz="2400" dirty="0"/>
              <a:t> фольклору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дитячі</a:t>
            </a:r>
            <a:r>
              <a:rPr lang="ru-RU" sz="2400" dirty="0"/>
              <a:t> </a:t>
            </a:r>
            <a:r>
              <a:rPr lang="ru-RU" sz="2400" dirty="0" err="1"/>
              <a:t>спогади</a:t>
            </a:r>
            <a:r>
              <a:rPr lang="ru-RU" sz="2400" dirty="0"/>
              <a:t> маленького </a:t>
            </a:r>
            <a:r>
              <a:rPr lang="ru-RU" sz="2400" dirty="0" err="1"/>
              <a:t>Милорада</a:t>
            </a:r>
            <a:r>
              <a:rPr lang="ru-RU" sz="2400" dirty="0"/>
              <a:t>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материними</a:t>
            </a:r>
            <a:r>
              <a:rPr lang="ru-RU" sz="2400" dirty="0"/>
              <a:t> родичами, </a:t>
            </a:r>
            <a:r>
              <a:rPr lang="ru-RU" sz="2400" dirty="0" err="1"/>
              <a:t>які</a:t>
            </a:r>
            <a:r>
              <a:rPr lang="ru-RU" sz="2400" dirty="0"/>
              <a:t> жили на </a:t>
            </a:r>
            <a:r>
              <a:rPr lang="ru-RU" sz="2400" dirty="0" err="1"/>
              <a:t>протилежному</a:t>
            </a:r>
            <a:r>
              <a:rPr lang="ru-RU" sz="2400" dirty="0"/>
              <a:t> </a:t>
            </a:r>
            <a:r>
              <a:rPr lang="ru-RU" sz="2400" dirty="0" err="1"/>
              <a:t>березі</a:t>
            </a:r>
            <a:r>
              <a:rPr lang="ru-RU" sz="2400" dirty="0"/>
              <a:t> Дунаю, на </a:t>
            </a:r>
            <a:r>
              <a:rPr lang="ru-RU" sz="2400" dirty="0" err="1"/>
              <a:t>березі</a:t>
            </a:r>
            <a:r>
              <a:rPr lang="ru-RU" sz="2400" dirty="0"/>
              <a:t> </a:t>
            </a:r>
            <a:r>
              <a:rPr lang="ru-RU" sz="2400" dirty="0" err="1"/>
              <a:t>річки</a:t>
            </a:r>
            <a:r>
              <a:rPr lang="ru-RU" sz="2400" dirty="0"/>
              <a:t> </a:t>
            </a:r>
            <a:r>
              <a:rPr lang="ru-RU" sz="2400" dirty="0" err="1"/>
              <a:t>Тамиш</a:t>
            </a:r>
            <a:r>
              <a:rPr lang="ru-RU" sz="2400" dirty="0"/>
              <a:t>, у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Панчеві</a:t>
            </a:r>
            <a:r>
              <a:rPr lang="ru-RU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" y="6662"/>
            <a:ext cx="3026831" cy="30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752771" cy="31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0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0"/>
            <a:ext cx="911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7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З </a:t>
            </a:r>
            <a:r>
              <a:rPr lang="ru-RU" sz="3200" b="1" i="1" dirty="0" err="1"/>
              <a:t>дитинства</a:t>
            </a:r>
            <a:r>
              <a:rPr lang="ru-RU" sz="3200" b="1" i="1" dirty="0"/>
              <a:t> </a:t>
            </a:r>
            <a:r>
              <a:rPr lang="ru-RU" sz="3200" b="1" i="1" dirty="0" err="1"/>
              <a:t>Павич</a:t>
            </a:r>
            <a:r>
              <a:rPr lang="ru-RU" sz="3200" b="1" i="1" dirty="0"/>
              <a:t> </a:t>
            </a:r>
            <a:r>
              <a:rPr lang="ru-RU" sz="3200" b="1" i="1" dirty="0" err="1"/>
              <a:t>захоплювався</a:t>
            </a:r>
            <a:r>
              <a:rPr lang="ru-RU" sz="3200" b="1" i="1" dirty="0"/>
              <a:t> </a:t>
            </a:r>
            <a:r>
              <a:rPr lang="ru-RU" sz="3200" b="1" i="1" dirty="0" err="1"/>
              <a:t>грою</a:t>
            </a:r>
            <a:r>
              <a:rPr lang="ru-RU" sz="3200" b="1" i="1" dirty="0"/>
              <a:t> на </a:t>
            </a:r>
            <a:r>
              <a:rPr lang="ru-RU" sz="3200" b="1" i="1" dirty="0" err="1"/>
              <a:t>скрипці</a:t>
            </a:r>
            <a:r>
              <a:rPr lang="ru-RU" sz="3200" b="1" i="1" dirty="0"/>
              <a:t>. </a:t>
            </a:r>
            <a:r>
              <a:rPr lang="ru-RU" sz="3200" b="1" i="1" dirty="0" err="1"/>
              <a:t>Його</a:t>
            </a:r>
            <a:r>
              <a:rPr lang="ru-RU" sz="3200" b="1" i="1" dirty="0"/>
              <a:t> </a:t>
            </a:r>
            <a:r>
              <a:rPr lang="ru-RU" sz="3200" b="1" i="1" dirty="0" err="1"/>
              <a:t>батько</a:t>
            </a:r>
            <a:r>
              <a:rPr lang="ru-RU" sz="3200" b="1" i="1" dirty="0"/>
              <a:t> прекрасно </a:t>
            </a:r>
            <a:r>
              <a:rPr lang="ru-RU" sz="3200" b="1" i="1" dirty="0" err="1"/>
              <a:t>грав</a:t>
            </a:r>
            <a:r>
              <a:rPr lang="ru-RU" sz="3200" b="1" i="1" dirty="0"/>
              <a:t> на </a:t>
            </a:r>
            <a:r>
              <a:rPr lang="ru-RU" sz="3200" b="1" i="1" dirty="0" err="1"/>
              <a:t>цьому</a:t>
            </a:r>
            <a:r>
              <a:rPr lang="ru-RU" sz="3200" b="1" i="1" dirty="0"/>
              <a:t> </a:t>
            </a:r>
            <a:r>
              <a:rPr lang="ru-RU" sz="3200" b="1" i="1" dirty="0" err="1"/>
              <a:t>музичному</a:t>
            </a:r>
            <a:r>
              <a:rPr lang="ru-RU" sz="3200" b="1" i="1" dirty="0"/>
              <a:t> </a:t>
            </a:r>
            <a:r>
              <a:rPr lang="ru-RU" sz="3200" b="1" i="1" dirty="0" err="1"/>
              <a:t>інструменті</a:t>
            </a:r>
            <a:r>
              <a:rPr lang="ru-RU" sz="3200" b="1" i="1" dirty="0"/>
              <a:t>, і </a:t>
            </a:r>
            <a:r>
              <a:rPr lang="ru-RU" sz="3200" b="1" i="1" dirty="0" err="1"/>
              <a:t>його</a:t>
            </a:r>
            <a:r>
              <a:rPr lang="ru-RU" sz="3200" b="1" i="1" dirty="0"/>
              <a:t> </a:t>
            </a:r>
            <a:r>
              <a:rPr lang="ru-RU" sz="3200" b="1" i="1" dirty="0" err="1"/>
              <a:t>любов</a:t>
            </a:r>
            <a:r>
              <a:rPr lang="ru-RU" sz="3200" b="1" i="1" dirty="0"/>
              <a:t> </a:t>
            </a:r>
            <a:r>
              <a:rPr lang="ru-RU" sz="3200" b="1" i="1" dirty="0" err="1"/>
              <a:t>передалася</a:t>
            </a:r>
            <a:r>
              <a:rPr lang="ru-RU" sz="3200" b="1" i="1" dirty="0"/>
              <a:t> й </a:t>
            </a:r>
            <a:r>
              <a:rPr lang="ru-RU" sz="3200" b="1" i="1" dirty="0" err="1"/>
              <a:t>синові</a:t>
            </a:r>
            <a:r>
              <a:rPr lang="ru-RU" sz="3200" b="1" i="1" dirty="0"/>
              <a:t>. Уже будучи студентом </a:t>
            </a:r>
            <a:r>
              <a:rPr lang="ru-RU" sz="3200" b="1" i="1" dirty="0" err="1"/>
              <a:t>він</a:t>
            </a:r>
            <a:r>
              <a:rPr lang="ru-RU" sz="3200" b="1" i="1" dirty="0"/>
              <a:t> </a:t>
            </a:r>
            <a:r>
              <a:rPr lang="ru-RU" sz="3200" b="1" i="1" dirty="0" err="1"/>
              <a:t>залишив</a:t>
            </a:r>
            <a:r>
              <a:rPr lang="ru-RU" sz="3200" b="1" i="1" dirty="0"/>
              <a:t> </a:t>
            </a:r>
            <a:r>
              <a:rPr lang="ru-RU" sz="3200" b="1" i="1" dirty="0" err="1"/>
              <a:t>улюблене</a:t>
            </a:r>
            <a:r>
              <a:rPr lang="ru-RU" sz="3200" b="1" i="1" dirty="0"/>
              <a:t> </a:t>
            </a:r>
            <a:r>
              <a:rPr lang="ru-RU" sz="3200" b="1" i="1" dirty="0" err="1"/>
              <a:t>заняття</a:t>
            </a:r>
            <a:r>
              <a:rPr lang="ru-RU" sz="3200" b="1" i="1" dirty="0"/>
              <a:t>, </a:t>
            </a:r>
            <a:r>
              <a:rPr lang="ru-RU" sz="3200" b="1" i="1" dirty="0" err="1"/>
              <a:t>оскільки</a:t>
            </a:r>
            <a:r>
              <a:rPr lang="ru-RU" sz="3200" b="1" i="1" dirty="0"/>
              <a:t> не </a:t>
            </a:r>
            <a:r>
              <a:rPr lang="ru-RU" sz="3200" b="1" i="1" dirty="0" err="1"/>
              <a:t>вистачало</a:t>
            </a:r>
            <a:r>
              <a:rPr lang="ru-RU" sz="3200" b="1" i="1" dirty="0"/>
              <a:t> часу для </a:t>
            </a:r>
            <a:r>
              <a:rPr lang="ru-RU" sz="3200" b="1" i="1" dirty="0" err="1"/>
              <a:t>навчання</a:t>
            </a:r>
            <a:r>
              <a:rPr lang="ru-RU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2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15311"/>
            <a:ext cx="5214067" cy="67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76672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Учився</a:t>
            </a:r>
            <a:r>
              <a:rPr lang="ru-RU" sz="4000" dirty="0"/>
              <a:t> </a:t>
            </a:r>
            <a:r>
              <a:rPr lang="ru-RU" sz="4000" dirty="0" err="1"/>
              <a:t>Милорад</a:t>
            </a:r>
            <a:r>
              <a:rPr lang="ru-RU" sz="4000" dirty="0"/>
              <a:t> </a:t>
            </a:r>
            <a:r>
              <a:rPr lang="ru-RU" sz="4000" dirty="0" err="1"/>
              <a:t>Павич</a:t>
            </a:r>
            <a:r>
              <a:rPr lang="ru-RU" sz="4000" dirty="0"/>
              <a:t> у </a:t>
            </a:r>
            <a:r>
              <a:rPr lang="ru-RU" sz="4000" dirty="0" err="1"/>
              <a:t>школі</a:t>
            </a:r>
            <a:r>
              <a:rPr lang="ru-RU" sz="4000" dirty="0"/>
              <a:t> </a:t>
            </a:r>
            <a:r>
              <a:rPr lang="ru-RU" sz="4000" dirty="0" err="1"/>
              <a:t>імені</a:t>
            </a:r>
            <a:r>
              <a:rPr lang="ru-RU" sz="4000" dirty="0"/>
              <a:t> </a:t>
            </a:r>
            <a:r>
              <a:rPr lang="ru-RU" sz="4000" dirty="0" err="1"/>
              <a:t>Карагеоргія</a:t>
            </a:r>
            <a:r>
              <a:rPr lang="ru-RU" sz="4000" dirty="0"/>
              <a:t> в </a:t>
            </a:r>
            <a:r>
              <a:rPr lang="ru-RU" sz="4000" dirty="0" err="1"/>
              <a:t>Белграді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6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-1"/>
            <a:ext cx="9110820" cy="683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04361"/>
            <a:ext cx="9110820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У 1949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Павич</a:t>
            </a:r>
            <a:r>
              <a:rPr lang="ru-RU" sz="3200" dirty="0"/>
              <a:t> вступив до </a:t>
            </a:r>
            <a:r>
              <a:rPr lang="ru-RU" sz="3200" dirty="0" err="1"/>
              <a:t>Белградського</a:t>
            </a:r>
            <a:r>
              <a:rPr lang="ru-RU" sz="3200" dirty="0"/>
              <a:t> </a:t>
            </a:r>
            <a:r>
              <a:rPr lang="ru-RU" sz="3200" dirty="0" err="1"/>
              <a:t>університету</a:t>
            </a:r>
            <a:r>
              <a:rPr lang="ru-RU" sz="3200" dirty="0"/>
              <a:t>, а в 1954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закінчив</a:t>
            </a:r>
            <a:r>
              <a:rPr lang="ru-RU" sz="3200" dirty="0"/>
              <a:t> </a:t>
            </a:r>
            <a:r>
              <a:rPr lang="ru-RU" sz="3200" dirty="0" err="1"/>
              <a:t>відділення</a:t>
            </a:r>
            <a:r>
              <a:rPr lang="ru-RU" sz="3200" dirty="0"/>
              <a:t> </a:t>
            </a:r>
            <a:r>
              <a:rPr lang="ru-RU" sz="3200" dirty="0" err="1"/>
              <a:t>літератури</a:t>
            </a:r>
            <a:r>
              <a:rPr lang="ru-RU" sz="3200" dirty="0"/>
              <a:t> </a:t>
            </a:r>
            <a:r>
              <a:rPr lang="ru-RU" sz="3200" dirty="0" err="1"/>
              <a:t>філософського</a:t>
            </a:r>
            <a:r>
              <a:rPr lang="ru-RU" sz="3200" dirty="0"/>
              <a:t> факультету.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значущі</a:t>
            </a:r>
            <a:r>
              <a:rPr lang="ru-RU" sz="3200" dirty="0"/>
              <a:t> роки в </a:t>
            </a:r>
            <a:r>
              <a:rPr lang="ru-RU" sz="3200" dirty="0" err="1"/>
              <a:t>житті</a:t>
            </a:r>
            <a:r>
              <a:rPr lang="ru-RU" sz="3200" dirty="0"/>
              <a:t> </a:t>
            </a:r>
            <a:r>
              <a:rPr lang="ru-RU" sz="3200" dirty="0" err="1"/>
              <a:t>майбутнього</a:t>
            </a:r>
            <a:r>
              <a:rPr lang="ru-RU" sz="3200" dirty="0"/>
              <a:t> </a:t>
            </a:r>
            <a:r>
              <a:rPr lang="ru-RU" sz="3200" dirty="0" err="1" smtClean="0"/>
              <a:t>письменника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0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53325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2990850"/>
            <a:ext cx="58483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75" y="-2915"/>
            <a:ext cx="3810000" cy="45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854354" y="4006638"/>
            <a:ext cx="3288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одружений</a:t>
            </a:r>
            <a:r>
              <a:rPr lang="ru-RU" sz="2800" dirty="0"/>
              <a:t> з </a:t>
            </a:r>
            <a:r>
              <a:rPr lang="ru-RU" sz="2800" dirty="0" err="1"/>
              <a:t>Ясміною</a:t>
            </a:r>
            <a:r>
              <a:rPr lang="ru-RU" sz="2800" dirty="0"/>
              <a:t> Михайлович, </a:t>
            </a:r>
            <a:r>
              <a:rPr lang="ru-RU" sz="2800" dirty="0" err="1"/>
              <a:t>письменницею</a:t>
            </a:r>
            <a:r>
              <a:rPr lang="ru-RU" sz="2800" dirty="0"/>
              <a:t> й </a:t>
            </a:r>
            <a:r>
              <a:rPr lang="ru-RU" sz="2800" dirty="0" err="1"/>
              <a:t>літературним</a:t>
            </a:r>
            <a:r>
              <a:rPr lang="ru-RU" sz="2800" dirty="0"/>
              <a:t> критиком.</a:t>
            </a:r>
          </a:p>
        </p:txBody>
      </p:sp>
    </p:spTree>
    <p:extLst>
      <p:ext uri="{BB962C8B-B14F-4D97-AF65-F5344CB8AC3E}">
        <p14:creationId xmlns:p14="http://schemas.microsoft.com/office/powerpoint/2010/main" val="4027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-66580"/>
            <a:ext cx="9142753" cy="692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274838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Добре </a:t>
            </a:r>
            <a:r>
              <a:rPr lang="ru-RU" sz="2800" b="1" dirty="0" err="1">
                <a:solidFill>
                  <a:schemeClr val="bg1"/>
                </a:solidFill>
              </a:rPr>
              <a:t>володіючи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російською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англійськими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мовами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Павич</a:t>
            </a:r>
            <a:r>
              <a:rPr lang="ru-RU" sz="2800" b="1" dirty="0">
                <a:solidFill>
                  <a:schemeClr val="bg1"/>
                </a:solidFill>
              </a:rPr>
              <a:t> проявив себе й як </a:t>
            </a:r>
            <a:r>
              <a:rPr lang="ru-RU" sz="2800" b="1" dirty="0" err="1">
                <a:solidFill>
                  <a:schemeClr val="bg1"/>
                </a:solidFill>
              </a:rPr>
              <a:t>видатний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перекладач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творів</a:t>
            </a:r>
            <a:r>
              <a:rPr lang="ru-RU" sz="2800" b="1" dirty="0">
                <a:solidFill>
                  <a:schemeClr val="bg1"/>
                </a:solidFill>
              </a:rPr>
              <a:t> О. </a:t>
            </a:r>
            <a:r>
              <a:rPr lang="ru-RU" sz="2800" b="1" dirty="0" err="1">
                <a:solidFill>
                  <a:schemeClr val="bg1"/>
                </a:solidFill>
              </a:rPr>
              <a:t>Пушкіна</a:t>
            </a:r>
            <a:r>
              <a:rPr lang="ru-RU" sz="2800" b="1" dirty="0">
                <a:solidFill>
                  <a:schemeClr val="bg1"/>
                </a:solidFill>
              </a:rPr>
              <a:t> та Дж. Г. Байрона. </a:t>
            </a:r>
            <a:r>
              <a:rPr lang="ru-RU" sz="2800" b="1" dirty="0" err="1">
                <a:solidFill>
                  <a:schemeClr val="bg1"/>
                </a:solidFill>
              </a:rPr>
              <a:t>Професор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Павич</a:t>
            </a:r>
            <a:r>
              <a:rPr lang="ru-RU" sz="2800" b="1" dirty="0">
                <a:solidFill>
                  <a:schemeClr val="bg1"/>
                </a:solidFill>
              </a:rPr>
              <a:t> став </a:t>
            </a:r>
            <a:r>
              <a:rPr lang="ru-RU" sz="2800" b="1" dirty="0" err="1">
                <a:solidFill>
                  <a:schemeClr val="bg1"/>
                </a:solidFill>
              </a:rPr>
              <a:t>дійсним</a:t>
            </a:r>
            <a:r>
              <a:rPr lang="ru-RU" sz="2800" b="1" dirty="0">
                <a:solidFill>
                  <a:schemeClr val="bg1"/>
                </a:solidFill>
              </a:rPr>
              <a:t> членом </a:t>
            </a:r>
            <a:r>
              <a:rPr lang="ru-RU" sz="2800" b="1" dirty="0" err="1">
                <a:solidFill>
                  <a:schemeClr val="bg1"/>
                </a:solidFill>
              </a:rPr>
              <a:t>Сербської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Академії</a:t>
            </a:r>
            <a:r>
              <a:rPr lang="ru-RU" sz="2800" b="1" dirty="0">
                <a:solidFill>
                  <a:schemeClr val="bg1"/>
                </a:solidFill>
              </a:rPr>
              <a:t> наук і </a:t>
            </a:r>
            <a:r>
              <a:rPr lang="ru-RU" sz="2800" b="1" dirty="0" err="1">
                <a:solidFill>
                  <a:schemeClr val="bg1"/>
                </a:solidFill>
              </a:rPr>
              <a:t>мистецтва</a:t>
            </a:r>
            <a:r>
              <a:rPr lang="ru-RU" sz="2800" b="1" dirty="0">
                <a:solidFill>
                  <a:schemeClr val="bg1"/>
                </a:solidFill>
              </a:rPr>
              <a:t> (1991), регулярно читав </a:t>
            </a:r>
            <a:r>
              <a:rPr lang="ru-RU" sz="2800" b="1" dirty="0" err="1">
                <a:solidFill>
                  <a:schemeClr val="bg1"/>
                </a:solidFill>
              </a:rPr>
              <a:t>лекції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Белграді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Сорбонні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Відні</a:t>
            </a:r>
            <a:r>
              <a:rPr lang="ru-RU" sz="2800" b="1" dirty="0">
                <a:solidFill>
                  <a:schemeClr val="bg1"/>
                </a:solidFill>
              </a:rPr>
              <a:t>. Твори </a:t>
            </a:r>
            <a:r>
              <a:rPr lang="ru-RU" sz="2800" b="1" dirty="0" err="1">
                <a:solidFill>
                  <a:schemeClr val="bg1"/>
                </a:solidFill>
              </a:rPr>
              <a:t>романіста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найбільш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популярні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сучасного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читача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9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3" y="-45002"/>
            <a:ext cx="3672408" cy="33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0936"/>
            <a:ext cx="4752528" cy="340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9535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/>
              <a:t>був</a:t>
            </a:r>
            <a:r>
              <a:rPr lang="ru-RU" sz="3600" dirty="0"/>
              <a:t> </a:t>
            </a:r>
            <a:r>
              <a:rPr lang="ru-RU" sz="3600" dirty="0" err="1"/>
              <a:t>номінований</a:t>
            </a:r>
            <a:r>
              <a:rPr lang="ru-RU" sz="3600" dirty="0"/>
              <a:t> на </a:t>
            </a:r>
            <a:r>
              <a:rPr lang="ru-RU" sz="3600" dirty="0" err="1"/>
              <a:t>Нобелівську</a:t>
            </a:r>
            <a:r>
              <a:rPr lang="ru-RU" sz="3600" dirty="0"/>
              <a:t> </a:t>
            </a:r>
            <a:r>
              <a:rPr lang="ru-RU" sz="3600" dirty="0" err="1"/>
              <a:t>премію</a:t>
            </a:r>
            <a:r>
              <a:rPr lang="ru-RU" sz="3600" dirty="0"/>
              <a:t> в </a:t>
            </a:r>
            <a:r>
              <a:rPr lang="ru-RU" sz="3600" dirty="0" err="1"/>
              <a:t>галузі</a:t>
            </a:r>
            <a:r>
              <a:rPr lang="ru-RU" sz="3600" dirty="0"/>
              <a:t> </a:t>
            </a:r>
            <a:r>
              <a:rPr lang="ru-RU" sz="3600" dirty="0" err="1"/>
              <a:t>літератури</a:t>
            </a:r>
            <a:r>
              <a:rPr lang="ru-RU" sz="3600" dirty="0"/>
              <a:t> у 2004 </a:t>
            </a:r>
            <a:r>
              <a:rPr lang="ru-RU" sz="3600" dirty="0" err="1"/>
              <a:t>році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</TotalTime>
  <Words>573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Милорад Павич</vt:lpstr>
      <vt:lpstr>Милорад Павич народився 15 жовтня 1929 року в Белграді</vt:lpstr>
      <vt:lpstr>Його батько був скульптором і походив з інтелігентної сім'ї, мати викладала філософію і була знавцем сербського фольклору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Милорад Павич</dc:title>
  <dc:creator>Yulya</dc:creator>
  <cp:lastModifiedBy>Yulya</cp:lastModifiedBy>
  <cp:revision>6</cp:revision>
  <dcterms:created xsi:type="dcterms:W3CDTF">2014-04-09T17:49:51Z</dcterms:created>
  <dcterms:modified xsi:type="dcterms:W3CDTF">2014-04-09T18:56:11Z</dcterms:modified>
</cp:coreProperties>
</file>