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10400" y="188640"/>
            <a:ext cx="1954088" cy="5904656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1600" b="1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«…Эта слабая женщина обладает силой духа, соизмеримой разве только с нежностью, заключенной в ее сердце… Я хочу, чтобы вы, любящие меня, знали, что никогда ни один человек не любил другого так, как она меня… Не было ни одного дня в ее жизни, когда ради моего благополучия она не согласилась бы, не колеблясь ни мгновенья, умереть за меня</a:t>
            </a:r>
            <a:r>
              <a:rPr lang="ru-RU" sz="1600" b="1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».</a:t>
            </a:r>
            <a:endParaRPr lang="en-US" sz="1600" b="1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  <a:p>
            <a:endParaRPr lang="en-US" sz="1600" b="1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1600" b="1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Ф.И.Тютчев</a:t>
            </a:r>
            <a:endParaRPr lang="ru-RU" sz="1600" b="1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116632"/>
            <a:ext cx="6324600" cy="18288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Тютчева </a:t>
            </a:r>
            <a:r>
              <a:rPr lang="ru-RU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Элеонора Фёдоровна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4" y="1196752"/>
            <a:ext cx="3664821" cy="4608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518801" y="1628800"/>
            <a:ext cx="3312903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Элеонора, графиня </a:t>
            </a:r>
            <a:r>
              <a:rPr lang="ru-RU" sz="1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Ботмер</a:t>
            </a:r>
            <a:r>
              <a:rPr lang="ru-RU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 (1800—1838), в первом браке </a:t>
            </a:r>
            <a:r>
              <a:rPr lang="ru-RU" sz="1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Петерсон</a:t>
            </a:r>
            <a:r>
              <a:rPr lang="ru-RU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, первая жена поэта Фёдора Ивановича Тютчева (1803—1873).</a:t>
            </a:r>
          </a:p>
        </p:txBody>
      </p:sp>
    </p:spTree>
    <p:extLst>
      <p:ext uri="{BB962C8B-B14F-4D97-AF65-F5344CB8AC3E}">
        <p14:creationId xmlns:p14="http://schemas.microsoft.com/office/powerpoint/2010/main" val="2733316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Monotype Corsiva" pitchFamily="66" charset="0"/>
              </a:rPr>
              <a:t>Тютчев в одну ночь поседел от горя. 6 октября он писал Жуковскому:</a:t>
            </a:r>
          </a:p>
          <a:p>
            <a:r>
              <a:rPr lang="ru-RU" sz="1800" dirty="0">
                <a:latin typeface="Monotype Corsiva" pitchFamily="66" charset="0"/>
              </a:rPr>
              <a:t>«Есть ужасные годины в существовании человеческом… Пережить все, чем мы жили – жили в продолжение целых двенадцати лет… Что обыкновеннее этой судьбы – и что ужаснее? Все пережить и все-таки жить…»</a:t>
            </a:r>
          </a:p>
          <a:p>
            <a:r>
              <a:rPr lang="ru-RU" sz="1800" dirty="0">
                <a:latin typeface="Monotype Corsiva" pitchFamily="66" charset="0"/>
              </a:rPr>
              <a:t>Душевные переживания Тютчева не до конца были понятны Жуковскому. Цельный по своему внутреннему складу, он не без удивления записал в своем дневнике: «Он горюет о жене, которая умерла мучительною смертью, а говорят, что он влюблен в Мюнхене».</a:t>
            </a:r>
          </a:p>
          <a:p>
            <a:r>
              <a:rPr lang="ru-RU" sz="1800" dirty="0">
                <a:latin typeface="Monotype Corsiva" pitchFamily="66" charset="0"/>
              </a:rPr>
              <a:t>Новую жизнь Тютчев начал уже без Элеоноры Федоровны. В декабре того же года состоялась его тайная помолвка с Эрнестиной </a:t>
            </a:r>
            <a:r>
              <a:rPr lang="ru-RU" sz="1800" dirty="0" err="1">
                <a:latin typeface="Monotype Corsiva" pitchFamily="66" charset="0"/>
              </a:rPr>
              <a:t>Дернберг</a:t>
            </a:r>
            <a:r>
              <a:rPr lang="ru-RU" sz="1800" dirty="0">
                <a:latin typeface="Monotype Corsiva" pitchFamily="66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Смерть Элеоноры</a:t>
            </a:r>
          </a:p>
        </p:txBody>
      </p:sp>
    </p:spTree>
    <p:extLst>
      <p:ext uri="{BB962C8B-B14F-4D97-AF65-F5344CB8AC3E}">
        <p14:creationId xmlns:p14="http://schemas.microsoft.com/office/powerpoint/2010/main" val="2535272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Monotype Corsiva" pitchFamily="66" charset="0"/>
              </a:rPr>
              <a:t>Через десять лет он напишет стихотворение, посвященное памяти первой жены: «Еще томлюсь тоской желаний</a:t>
            </a:r>
            <a:r>
              <a:rPr lang="ru-RU" sz="1800" dirty="0" smtClean="0">
                <a:latin typeface="Monotype Corsiva" pitchFamily="66" charset="0"/>
              </a:rPr>
              <a:t>…»</a:t>
            </a:r>
          </a:p>
          <a:p>
            <a:endParaRPr lang="ru-RU" sz="1800" dirty="0" smtClean="0">
              <a:latin typeface="Monotype Corsiva" pitchFamily="66" charset="0"/>
            </a:endParaRPr>
          </a:p>
          <a:p>
            <a:endParaRPr lang="ru-RU" sz="1800" dirty="0" smtClean="0">
              <a:latin typeface="Monotype Corsiva" pitchFamily="66" charset="0"/>
            </a:endParaRPr>
          </a:p>
          <a:p>
            <a:pPr marL="45720" indent="0">
              <a:buNone/>
            </a:pPr>
            <a:r>
              <a:rPr lang="ru-RU" sz="1800" dirty="0">
                <a:latin typeface="Monotype Corsiva" pitchFamily="66" charset="0"/>
              </a:rPr>
              <a:t> </a:t>
            </a:r>
            <a:r>
              <a:rPr lang="ru-RU" sz="1800" dirty="0" smtClean="0">
                <a:latin typeface="Monotype Corsiva" pitchFamily="66" charset="0"/>
              </a:rPr>
              <a:t>                                      </a:t>
            </a:r>
            <a:r>
              <a:rPr lang="ru-RU" sz="1400" dirty="0" smtClean="0">
                <a:latin typeface="Monotype Corsiva" pitchFamily="66" charset="0"/>
              </a:rPr>
              <a:t>Еще </a:t>
            </a:r>
            <a:r>
              <a:rPr lang="ru-RU" sz="1400" dirty="0">
                <a:latin typeface="Monotype Corsiva" pitchFamily="66" charset="0"/>
              </a:rPr>
              <a:t>томлюсь тоской желаний, </a:t>
            </a:r>
          </a:p>
          <a:p>
            <a:pPr marL="45720" indent="0">
              <a:buNone/>
            </a:pPr>
            <a:r>
              <a:rPr lang="ru-RU" sz="1400" dirty="0" smtClean="0">
                <a:latin typeface="Monotype Corsiva" pitchFamily="66" charset="0"/>
              </a:rPr>
              <a:t>                                              Еще </a:t>
            </a:r>
            <a:r>
              <a:rPr lang="ru-RU" sz="1400" dirty="0">
                <a:latin typeface="Monotype Corsiva" pitchFamily="66" charset="0"/>
              </a:rPr>
              <a:t>стремлюсь к тебе душой- </a:t>
            </a:r>
          </a:p>
          <a:p>
            <a:pPr marL="45720" indent="0">
              <a:buNone/>
            </a:pPr>
            <a:r>
              <a:rPr lang="ru-RU" sz="1400" dirty="0" smtClean="0">
                <a:latin typeface="Monotype Corsiva" pitchFamily="66" charset="0"/>
              </a:rPr>
              <a:t>                                              И </a:t>
            </a:r>
            <a:r>
              <a:rPr lang="ru-RU" sz="1400" dirty="0">
                <a:latin typeface="Monotype Corsiva" pitchFamily="66" charset="0"/>
              </a:rPr>
              <a:t>в сумраке воспоминаний </a:t>
            </a:r>
          </a:p>
          <a:p>
            <a:pPr marL="45720" indent="0">
              <a:buNone/>
            </a:pPr>
            <a:r>
              <a:rPr lang="ru-RU" sz="1400" dirty="0" smtClean="0">
                <a:latin typeface="Monotype Corsiva" pitchFamily="66" charset="0"/>
              </a:rPr>
              <a:t>                                              Еще </a:t>
            </a:r>
            <a:r>
              <a:rPr lang="ru-RU" sz="1400" dirty="0">
                <a:latin typeface="Monotype Corsiva" pitchFamily="66" charset="0"/>
              </a:rPr>
              <a:t>ловлю я образ твой... </a:t>
            </a:r>
          </a:p>
          <a:p>
            <a:pPr marL="45720" indent="0">
              <a:buNone/>
            </a:pPr>
            <a:endParaRPr lang="ru-RU" sz="1400" dirty="0">
              <a:latin typeface="Monotype Corsiva" pitchFamily="66" charset="0"/>
            </a:endParaRPr>
          </a:p>
          <a:p>
            <a:pPr marL="45720" indent="0">
              <a:buNone/>
            </a:pPr>
            <a:endParaRPr lang="ru-RU" sz="1400" dirty="0">
              <a:latin typeface="Monotype Corsiva" pitchFamily="66" charset="0"/>
            </a:endParaRPr>
          </a:p>
          <a:p>
            <a:pPr marL="45720" indent="0">
              <a:buNone/>
            </a:pPr>
            <a:r>
              <a:rPr lang="ru-RU" sz="1400" dirty="0" smtClean="0">
                <a:latin typeface="Monotype Corsiva" pitchFamily="66" charset="0"/>
              </a:rPr>
              <a:t>                                              Твой </a:t>
            </a:r>
            <a:r>
              <a:rPr lang="ru-RU" sz="1400" dirty="0">
                <a:latin typeface="Monotype Corsiva" pitchFamily="66" charset="0"/>
              </a:rPr>
              <a:t>милый образ, незабвенный, </a:t>
            </a:r>
          </a:p>
          <a:p>
            <a:pPr marL="45720" indent="0">
              <a:buNone/>
            </a:pPr>
            <a:r>
              <a:rPr lang="ru-RU" sz="1400" dirty="0" smtClean="0">
                <a:latin typeface="Monotype Corsiva" pitchFamily="66" charset="0"/>
              </a:rPr>
              <a:t>                                              Он </a:t>
            </a:r>
            <a:r>
              <a:rPr lang="ru-RU" sz="1400" dirty="0">
                <a:latin typeface="Monotype Corsiva" pitchFamily="66" charset="0"/>
              </a:rPr>
              <a:t>предо мной, везде, всегда, </a:t>
            </a:r>
          </a:p>
          <a:p>
            <a:pPr marL="45720" indent="0">
              <a:buNone/>
            </a:pPr>
            <a:r>
              <a:rPr lang="ru-RU" sz="1400" dirty="0" smtClean="0">
                <a:latin typeface="Monotype Corsiva" pitchFamily="66" charset="0"/>
              </a:rPr>
              <a:t>                                              Недостижимый</a:t>
            </a:r>
            <a:r>
              <a:rPr lang="ru-RU" sz="1400" dirty="0">
                <a:latin typeface="Monotype Corsiva" pitchFamily="66" charset="0"/>
              </a:rPr>
              <a:t>, неизменный,- </a:t>
            </a:r>
          </a:p>
          <a:p>
            <a:pPr marL="45720" indent="0">
              <a:buNone/>
            </a:pPr>
            <a:r>
              <a:rPr lang="ru-RU" sz="1400" dirty="0" smtClean="0">
                <a:latin typeface="Monotype Corsiva" pitchFamily="66" charset="0"/>
              </a:rPr>
              <a:t>                                              Как </a:t>
            </a:r>
            <a:r>
              <a:rPr lang="ru-RU" sz="1400" dirty="0">
                <a:latin typeface="Monotype Corsiva" pitchFamily="66" charset="0"/>
              </a:rPr>
              <a:t>ночью на небе звезда... </a:t>
            </a:r>
          </a:p>
          <a:p>
            <a:pPr marL="45720" indent="0">
              <a:buNone/>
            </a:pPr>
            <a:endParaRPr lang="ru-RU" sz="1400" dirty="0">
              <a:latin typeface="Monotype Corsiva" pitchFamily="66" charset="0"/>
            </a:endParaRPr>
          </a:p>
          <a:p>
            <a:pPr marL="45720" indent="0">
              <a:buNone/>
            </a:pPr>
            <a:r>
              <a:rPr lang="ru-RU" sz="1400" dirty="0" smtClean="0">
                <a:latin typeface="Monotype Corsiva" pitchFamily="66" charset="0"/>
              </a:rPr>
              <a:t>                                                                      1848 </a:t>
            </a:r>
            <a:endParaRPr lang="ru-RU" sz="1400" dirty="0"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Стихотворения</a:t>
            </a:r>
            <a:endParaRPr lang="ru-RU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420888"/>
            <a:ext cx="2943873" cy="38884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0887"/>
            <a:ext cx="2950424" cy="388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76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448" y="843523"/>
            <a:ext cx="3810000" cy="4676775"/>
          </a:xfrm>
          <a:prstGeom prst="rect">
            <a:avLst/>
          </a:prstGeom>
          <a:noFill/>
          <a:ln>
            <a:noFill/>
          </a:ln>
          <a:effectLst>
            <a:reflection blurRad="6350" stA="50000" endA="275" endPos="40000" dist="101600" dir="5400000" sy="-100000" algn="bl" rotWithShape="0"/>
            <a:softEdge rad="6350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79512" y="1196752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Monotype Corsiva" pitchFamily="66" charset="0"/>
              </a:rPr>
              <a:t>В часы, когда бывает</a:t>
            </a:r>
          </a:p>
          <a:p>
            <a:r>
              <a:rPr lang="ru-RU" dirty="0">
                <a:latin typeface="Monotype Corsiva" pitchFamily="66" charset="0"/>
              </a:rPr>
              <a:t>Так тяжко на груди,</a:t>
            </a:r>
          </a:p>
          <a:p>
            <a:r>
              <a:rPr lang="ru-RU" dirty="0">
                <a:latin typeface="Monotype Corsiva" pitchFamily="66" charset="0"/>
              </a:rPr>
              <a:t>И сердце изнывает,</a:t>
            </a:r>
          </a:p>
          <a:p>
            <a:r>
              <a:rPr lang="ru-RU" dirty="0">
                <a:latin typeface="Monotype Corsiva" pitchFamily="66" charset="0"/>
              </a:rPr>
              <a:t>И тьма лишь впереди;</a:t>
            </a:r>
          </a:p>
          <a:p>
            <a:endParaRPr lang="ru-RU" dirty="0">
              <a:latin typeface="Monotype Corsiva" pitchFamily="66" charset="0"/>
            </a:endParaRPr>
          </a:p>
          <a:p>
            <a:r>
              <a:rPr lang="ru-RU" dirty="0">
                <a:latin typeface="Monotype Corsiva" pitchFamily="66" charset="0"/>
              </a:rPr>
              <a:t>Без сил и без движенья,</a:t>
            </a:r>
          </a:p>
          <a:p>
            <a:r>
              <a:rPr lang="ru-RU" dirty="0">
                <a:latin typeface="Monotype Corsiva" pitchFamily="66" charset="0"/>
              </a:rPr>
              <a:t>Мы так удручены,</a:t>
            </a:r>
          </a:p>
          <a:p>
            <a:r>
              <a:rPr lang="ru-RU" dirty="0">
                <a:latin typeface="Monotype Corsiva" pitchFamily="66" charset="0"/>
              </a:rPr>
              <a:t>Что даже утешенья</a:t>
            </a:r>
          </a:p>
          <a:p>
            <a:r>
              <a:rPr lang="ru-RU" dirty="0">
                <a:latin typeface="Monotype Corsiva" pitchFamily="66" charset="0"/>
              </a:rPr>
              <a:t>Друзей нам не смешны,-</a:t>
            </a:r>
          </a:p>
          <a:p>
            <a:endParaRPr lang="ru-RU" dirty="0">
              <a:latin typeface="Monotype Corsiva" pitchFamily="66" charset="0"/>
            </a:endParaRPr>
          </a:p>
          <a:p>
            <a:r>
              <a:rPr lang="ru-RU" dirty="0">
                <a:latin typeface="Monotype Corsiva" pitchFamily="66" charset="0"/>
              </a:rPr>
              <a:t>Вдруг солнца луч приветный</a:t>
            </a:r>
          </a:p>
          <a:p>
            <a:r>
              <a:rPr lang="ru-RU" dirty="0">
                <a:latin typeface="Monotype Corsiva" pitchFamily="66" charset="0"/>
              </a:rPr>
              <a:t>Войдет украдкой к нам</a:t>
            </a:r>
          </a:p>
          <a:p>
            <a:r>
              <a:rPr lang="ru-RU" dirty="0">
                <a:latin typeface="Monotype Corsiva" pitchFamily="66" charset="0"/>
              </a:rPr>
              <a:t>И брызнет огнецветной</a:t>
            </a:r>
          </a:p>
          <a:p>
            <a:r>
              <a:rPr lang="ru-RU" dirty="0" err="1">
                <a:latin typeface="Monotype Corsiva" pitchFamily="66" charset="0"/>
              </a:rPr>
              <a:t>Струею</a:t>
            </a:r>
            <a:r>
              <a:rPr lang="ru-RU" dirty="0">
                <a:latin typeface="Monotype Corsiva" pitchFamily="66" charset="0"/>
              </a:rPr>
              <a:t> по стенам;</a:t>
            </a:r>
          </a:p>
          <a:p>
            <a:endParaRPr lang="ru-RU" dirty="0">
              <a:latin typeface="Monotype Corsiva" pitchFamily="66" charset="0"/>
            </a:endParaRPr>
          </a:p>
          <a:p>
            <a:r>
              <a:rPr lang="ru-RU" dirty="0">
                <a:latin typeface="Monotype Corsiva" pitchFamily="66" charset="0"/>
              </a:rPr>
              <a:t>И с тверди благосклонной,</a:t>
            </a:r>
          </a:p>
          <a:p>
            <a:r>
              <a:rPr lang="ru-RU" dirty="0">
                <a:latin typeface="Monotype Corsiva" pitchFamily="66" charset="0"/>
              </a:rPr>
              <a:t>С </a:t>
            </a:r>
            <a:r>
              <a:rPr lang="ru-RU" dirty="0" err="1">
                <a:latin typeface="Monotype Corsiva" pitchFamily="66" charset="0"/>
              </a:rPr>
              <a:t>лазуревых</a:t>
            </a:r>
            <a:r>
              <a:rPr lang="ru-RU" dirty="0">
                <a:latin typeface="Monotype Corsiva" pitchFamily="66" charset="0"/>
              </a:rPr>
              <a:t> высот</a:t>
            </a:r>
          </a:p>
          <a:p>
            <a:r>
              <a:rPr lang="ru-RU" dirty="0">
                <a:latin typeface="Monotype Corsiva" pitchFamily="66" charset="0"/>
              </a:rPr>
              <a:t>Вдруг воздух благовонный</a:t>
            </a:r>
          </a:p>
          <a:p>
            <a:r>
              <a:rPr lang="ru-RU" dirty="0">
                <a:latin typeface="Monotype Corsiva" pitchFamily="66" charset="0"/>
              </a:rPr>
              <a:t>В окно на нас пахнет...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119675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Monotype Corsiva" pitchFamily="66" charset="0"/>
              </a:rPr>
              <a:t>Уроков и советов</a:t>
            </a:r>
          </a:p>
          <a:p>
            <a:r>
              <a:rPr lang="ru-RU" dirty="0">
                <a:latin typeface="Monotype Corsiva" pitchFamily="66" charset="0"/>
              </a:rPr>
              <a:t>Они нам не несут,</a:t>
            </a:r>
          </a:p>
          <a:p>
            <a:r>
              <a:rPr lang="ru-RU" dirty="0">
                <a:latin typeface="Monotype Corsiva" pitchFamily="66" charset="0"/>
              </a:rPr>
              <a:t>И от судьбы наветов</a:t>
            </a:r>
          </a:p>
          <a:p>
            <a:r>
              <a:rPr lang="ru-RU" dirty="0">
                <a:latin typeface="Monotype Corsiva" pitchFamily="66" charset="0"/>
              </a:rPr>
              <a:t>Они нас не спасут.</a:t>
            </a:r>
          </a:p>
          <a:p>
            <a:endParaRPr lang="ru-RU" dirty="0">
              <a:latin typeface="Monotype Corsiva" pitchFamily="66" charset="0"/>
            </a:endParaRPr>
          </a:p>
          <a:p>
            <a:r>
              <a:rPr lang="ru-RU" dirty="0">
                <a:latin typeface="Monotype Corsiva" pitchFamily="66" charset="0"/>
              </a:rPr>
              <a:t>Но силу их мы чуем,</a:t>
            </a:r>
          </a:p>
          <a:p>
            <a:r>
              <a:rPr lang="ru-RU" dirty="0">
                <a:latin typeface="Monotype Corsiva" pitchFamily="66" charset="0"/>
              </a:rPr>
              <a:t>Их слышим благодать,</a:t>
            </a:r>
          </a:p>
          <a:p>
            <a:r>
              <a:rPr lang="ru-RU" dirty="0">
                <a:latin typeface="Monotype Corsiva" pitchFamily="66" charset="0"/>
              </a:rPr>
              <a:t>И меньше мы тоскуем,</a:t>
            </a:r>
          </a:p>
          <a:p>
            <a:r>
              <a:rPr lang="ru-RU" dirty="0">
                <a:latin typeface="Monotype Corsiva" pitchFamily="66" charset="0"/>
              </a:rPr>
              <a:t>И легче нам дышать...</a:t>
            </a:r>
          </a:p>
          <a:p>
            <a:endParaRPr lang="ru-RU" dirty="0">
              <a:latin typeface="Monotype Corsiva" pitchFamily="66" charset="0"/>
            </a:endParaRPr>
          </a:p>
          <a:p>
            <a:r>
              <a:rPr lang="ru-RU" dirty="0">
                <a:latin typeface="Monotype Corsiva" pitchFamily="66" charset="0"/>
              </a:rPr>
              <a:t>Так мило-благодатна,</a:t>
            </a:r>
          </a:p>
          <a:p>
            <a:r>
              <a:rPr lang="ru-RU" dirty="0">
                <a:latin typeface="Monotype Corsiva" pitchFamily="66" charset="0"/>
              </a:rPr>
              <a:t>Воздушна и светла,</a:t>
            </a:r>
          </a:p>
          <a:p>
            <a:r>
              <a:rPr lang="ru-RU" dirty="0">
                <a:latin typeface="Monotype Corsiva" pitchFamily="66" charset="0"/>
              </a:rPr>
              <a:t>Душе моей стократно</a:t>
            </a:r>
          </a:p>
          <a:p>
            <a:r>
              <a:rPr lang="ru-RU" dirty="0">
                <a:latin typeface="Monotype Corsiva" pitchFamily="66" charset="0"/>
              </a:rPr>
              <a:t>Любовь твоя была.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260648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Monotype Corsiva" pitchFamily="66" charset="0"/>
              </a:rPr>
              <a:t>Ее душа еще раз посетит поэта спустя двадцать лет со дня смерти Элеоноры, вызвав стихотворное признание:</a:t>
            </a:r>
          </a:p>
        </p:txBody>
      </p:sp>
    </p:spTree>
    <p:extLst>
      <p:ext uri="{BB962C8B-B14F-4D97-AF65-F5344CB8AC3E}">
        <p14:creationId xmlns:p14="http://schemas.microsoft.com/office/powerpoint/2010/main" val="3524556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5148064" cy="5445224"/>
          </a:xfrm>
        </p:spPr>
        <p:txBody>
          <a:bodyPr>
            <a:noAutofit/>
          </a:bodyPr>
          <a:lstStyle/>
          <a:p>
            <a:r>
              <a:rPr lang="ru-RU" sz="1800" dirty="0">
                <a:latin typeface="Monotype Corsiva" pitchFamily="66" charset="0"/>
              </a:rPr>
              <a:t>Элеонора </a:t>
            </a:r>
            <a:r>
              <a:rPr lang="ru-RU" sz="1800" dirty="0" err="1">
                <a:latin typeface="Monotype Corsiva" pitchFamily="66" charset="0"/>
              </a:rPr>
              <a:t>Петерсон</a:t>
            </a:r>
            <a:r>
              <a:rPr lang="ru-RU" sz="1800" dirty="0">
                <a:latin typeface="Monotype Corsiva" pitchFamily="66" charset="0"/>
              </a:rPr>
              <a:t> была дочерью графа Теодора </a:t>
            </a:r>
            <a:r>
              <a:rPr lang="ru-RU" sz="1800" dirty="0" err="1">
                <a:latin typeface="Monotype Corsiva" pitchFamily="66" charset="0"/>
              </a:rPr>
              <a:t>Ботмера</a:t>
            </a:r>
            <a:r>
              <a:rPr lang="ru-RU" sz="1800" dirty="0">
                <a:latin typeface="Monotype Corsiva" pitchFamily="66" charset="0"/>
              </a:rPr>
              <a:t>, принадлежащего к одной из самых родовитых баварских фамилий, как и ее мать, урожденная баронесса </a:t>
            </a:r>
            <a:r>
              <a:rPr lang="ru-RU" sz="1800" dirty="0" err="1">
                <a:latin typeface="Monotype Corsiva" pitchFamily="66" charset="0"/>
              </a:rPr>
              <a:t>Ганштейн</a:t>
            </a:r>
            <a:r>
              <a:rPr lang="ru-RU" sz="1800" dirty="0">
                <a:latin typeface="Monotype Corsiva" pitchFamily="66" charset="0"/>
              </a:rPr>
              <a:t>. Совсем юной она вышла замуж за русского дипломата, поверенного в делах в Веймаре Александра </a:t>
            </a:r>
            <a:r>
              <a:rPr lang="ru-RU" sz="1800" dirty="0" err="1">
                <a:latin typeface="Monotype Corsiva" pitchFamily="66" charset="0"/>
              </a:rPr>
              <a:t>Петерсона</a:t>
            </a:r>
            <a:r>
              <a:rPr lang="ru-RU" sz="1800" dirty="0">
                <a:latin typeface="Monotype Corsiva" pitchFamily="66" charset="0"/>
              </a:rPr>
              <a:t>, и прожила с ним около семи лет. Трое ее сыновей от первого брака стали впоследствии российскими морскими офицерами.</a:t>
            </a:r>
          </a:p>
          <a:p>
            <a:r>
              <a:rPr lang="ru-RU" sz="1800" dirty="0">
                <a:latin typeface="Monotype Corsiva" pitchFamily="66" charset="0"/>
              </a:rPr>
              <a:t>С русским поэтом судьба связала овдовевшую Элеонору </a:t>
            </a:r>
            <a:r>
              <a:rPr lang="ru-RU" sz="1800" dirty="0" err="1">
                <a:latin typeface="Monotype Corsiva" pitchFamily="66" charset="0"/>
              </a:rPr>
              <a:t>Петерсон</a:t>
            </a:r>
            <a:r>
              <a:rPr lang="ru-RU" sz="1800" dirty="0">
                <a:latin typeface="Monotype Corsiva" pitchFamily="66" charset="0"/>
              </a:rPr>
              <a:t> при весьма необычных обстоятельствах. Страстно влюбленный в красавицу Амалию фон </a:t>
            </a:r>
            <a:r>
              <a:rPr lang="ru-RU" sz="1800" dirty="0" err="1">
                <a:latin typeface="Monotype Corsiva" pitchFamily="66" charset="0"/>
              </a:rPr>
              <a:t>Лерхенфельд</a:t>
            </a:r>
            <a:r>
              <a:rPr lang="ru-RU" sz="1800" dirty="0">
                <a:latin typeface="Monotype Corsiva" pitchFamily="66" charset="0"/>
              </a:rPr>
              <a:t>, молодой дипломат Федор Тютчев в мае 1825 года уехал из Мюнхена в Россию, где провел более полугода. Он возвратился обратно, когда Амалия была уже женой другого.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67464" cy="105439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Биография</a:t>
            </a:r>
            <a:endParaRPr lang="ru-RU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772816"/>
            <a:ext cx="3923774" cy="47589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0356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5" y="1719070"/>
            <a:ext cx="8784976" cy="4950290"/>
          </a:xfrm>
        </p:spPr>
        <p:txBody>
          <a:bodyPr>
            <a:noAutofit/>
          </a:bodyPr>
          <a:lstStyle/>
          <a:p>
            <a:r>
              <a:rPr lang="ru-RU" sz="1800" dirty="0">
                <a:latin typeface="Monotype Corsiva" pitchFamily="66" charset="0"/>
              </a:rPr>
              <a:t>Неизвестно, когда Тютчев узнал о замужестве своей подруги, но его отчаяние было безмерным. Дальше обратимся к исследованию Вадима </a:t>
            </a:r>
            <a:r>
              <a:rPr lang="ru-RU" sz="1800" dirty="0" err="1">
                <a:latin typeface="Monotype Corsiva" pitchFamily="66" charset="0"/>
              </a:rPr>
              <a:t>Кожинова</a:t>
            </a:r>
            <a:r>
              <a:rPr lang="ru-RU" sz="1800" dirty="0">
                <a:latin typeface="Monotype Corsiva" pitchFamily="66" charset="0"/>
              </a:rPr>
              <a:t>:</a:t>
            </a:r>
          </a:p>
          <a:p>
            <a:r>
              <a:rPr lang="ru-RU" sz="1800" dirty="0">
                <a:latin typeface="Monotype Corsiva" pitchFamily="66" charset="0"/>
              </a:rPr>
              <a:t>«И вот, удивительно скоро, 5 марта того же 1826 года, он женился на Элеоноре </a:t>
            </a:r>
            <a:r>
              <a:rPr lang="ru-RU" sz="1800" dirty="0" err="1">
                <a:latin typeface="Monotype Corsiva" pitchFamily="66" charset="0"/>
              </a:rPr>
              <a:t>Петерсон</a:t>
            </a:r>
            <a:r>
              <a:rPr lang="ru-RU" sz="1800" dirty="0">
                <a:latin typeface="Monotype Corsiva" pitchFamily="66" charset="0"/>
              </a:rPr>
              <a:t>… Это был во многих отношениях необычный, странный брак. Двадцатидвухлетний Тютчев тайно обвенчался (еще и через два года многие в Мюнхене, по свидетельству Генриха Гейне, не знали об этой свадьбе) с совсем недавно овдовевшей женщиной, матерью трех сыновей в возрасте от одного до семи лет, к тому же с женщиной, которая была на шесть лет старше его; принимая во внимание сугубую молодость Тютчева, это не могло не быть замеченным… Даже через десять лет, в 1836 году, тогдашний мюнхенский начальник Тютчева, Г. И. Гагарин, очень ему благоволивший, писал о тяжелых последствиях «неприятного и ложного положения, в которое он поставлен своим роковым браком».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81260" cy="105439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Брак с Тютчевым</a:t>
            </a:r>
            <a:endParaRPr lang="ru-RU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3254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5" cy="5040560"/>
          </a:xfrm>
        </p:spPr>
        <p:txBody>
          <a:bodyPr>
            <a:noAutofit/>
          </a:bodyPr>
          <a:lstStyle/>
          <a:p>
            <a:r>
              <a:rPr lang="ru-RU" sz="1800" dirty="0">
                <a:latin typeface="Monotype Corsiva" pitchFamily="66" charset="0"/>
              </a:rPr>
              <a:t>Но вряд ли натуре знающего и ценящего женщин поэта было присуще стремление жениться просто затем, чтобы забыться и заглушить тоску.</a:t>
            </a:r>
          </a:p>
          <a:p>
            <a:r>
              <a:rPr lang="ru-RU" sz="1800" dirty="0">
                <a:latin typeface="Monotype Corsiva" pitchFamily="66" charset="0"/>
              </a:rPr>
              <a:t>Надо отдать должное Федору Ивановичу – он вполне осознавал, какое сильное чувство к нему испытывала Элеонора </a:t>
            </a:r>
            <a:r>
              <a:rPr lang="ru-RU" sz="1800" dirty="0" err="1">
                <a:latin typeface="Monotype Corsiva" pitchFamily="66" charset="0"/>
              </a:rPr>
              <a:t>Петерсон</a:t>
            </a:r>
            <a:r>
              <a:rPr lang="ru-RU" sz="1800" dirty="0">
                <a:latin typeface="Monotype Corsiva" pitchFamily="66" charset="0"/>
              </a:rPr>
              <a:t>. Он писал своим родным о </a:t>
            </a:r>
            <a:r>
              <a:rPr lang="ru-RU" sz="1800" dirty="0" err="1">
                <a:latin typeface="Monotype Corsiva" pitchFamily="66" charset="0"/>
              </a:rPr>
              <a:t>жене:«Элеонора</a:t>
            </a:r>
            <a:r>
              <a:rPr lang="ru-RU" sz="1800" dirty="0">
                <a:latin typeface="Monotype Corsiva" pitchFamily="66" charset="0"/>
              </a:rPr>
              <a:t> сумела создать уютный и гостеприимный дом. Хотя при очень скромном жалованье </a:t>
            </a:r>
            <a:r>
              <a:rPr lang="ru-RU" sz="1800" dirty="0" smtClean="0">
                <a:latin typeface="Monotype Corsiva" pitchFamily="66" charset="0"/>
              </a:rPr>
              <a:t>и </a:t>
            </a:r>
            <a:r>
              <a:rPr lang="ru-RU" sz="1800" dirty="0">
                <a:latin typeface="Monotype Corsiva" pitchFamily="66" charset="0"/>
              </a:rPr>
              <a:t>сравнительно небольшой денежной помощи </a:t>
            </a:r>
            <a:r>
              <a:rPr lang="ru-RU" sz="1800" dirty="0" smtClean="0">
                <a:latin typeface="Monotype Corsiva" pitchFamily="66" charset="0"/>
              </a:rPr>
              <a:t>родителей </a:t>
            </a:r>
            <a:r>
              <a:rPr lang="ru-RU" sz="1800" dirty="0">
                <a:latin typeface="Monotype Corsiva" pitchFamily="66" charset="0"/>
              </a:rPr>
              <a:t>ей едва удавалось сводить концы с концами. И все же начальные семь лет этого супружества были самой счастливой порой </a:t>
            </a:r>
            <a:r>
              <a:rPr lang="ru-RU" sz="1800" dirty="0" smtClean="0">
                <a:latin typeface="Monotype Corsiva" pitchFamily="66" charset="0"/>
              </a:rPr>
              <a:t>в моей жизни»      </a:t>
            </a:r>
          </a:p>
          <a:p>
            <a:r>
              <a:rPr lang="ru-RU" sz="1800" dirty="0" smtClean="0">
                <a:latin typeface="Monotype Corsiva" pitchFamily="66" charset="0"/>
              </a:rPr>
              <a:t>Впрочем</a:t>
            </a:r>
            <a:r>
              <a:rPr lang="ru-RU" sz="1800" dirty="0">
                <a:latin typeface="Monotype Corsiva" pitchFamily="66" charset="0"/>
              </a:rPr>
              <a:t>, существует ли на свете бесконечное счастье? В феврале 1833 года на одном из балов приятель поэта, баварский публицист Карл </a:t>
            </a:r>
            <a:r>
              <a:rPr lang="ru-RU" sz="1800" dirty="0" err="1">
                <a:latin typeface="Monotype Corsiva" pitchFamily="66" charset="0"/>
              </a:rPr>
              <a:t>Пфеффель</a:t>
            </a:r>
            <a:r>
              <a:rPr lang="ru-RU" sz="1800" dirty="0">
                <a:latin typeface="Monotype Corsiva" pitchFamily="66" charset="0"/>
              </a:rPr>
              <a:t>, познакомил его со своей сестрой. Красавица Эрнестина в свои двадцать два года приехала в Мюнхен с пожилым супругом бароном </a:t>
            </a:r>
            <a:r>
              <a:rPr lang="ru-RU" sz="1800" dirty="0" err="1">
                <a:latin typeface="Monotype Corsiva" pitchFamily="66" charset="0"/>
              </a:rPr>
              <a:t>Дернбергом</a:t>
            </a:r>
            <a:r>
              <a:rPr lang="ru-RU" sz="1800" dirty="0">
                <a:latin typeface="Monotype Corsiva" pitchFamily="66" charset="0"/>
              </a:rPr>
              <a:t>. Успев покорить мюнхенский свет красотой и умением хорошо танцевать, она произвела сильное впечатление на Тютчева. К тому же произошла странная история: приболевший </a:t>
            </a:r>
            <a:r>
              <a:rPr lang="ru-RU" sz="1800" dirty="0" err="1">
                <a:latin typeface="Monotype Corsiva" pitchFamily="66" charset="0"/>
              </a:rPr>
              <a:t>Дернберг</a:t>
            </a:r>
            <a:r>
              <a:rPr lang="ru-RU" sz="1800" dirty="0">
                <a:latin typeface="Monotype Corsiva" pitchFamily="66" charset="0"/>
              </a:rPr>
              <a:t> покинул бал, сказав на прощанье Тютчеву: «Поручаю вам свою жену», – а через несколько дней скончался…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81260" cy="105439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Брак с Тютчевым</a:t>
            </a:r>
          </a:p>
        </p:txBody>
      </p:sp>
    </p:spTree>
    <p:extLst>
      <p:ext uri="{BB962C8B-B14F-4D97-AF65-F5344CB8AC3E}">
        <p14:creationId xmlns:p14="http://schemas.microsoft.com/office/powerpoint/2010/main" val="2433935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12776"/>
            <a:ext cx="5220072" cy="5445225"/>
          </a:xfrm>
        </p:spPr>
        <p:txBody>
          <a:bodyPr>
            <a:normAutofit lnSpcReduction="10000"/>
          </a:bodyPr>
          <a:lstStyle/>
          <a:p>
            <a:r>
              <a:rPr lang="ru-RU" sz="1800" dirty="0">
                <a:latin typeface="Monotype Corsiva" pitchFamily="66" charset="0"/>
              </a:rPr>
              <a:t>Можно представить отчаяние глубоко любящей Элеоноры Федоровны, когда правда стала слишком явной и она убедилась: оснований для ревности больше чем достаточно. В судьбе ее любимого Федора появилась другая – моложе, красивее и </a:t>
            </a:r>
            <a:r>
              <a:rPr lang="ru-RU" sz="1800" dirty="0" err="1">
                <a:latin typeface="Monotype Corsiva" pitchFamily="66" charset="0"/>
              </a:rPr>
              <a:t>утонченнее</a:t>
            </a:r>
            <a:r>
              <a:rPr lang="ru-RU" sz="1800" dirty="0">
                <a:latin typeface="Monotype Corsiva" pitchFamily="66" charset="0"/>
              </a:rPr>
              <a:t> ее</a:t>
            </a:r>
            <a:r>
              <a:rPr lang="ru-RU" sz="1800" dirty="0" smtClean="0">
                <a:latin typeface="Monotype Corsiva" pitchFamily="66" charset="0"/>
              </a:rPr>
              <a:t>!</a:t>
            </a:r>
          </a:p>
          <a:p>
            <a:r>
              <a:rPr lang="ru-RU" sz="1800" dirty="0">
                <a:latin typeface="Monotype Corsiva" pitchFamily="66" charset="0"/>
              </a:rPr>
              <a:t>Судя по портрету того периода, Элеонора Федоровна входила в свой зрелый возраст слегка располневшей, если можно так сказать, «одомашненной» женщины. Да и могло ли быть иначе – дом, дети… Кроме трех сыновей от первого брака она воспитывала трех маленьких дочерей от Тютчева. Причем двое младшеньких, Дашенька и Катюша, родились в 1834 и 1835 годах – в самый апогей романа их отца с Эрнестиной </a:t>
            </a:r>
            <a:r>
              <a:rPr lang="ru-RU" sz="1800" dirty="0" err="1">
                <a:latin typeface="Monotype Corsiva" pitchFamily="66" charset="0"/>
              </a:rPr>
              <a:t>Дернберг</a:t>
            </a:r>
            <a:r>
              <a:rPr lang="ru-RU" sz="1800" dirty="0">
                <a:latin typeface="Monotype Corsiva" pitchFamily="66" charset="0"/>
              </a:rPr>
              <a:t>. Видимо, действительно в жизни Федора Ивановича одно не исключало другого…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Брак с Тютчевым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1667672"/>
            <a:ext cx="3828859" cy="49200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6394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4264"/>
            <a:ext cx="8977334" cy="6408712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2147452" y="6381750"/>
            <a:ext cx="4897437" cy="47625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45720" indent="0">
              <a:buNone/>
            </a:pPr>
            <a:r>
              <a:rPr lang="ru-RU" sz="2800" b="1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Элеонора Тютчева с детьми</a:t>
            </a:r>
            <a:endParaRPr lang="ru-RU" sz="2800" b="1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82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Monotype Corsiva" pitchFamily="66" charset="0"/>
              </a:rPr>
              <a:t>Элеонора Федоровна была человеком иного склада. Измена мужа подкосила ее силы, жестоко ранив ее верное, преданное сердце. И сердце это не выдержало. Она пыталась уйти из жизни, ударив себя несколько раз кинжалом. Несчастья не произошло – кинжал был от маскарадного костюма… Увидев кровь, женщина в отчаянии выбежала на улицу и упала без чувств. Чужие люди – соседи – принесли ее домой. А вскоре примчался взволнованный муж и, судя по дальнейшему развитию событий, клятвенно пообещал ей разорвать отношения с баронессой </a:t>
            </a:r>
            <a:r>
              <a:rPr lang="ru-RU" sz="1800" dirty="0" err="1">
                <a:latin typeface="Monotype Corsiva" pitchFamily="66" charset="0"/>
              </a:rPr>
              <a:t>Дернберг</a:t>
            </a:r>
            <a:r>
              <a:rPr lang="ru-RU" sz="1800" dirty="0">
                <a:latin typeface="Monotype Corsiva" pitchFamily="66" charset="0"/>
              </a:rPr>
              <a:t>. Супруги договорились покинуть Мюнхен. Она сумела простить мужа, как умеют прощать только благородные и чистые души. Их отношения остались прежними. Семья Тютчева переехала в Россию, но пробыла там недолго – Федор Иванович вновь устремился в Европу. Там его ждали новые встречи с Эрнестиной…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Попытка самоубийства </a:t>
            </a:r>
            <a:r>
              <a:rPr lang="ru-RU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Э</a:t>
            </a:r>
            <a:r>
              <a:rPr lang="ru-RU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леоноры</a:t>
            </a:r>
            <a:endParaRPr lang="ru-RU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4974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Monotype Corsiva" pitchFamily="66" charset="0"/>
              </a:rPr>
              <a:t>14 мая 1838 года Элеонора Федоровна с тремя малолетними </a:t>
            </a:r>
            <a:r>
              <a:rPr lang="ru-RU" sz="1800" dirty="0" err="1">
                <a:latin typeface="Monotype Corsiva" pitchFamily="66" charset="0"/>
              </a:rPr>
              <a:t>дочерьми</a:t>
            </a:r>
            <a:r>
              <a:rPr lang="ru-RU" sz="1800" dirty="0">
                <a:latin typeface="Monotype Corsiva" pitchFamily="66" charset="0"/>
              </a:rPr>
              <a:t> (Анне было девять лет, Дарье – четыре, Екатерине – два с половиной года) села на пароход, направлявшийся из Кронштадта в Любек. Вблизи Любека в ночь с 18 на 19 мая на пароходе вспыхнул пожар. Погасить пламя не удалось. Капитан устремил корабль к скалистому берегу и посадил его на мель. Пассажиры с трудом и не без потерь переправились на берег – пять человек погибли, а пароход сгорел.</a:t>
            </a:r>
          </a:p>
          <a:p>
            <a:r>
              <a:rPr lang="ru-RU" sz="1800" dirty="0">
                <a:latin typeface="Monotype Corsiva" pitchFamily="66" charset="0"/>
              </a:rPr>
              <a:t>Иван Сергеевич Тургенев, бывший пассажиром этого же парохода, через сорок пять лет, уже перед самой смертью, подробно описал эту страшную ночь в очерке «Пожар на море». Он упомянул и «госпожу Т…», которая, спасая своих детей, испытала тяжелейшее нервное потрясение.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Пожар на пароходе</a:t>
            </a:r>
            <a:endParaRPr lang="ru-RU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5781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Monotype Corsiva" pitchFamily="66" charset="0"/>
              </a:rPr>
              <a:t>Добравшись до Гамбурга, Элеонора Федоровна пробыла там около двух недель, не имея сил двинуться дальше, чтобы встретиться с любимым мужем. Врачи высказывали серьезные опасения за ее жизнь. Потрясенный Тютчев (поначалу он вообще ничего не знал о судьбе жены и детей) немедленно выехал в Германию.</a:t>
            </a:r>
          </a:p>
          <a:p>
            <a:r>
              <a:rPr lang="ru-RU" dirty="0">
                <a:latin typeface="Monotype Corsiva" pitchFamily="66" charset="0"/>
              </a:rPr>
              <a:t>Элеонора Федоровна выжила, хотя дни ее были уже сочтены. Супруги готовились к новой жизни в Турине – с 22 июля Тютчев приступил к исполнению обязанностей поверенного в делах в Сардинском королевстве. Пришлось устраиваться заново в чужом городе, не имея достаточных средств. Во время пожара на пароходе сгорело решительно все – бумаги, деньги, вещи. Правда, семье предоставили правительственное пособие, но его не хватило даже на самое необходимое.</a:t>
            </a:r>
          </a:p>
          <a:p>
            <a:r>
              <a:rPr lang="ru-RU" dirty="0">
                <a:latin typeface="Monotype Corsiva" pitchFamily="66" charset="0"/>
              </a:rPr>
              <a:t>«Все это окончательно надломило здоровье Элеоноры, – пишет В. </a:t>
            </a:r>
            <a:r>
              <a:rPr lang="ru-RU" dirty="0" err="1">
                <a:latin typeface="Monotype Corsiva" pitchFamily="66" charset="0"/>
              </a:rPr>
              <a:t>Кожинов</a:t>
            </a:r>
            <a:r>
              <a:rPr lang="ru-RU" dirty="0">
                <a:latin typeface="Monotype Corsiva" pitchFamily="66" charset="0"/>
              </a:rPr>
              <a:t>, – и достаточно было сильной простуды, чтобы оборвать ее жизнь. 27 августа 1838 года, в возрасте сорока лет она скончалась на руках мужа, – по словам его самого, «в жесточайших страданиях…».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Смерть Элеоноры</a:t>
            </a:r>
            <a:endParaRPr lang="ru-RU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285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157</TotalTime>
  <Words>1503</Words>
  <Application>Microsoft Office PowerPoint</Application>
  <PresentationFormat>Экран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Сетка</vt:lpstr>
      <vt:lpstr>Тютчева Элеонора Фёдоровна</vt:lpstr>
      <vt:lpstr>Биография</vt:lpstr>
      <vt:lpstr>Брак с Тютчевым</vt:lpstr>
      <vt:lpstr> Брак с Тютчевым</vt:lpstr>
      <vt:lpstr>Брак с Тютчевым</vt:lpstr>
      <vt:lpstr>Презентация PowerPoint</vt:lpstr>
      <vt:lpstr>Попытка самоубийства Элеоноры</vt:lpstr>
      <vt:lpstr>Пожар на пароходе</vt:lpstr>
      <vt:lpstr>Смерть Элеоноры</vt:lpstr>
      <vt:lpstr>Смерть Элеоноры</vt:lpstr>
      <vt:lpstr>Стихотворения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Тютчева Элеонора Фёдоровна</dc:title>
  <cp:lastModifiedBy>Admin</cp:lastModifiedBy>
  <cp:revision>9</cp:revision>
  <dcterms:modified xsi:type="dcterms:W3CDTF">2013-05-13T17:40:02Z</dcterms:modified>
</cp:coreProperties>
</file>